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8" r:id="rId2"/>
    <p:sldId id="261" r:id="rId3"/>
    <p:sldId id="1954" r:id="rId4"/>
    <p:sldId id="1846" r:id="rId5"/>
    <p:sldId id="1955" r:id="rId6"/>
    <p:sldId id="2028" r:id="rId7"/>
    <p:sldId id="1223" r:id="rId8"/>
    <p:sldId id="2082" r:id="rId9"/>
    <p:sldId id="2076" r:id="rId10"/>
    <p:sldId id="1957" r:id="rId11"/>
    <p:sldId id="1958" r:id="rId12"/>
    <p:sldId id="1956" r:id="rId13"/>
    <p:sldId id="1959" r:id="rId14"/>
    <p:sldId id="1960" r:id="rId15"/>
    <p:sldId id="1961" r:id="rId16"/>
    <p:sldId id="1966" r:id="rId17"/>
    <p:sldId id="1967" r:id="rId18"/>
    <p:sldId id="1969" r:id="rId19"/>
    <p:sldId id="1968" r:id="rId20"/>
    <p:sldId id="1970" r:id="rId21"/>
    <p:sldId id="1964" r:id="rId22"/>
    <p:sldId id="2078" r:id="rId23"/>
    <p:sldId id="1824" r:id="rId24"/>
    <p:sldId id="1144" r:id="rId25"/>
    <p:sldId id="1822" r:id="rId26"/>
    <p:sldId id="386" r:id="rId27"/>
    <p:sldId id="395" r:id="rId28"/>
    <p:sldId id="394" r:id="rId29"/>
    <p:sldId id="2083" r:id="rId30"/>
    <p:sldId id="2084" r:id="rId31"/>
    <p:sldId id="2085" r:id="rId32"/>
    <p:sldId id="2086" r:id="rId33"/>
    <p:sldId id="2087" r:id="rId34"/>
    <p:sldId id="2060" r:id="rId35"/>
    <p:sldId id="2088" r:id="rId36"/>
    <p:sldId id="2061" r:id="rId37"/>
    <p:sldId id="2066" r:id="rId38"/>
    <p:sldId id="2064" r:id="rId39"/>
    <p:sldId id="2065" r:id="rId40"/>
    <p:sldId id="2067" r:id="rId41"/>
    <p:sldId id="2089" r:id="rId42"/>
    <p:sldId id="2090" r:id="rId43"/>
    <p:sldId id="1924" r:id="rId44"/>
    <p:sldId id="2091" r:id="rId45"/>
    <p:sldId id="2080" r:id="rId46"/>
    <p:sldId id="263" r:id="rId47"/>
    <p:sldId id="2077" r:id="rId48"/>
    <p:sldId id="275" r:id="rId49"/>
    <p:sldId id="264" r:id="rId50"/>
    <p:sldId id="276" r:id="rId51"/>
    <p:sldId id="277" r:id="rId52"/>
    <p:sldId id="267" r:id="rId53"/>
    <p:sldId id="284" r:id="rId54"/>
    <p:sldId id="280" r:id="rId55"/>
    <p:sldId id="281" r:id="rId56"/>
    <p:sldId id="282" r:id="rId57"/>
    <p:sldId id="283" r:id="rId58"/>
    <p:sldId id="287" r:id="rId59"/>
    <p:sldId id="270" r:id="rId60"/>
    <p:sldId id="2079" r:id="rId61"/>
    <p:sldId id="2146" r:id="rId62"/>
    <p:sldId id="2081" r:id="rId63"/>
    <p:sldId id="279" r:id="rId64"/>
    <p:sldId id="1866" r:id="rId65"/>
    <p:sldId id="2135" r:id="rId66"/>
    <p:sldId id="2136" r:id="rId67"/>
    <p:sldId id="262" r:id="rId68"/>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D2626-451F-4550-ACE5-3BD3BCC5E9B4}" type="datetimeFigureOut">
              <a:rPr lang="LID4096" smtClean="0"/>
              <a:t>03/25/2022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BBC58-D4A7-44C2-A40C-F3147D9A8D91}" type="slidenum">
              <a:rPr lang="LID4096" smtClean="0"/>
              <a:t>‹#›</a:t>
            </a:fld>
            <a:endParaRPr lang="LID4096"/>
          </a:p>
        </p:txBody>
      </p:sp>
    </p:spTree>
    <p:extLst>
      <p:ext uri="{BB962C8B-B14F-4D97-AF65-F5344CB8AC3E}">
        <p14:creationId xmlns:p14="http://schemas.microsoft.com/office/powerpoint/2010/main" val="193138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cs-CZ" dirty="0"/>
            </a:br>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BBC58-D4A7-44C2-A40C-F3147D9A8D9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56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defRPr/>
            </a:pPr>
            <a:r>
              <a:rPr lang="en-GB" dirty="0"/>
              <a:t>BOTTOM RIGHT: Although the European EO industry is dominated by SMEs and start-ups, from a supply perspective, European companies hold over 41% of the global EO market. The downstream space application market accompanied by the EU Space Programme will continue growing and thereby effectively contributing to European (e.g. European Green Deal, EU's Digital Decade), as well as Global policies (e.g. United Nation’s Sustainable Development Goals and the Paris Agreement) in combination with other technologies. </a:t>
            </a:r>
          </a:p>
          <a:p>
            <a:pPr defTabSz="910102">
              <a:defRPr/>
            </a:pPr>
            <a:r>
              <a:rPr lang="en-GB" dirty="0"/>
              <a:t>TOP RIGHT: The Insurance and Finance segment is expected to experience the fastest growth over the next decade (2021-2031 timeframe) for both data and value-added service revenues, boosted by the growing use and demand for parametric insurance products in the context of disaster resilience frameworks. This segment is estimated to generate € 1bn in revenues by 2031.</a:t>
            </a:r>
          </a:p>
          <a:p>
            <a:pPr defTabSz="910102">
              <a:defRPr/>
            </a:pPr>
            <a:r>
              <a:rPr lang="en-GB" dirty="0"/>
              <a:t>BOTTOM LEFT: Looking at the top five segments within both the sales of value-added services and EO data, the Urban Development and Cultural Heritage, Agriculture, Energy and Raw Materials and Insurance and Finance each have secured their spot. Climate Services (under value-added services) and Consumer Solutions, Tourism and Health (under EO data) complete the top fives;</a:t>
            </a:r>
            <a:endParaRPr lang="en-150" dirty="0"/>
          </a:p>
          <a:p>
            <a:pPr defTabSz="910102">
              <a:defRPr/>
            </a:pPr>
            <a:endParaRPr lang="en-150" dirty="0"/>
          </a:p>
          <a:p>
            <a:pPr defTabSz="910102">
              <a:defRPr/>
            </a:pPr>
            <a:endParaRPr lang="en-150" dirty="0"/>
          </a:p>
          <a:p>
            <a:endParaRPr lang="en-150" dirty="0"/>
          </a:p>
        </p:txBody>
      </p:sp>
      <p:sp>
        <p:nvSpPr>
          <p:cNvPr id="4" name="Slide Number Placeholder 3"/>
          <p:cNvSpPr>
            <a:spLocks noGrp="1"/>
          </p:cNvSpPr>
          <p:nvPr>
            <p:ph type="sldNum" sz="quarter" idx="5"/>
          </p:nvPr>
        </p:nvSpPr>
        <p:spPr/>
        <p:txBody>
          <a:bodyPr/>
          <a:lstStyle/>
          <a:p>
            <a:fld id="{1FCBBC58-D4A7-44C2-A40C-F3147D9A8D91}" type="slidenum">
              <a:rPr lang="LID4096" smtClean="0"/>
              <a:t>52</a:t>
            </a:fld>
            <a:endParaRPr lang="LID4096"/>
          </a:p>
        </p:txBody>
      </p:sp>
    </p:spTree>
    <p:extLst>
      <p:ext uri="{BB962C8B-B14F-4D97-AF65-F5344CB8AC3E}">
        <p14:creationId xmlns:p14="http://schemas.microsoft.com/office/powerpoint/2010/main" val="120868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98"/>
              </a:spcAft>
            </a:pPr>
            <a:r>
              <a:rPr lang="en-GB" dirty="0">
                <a:solidFill>
                  <a:srgbClr val="10253F"/>
                </a:solidFill>
              </a:rPr>
              <a:t>The Editor’s Special looks deeper into how space-based data from GNSS and EO is used across the healthcare segment and presents the latest GNSS- and EO-enabled tools, used by people and governments all across the world to and improve healthcare systems.</a:t>
            </a:r>
          </a:p>
          <a:p>
            <a:pPr algn="just">
              <a:spcAft>
                <a:spcPts val="398"/>
              </a:spcAft>
            </a:pPr>
            <a:r>
              <a:rPr lang="en-GB" dirty="0">
                <a:solidFill>
                  <a:srgbClr val="10253F"/>
                </a:solidFill>
              </a:rPr>
              <a:t>As shown in the adjacent figure, many applications covered in segments throughout this report play an important role for public health (circled in green). More specifically we highlight developments such as:</a:t>
            </a:r>
          </a:p>
          <a:p>
            <a:pPr marL="170644" indent="-170644" algn="just">
              <a:spcAft>
                <a:spcPts val="398"/>
              </a:spcAft>
              <a:buFont typeface="Wingdings" panose="05000000000000000000" pitchFamily="2" charset="2"/>
              <a:buChar char="ü"/>
            </a:pPr>
            <a:r>
              <a:rPr lang="en-GB" b="1" dirty="0">
                <a:solidFill>
                  <a:srgbClr val="10253F"/>
                </a:solidFill>
              </a:rPr>
              <a:t>Automation and digitalisation trends integrating spatial data for a more effective response to global health crises: </a:t>
            </a:r>
            <a:r>
              <a:rPr lang="en-GB" dirty="0">
                <a:solidFill>
                  <a:srgbClr val="10253F"/>
                </a:solidFill>
              </a:rPr>
              <a:t>the digitalisation trend (e.g. eHealth) is highlighted through GNSS-enabled applications and EO data responses to the pandemic.</a:t>
            </a:r>
            <a:endParaRPr lang="en-GB" b="1" dirty="0">
              <a:solidFill>
                <a:srgbClr val="10253F"/>
              </a:solidFill>
              <a:highlight>
                <a:srgbClr val="FFFF00"/>
              </a:highlight>
            </a:endParaRPr>
          </a:p>
          <a:p>
            <a:pPr marL="170644" indent="-170644" algn="just">
              <a:spcAft>
                <a:spcPts val="398"/>
              </a:spcAft>
              <a:buFont typeface="Wingdings" panose="05000000000000000000" pitchFamily="2" charset="2"/>
              <a:buChar char="ü"/>
            </a:pPr>
            <a:r>
              <a:rPr lang="en-GB" b="1" dirty="0">
                <a:solidFill>
                  <a:srgbClr val="10253F"/>
                </a:solidFill>
              </a:rPr>
              <a:t>EO and GNSS provide essential contributions toward better responses to evolving global health care needs:</a:t>
            </a:r>
            <a:r>
              <a:rPr lang="en-GB" dirty="0">
                <a:solidFill>
                  <a:srgbClr val="10253F"/>
                </a:solidFill>
              </a:rPr>
              <a:t> this covers examples of the way the healthcare ecosystem can benefit from medical drone deliveries (especially in remote areas), GNSS-IoT trackers adapted for ageing population needs and the way EO data monitors can prevents future pandemics or outbreaks of (for example) Mosquito-Borne Diseases (MBDs).</a:t>
            </a:r>
          </a:p>
          <a:p>
            <a:pPr marL="170644" indent="-170644" algn="just">
              <a:spcAft>
                <a:spcPts val="398"/>
              </a:spcAft>
              <a:buFont typeface="Wingdings" panose="05000000000000000000" pitchFamily="2" charset="2"/>
              <a:buChar char="ü"/>
            </a:pPr>
            <a:r>
              <a:rPr lang="en-GB" b="1" dirty="0">
                <a:solidFill>
                  <a:srgbClr val="10253F"/>
                </a:solidFill>
              </a:rPr>
              <a:t>The role of location information for emergency situations: </a:t>
            </a:r>
            <a:r>
              <a:rPr lang="en-GB" dirty="0">
                <a:solidFill>
                  <a:srgbClr val="10253F"/>
                </a:solidFill>
              </a:rPr>
              <a:t>GNSS takes emergency response to the next level as illustrated by the role of accurate positioning in each step of the emergency response chain (including access to automated external defibrillators and  supporting  Next Generation (NG) 112 architecture).</a:t>
            </a:r>
          </a:p>
          <a:p>
            <a:pPr marL="170644" indent="-170644" algn="just">
              <a:spcAft>
                <a:spcPts val="398"/>
              </a:spcAft>
              <a:buFont typeface="Wingdings" panose="05000000000000000000" pitchFamily="2" charset="2"/>
              <a:buChar char="ü"/>
            </a:pPr>
            <a:r>
              <a:rPr lang="en-GB" b="1" dirty="0">
                <a:solidFill>
                  <a:srgbClr val="10253F"/>
                </a:solidFill>
              </a:rPr>
              <a:t>Earth observation data and services as a key instrument for addressing the invisible threat of air pollution: </a:t>
            </a:r>
            <a:r>
              <a:rPr lang="en-GB" dirty="0">
                <a:solidFill>
                  <a:srgbClr val="10253F"/>
                </a:solidFill>
              </a:rPr>
              <a:t>this comprises focusing on air quality guidelines by WHO, the contribution of EO data for Worldwide Analysis and Forecasting of Atmospheric Composition for Health, and monitoring the implementation of air quality legislation.</a:t>
            </a:r>
            <a:endParaRPr lang="en-GB" dirty="0">
              <a:solidFill>
                <a:srgbClr val="10253F"/>
              </a:solidFill>
              <a:highlight>
                <a:srgbClr val="00FF00"/>
              </a:highlight>
            </a:endParaRPr>
          </a:p>
          <a:p>
            <a:pPr marL="170644" indent="-170644" algn="just">
              <a:spcAft>
                <a:spcPts val="398"/>
              </a:spcAft>
              <a:buFont typeface="Wingdings" panose="05000000000000000000" pitchFamily="2" charset="2"/>
              <a:buChar char="ü"/>
            </a:pPr>
            <a:r>
              <a:rPr lang="en-GB" dirty="0">
                <a:solidFill>
                  <a:srgbClr val="10253F"/>
                </a:solidFill>
              </a:rPr>
              <a:t>Finally we highlight </a:t>
            </a:r>
            <a:r>
              <a:rPr lang="en-GB" b="1" dirty="0">
                <a:solidFill>
                  <a:srgbClr val="10253F"/>
                </a:solidFill>
              </a:rPr>
              <a:t>the contribution of EU space programme to support challenges faced by healthcare systems globally</a:t>
            </a:r>
            <a:r>
              <a:rPr lang="en-GB" dirty="0">
                <a:solidFill>
                  <a:srgbClr val="10253F"/>
                </a:solidFill>
              </a:rPr>
              <a:t>.</a:t>
            </a:r>
          </a:p>
          <a:p>
            <a:endParaRPr lang="en-150" dirty="0"/>
          </a:p>
        </p:txBody>
      </p:sp>
      <p:sp>
        <p:nvSpPr>
          <p:cNvPr id="4" name="Slide Number Placeholder 3"/>
          <p:cNvSpPr>
            <a:spLocks noGrp="1"/>
          </p:cNvSpPr>
          <p:nvPr>
            <p:ph type="sldNum" sz="quarter" idx="5"/>
          </p:nvPr>
        </p:nvSpPr>
        <p:spPr/>
        <p:txBody>
          <a:bodyPr/>
          <a:lstStyle/>
          <a:p>
            <a:fld id="{1FCBBC58-D4A7-44C2-A40C-F3147D9A8D91}" type="slidenum">
              <a:rPr lang="LID4096" smtClean="0"/>
              <a:t>59</a:t>
            </a:fld>
            <a:endParaRPr lang="LID4096"/>
          </a:p>
        </p:txBody>
      </p:sp>
    </p:spTree>
    <p:extLst>
      <p:ext uri="{BB962C8B-B14F-4D97-AF65-F5344CB8AC3E}">
        <p14:creationId xmlns:p14="http://schemas.microsoft.com/office/powerpoint/2010/main" val="427670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UCP there was the need to select subset of segments (because of budget constraints), after EUSPA internal evaluation taking into account criteria such as </a:t>
            </a:r>
            <a:r>
              <a:rPr lang="en-US" b="1" dirty="0"/>
              <a:t>maturity of the segments</a:t>
            </a:r>
            <a:r>
              <a:rPr lang="en-US" b="0" dirty="0"/>
              <a:t>, </a:t>
            </a:r>
            <a:r>
              <a:rPr lang="en-US" b="1" dirty="0"/>
              <a:t>forecast growth </a:t>
            </a:r>
            <a:r>
              <a:rPr lang="en-US" b="0" dirty="0"/>
              <a:t>and </a:t>
            </a:r>
            <a:r>
              <a:rPr lang="en-US" b="1" dirty="0"/>
              <a:t>synergy among different components of the Space </a:t>
            </a:r>
            <a:r>
              <a:rPr lang="en-US" b="1" dirty="0" err="1"/>
              <a:t>Programme</a:t>
            </a:r>
            <a:r>
              <a:rPr lang="en-US" b="1" dirty="0"/>
              <a:t> Copernicus, GNSS and GOVSATCOM</a:t>
            </a:r>
            <a:r>
              <a:rPr lang="en-US" b="0" dirty="0"/>
              <a:t>. The following 7 were selected: </a:t>
            </a:r>
          </a:p>
          <a:p>
            <a:r>
              <a:rPr lang="en-GB" sz="1200" dirty="0">
                <a:solidFill>
                  <a:srgbClr val="003D6C"/>
                </a:solidFill>
              </a:rPr>
              <a:t>1.	Aviation &amp; Drones</a:t>
            </a:r>
          </a:p>
          <a:p>
            <a:r>
              <a:rPr lang="en-GB" sz="1200" dirty="0">
                <a:solidFill>
                  <a:srgbClr val="003D6C"/>
                </a:solidFill>
              </a:rPr>
              <a:t>2.	Maritime &amp; fisheries</a:t>
            </a:r>
          </a:p>
          <a:p>
            <a:r>
              <a:rPr lang="en-GB" sz="1200" dirty="0">
                <a:solidFill>
                  <a:srgbClr val="003D6C"/>
                </a:solidFill>
              </a:rPr>
              <a:t>3.	Emergency &amp; humanitarian aid (this is more oriented to GNSS and GOVSATCOM)</a:t>
            </a:r>
          </a:p>
          <a:p>
            <a:pPr marL="228600" indent="-228600">
              <a:buAutoNum type="arabicPeriod" startAt="4"/>
            </a:pPr>
            <a:r>
              <a:rPr lang="en-GB" sz="1200" dirty="0">
                <a:solidFill>
                  <a:srgbClr val="003D6C"/>
                </a:solidFill>
              </a:rPr>
              <a:t>                  Insurance &amp; finance</a:t>
            </a:r>
          </a:p>
          <a:p>
            <a:r>
              <a:rPr lang="en-GB" sz="1200" dirty="0">
                <a:solidFill>
                  <a:srgbClr val="003D6C"/>
                </a:solidFill>
              </a:rPr>
              <a:t>5.	Infrastructure (including 5 G optimisation)</a:t>
            </a:r>
          </a:p>
          <a:p>
            <a:r>
              <a:rPr lang="en-GB" sz="1200" dirty="0">
                <a:solidFill>
                  <a:srgbClr val="003D6C"/>
                </a:solidFill>
              </a:rPr>
              <a:t>6.	Energy and Raw materials</a:t>
            </a:r>
          </a:p>
          <a:p>
            <a:r>
              <a:rPr lang="en-GB" sz="1200" dirty="0">
                <a:solidFill>
                  <a:srgbClr val="003D6C"/>
                </a:solidFill>
              </a:rPr>
              <a:t>7.	Consumer solutions (</a:t>
            </a:r>
            <a:r>
              <a:rPr lang="en-GB" sz="1200" dirty="0" err="1">
                <a:solidFill>
                  <a:srgbClr val="003D6C"/>
                </a:solidFill>
              </a:rPr>
              <a:t>inc.</a:t>
            </a:r>
            <a:r>
              <a:rPr lang="en-GB" sz="1200" dirty="0">
                <a:solidFill>
                  <a:srgbClr val="003D6C"/>
                </a:solidFill>
              </a:rPr>
              <a:t> Tourism, healthcare)</a:t>
            </a:r>
            <a:endParaRPr lang="en-US" b="0" dirty="0"/>
          </a:p>
          <a:p>
            <a:endParaRPr lang="en-150" dirty="0"/>
          </a:p>
        </p:txBody>
      </p:sp>
      <p:sp>
        <p:nvSpPr>
          <p:cNvPr id="4" name="Slide Number Placeholder 3"/>
          <p:cNvSpPr>
            <a:spLocks noGrp="1"/>
          </p:cNvSpPr>
          <p:nvPr>
            <p:ph type="sldNum" sz="quarter" idx="5"/>
          </p:nvPr>
        </p:nvSpPr>
        <p:spPr/>
        <p:txBody>
          <a:bodyPr/>
          <a:lstStyle/>
          <a:p>
            <a:fld id="{1FCBBC58-D4A7-44C2-A40C-F3147D9A8D91}" type="slidenum">
              <a:rPr lang="LID4096" smtClean="0"/>
              <a:t>61</a:t>
            </a:fld>
            <a:endParaRPr lang="LID4096"/>
          </a:p>
        </p:txBody>
      </p:sp>
    </p:spTree>
    <p:extLst>
      <p:ext uri="{BB962C8B-B14F-4D97-AF65-F5344CB8AC3E}">
        <p14:creationId xmlns:p14="http://schemas.microsoft.com/office/powerpoint/2010/main" val="405034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1FCBBC58-D4A7-44C2-A40C-F3147D9A8D91}" type="slidenum">
              <a:rPr lang="LID4096" smtClean="0"/>
              <a:t>63</a:t>
            </a:fld>
            <a:endParaRPr lang="LID4096"/>
          </a:p>
        </p:txBody>
      </p:sp>
    </p:spTree>
    <p:extLst>
      <p:ext uri="{BB962C8B-B14F-4D97-AF65-F5344CB8AC3E}">
        <p14:creationId xmlns:p14="http://schemas.microsoft.com/office/powerpoint/2010/main" val="135465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BBC58-D4A7-44C2-A40C-F3147D9A8D91}"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9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FCBBC58-D4A7-44C2-A40C-F3147D9A8D91}" type="slidenum">
              <a:rPr lang="LID4096" smtClean="0"/>
              <a:t>4</a:t>
            </a:fld>
            <a:endParaRPr lang="LID4096"/>
          </a:p>
        </p:txBody>
      </p:sp>
    </p:spTree>
    <p:extLst>
      <p:ext uri="{BB962C8B-B14F-4D97-AF65-F5344CB8AC3E}">
        <p14:creationId xmlns:p14="http://schemas.microsoft.com/office/powerpoint/2010/main" val="182427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FCBBC58-D4A7-44C2-A40C-F3147D9A8D91}" type="slidenum">
              <a:rPr lang="LID4096" smtClean="0"/>
              <a:t>23</a:t>
            </a:fld>
            <a:endParaRPr lang="LID4096"/>
          </a:p>
        </p:txBody>
      </p:sp>
    </p:spTree>
    <p:extLst>
      <p:ext uri="{BB962C8B-B14F-4D97-AF65-F5344CB8AC3E}">
        <p14:creationId xmlns:p14="http://schemas.microsoft.com/office/powerpoint/2010/main" val="25736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a:p>
        </p:txBody>
      </p:sp>
      <p:sp>
        <p:nvSpPr>
          <p:cNvPr id="4" name="Slide Number Placeholder 3"/>
          <p:cNvSpPr>
            <a:spLocks noGrp="1"/>
          </p:cNvSpPr>
          <p:nvPr>
            <p:ph type="sldNum" sz="quarter" idx="5"/>
          </p:nvPr>
        </p:nvSpPr>
        <p:spPr/>
        <p:txBody>
          <a:bodyPr/>
          <a:lstStyle/>
          <a:p>
            <a:fld id="{1FCBBC58-D4A7-44C2-A40C-F3147D9A8D91}" type="slidenum">
              <a:rPr lang="LID4096" smtClean="0"/>
              <a:t>46</a:t>
            </a:fld>
            <a:endParaRPr lang="LID4096"/>
          </a:p>
        </p:txBody>
      </p:sp>
    </p:spTree>
    <p:extLst>
      <p:ext uri="{BB962C8B-B14F-4D97-AF65-F5344CB8AC3E}">
        <p14:creationId xmlns:p14="http://schemas.microsoft.com/office/powerpoint/2010/main" val="288319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a:p>
        </p:txBody>
      </p:sp>
      <p:sp>
        <p:nvSpPr>
          <p:cNvPr id="4" name="Slide Number Placeholder 3"/>
          <p:cNvSpPr>
            <a:spLocks noGrp="1"/>
          </p:cNvSpPr>
          <p:nvPr>
            <p:ph type="sldNum" sz="quarter" idx="5"/>
          </p:nvPr>
        </p:nvSpPr>
        <p:spPr/>
        <p:txBody>
          <a:bodyPr/>
          <a:lstStyle/>
          <a:p>
            <a:fld id="{1FCBBC58-D4A7-44C2-A40C-F3147D9A8D91}" type="slidenum">
              <a:rPr lang="LID4096" smtClean="0"/>
              <a:t>47</a:t>
            </a:fld>
            <a:endParaRPr lang="LID4096"/>
          </a:p>
        </p:txBody>
      </p:sp>
    </p:spTree>
    <p:extLst>
      <p:ext uri="{BB962C8B-B14F-4D97-AF65-F5344CB8AC3E}">
        <p14:creationId xmlns:p14="http://schemas.microsoft.com/office/powerpoint/2010/main" val="52305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1FCBBC58-D4A7-44C2-A40C-F3147D9A8D91}" type="slidenum">
              <a:rPr lang="LID4096" smtClean="0"/>
              <a:t>48</a:t>
            </a:fld>
            <a:endParaRPr lang="LID4096"/>
          </a:p>
        </p:txBody>
      </p:sp>
    </p:spTree>
    <p:extLst>
      <p:ext uri="{BB962C8B-B14F-4D97-AF65-F5344CB8AC3E}">
        <p14:creationId xmlns:p14="http://schemas.microsoft.com/office/powerpoint/2010/main" val="24661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a:p>
        </p:txBody>
      </p:sp>
      <p:sp>
        <p:nvSpPr>
          <p:cNvPr id="4" name="Slide Number Placeholder 3"/>
          <p:cNvSpPr>
            <a:spLocks noGrp="1"/>
          </p:cNvSpPr>
          <p:nvPr>
            <p:ph type="sldNum" sz="quarter" idx="5"/>
          </p:nvPr>
        </p:nvSpPr>
        <p:spPr/>
        <p:txBody>
          <a:bodyPr/>
          <a:lstStyle/>
          <a:p>
            <a:fld id="{1FCBBC58-D4A7-44C2-A40C-F3147D9A8D91}" type="slidenum">
              <a:rPr lang="LID4096" smtClean="0"/>
              <a:t>49</a:t>
            </a:fld>
            <a:endParaRPr lang="LID4096"/>
          </a:p>
        </p:txBody>
      </p:sp>
    </p:spTree>
    <p:extLst>
      <p:ext uri="{BB962C8B-B14F-4D97-AF65-F5344CB8AC3E}">
        <p14:creationId xmlns:p14="http://schemas.microsoft.com/office/powerpoint/2010/main" val="339597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defRPr/>
            </a:pPr>
            <a:endParaRPr lang="en-GB" dirty="0">
              <a:solidFill>
                <a:schemeClr val="tx2">
                  <a:lumMod val="50000"/>
                </a:schemeClr>
              </a:solidFill>
              <a:latin typeface="Calibri" pitchFamily="34" charset="0"/>
            </a:endParaRPr>
          </a:p>
          <a:p>
            <a:pPr defTabSz="910102">
              <a:defRPr/>
            </a:pPr>
            <a:r>
              <a:rPr lang="en-GB" dirty="0">
                <a:solidFill>
                  <a:schemeClr val="tx2">
                    <a:lumMod val="50000"/>
                  </a:schemeClr>
                </a:solidFill>
                <a:latin typeface="Calibri" pitchFamily="34" charset="0"/>
              </a:rPr>
              <a:t>As presented in the figure, in which each segment’s market share growth is illustrated over the 2021-2031 timeframe for both data and value-added service revenues, the </a:t>
            </a:r>
            <a:r>
              <a:rPr lang="en-GB" b="1" dirty="0">
                <a:solidFill>
                  <a:schemeClr val="tx2">
                    <a:lumMod val="50000"/>
                  </a:schemeClr>
                </a:solidFill>
                <a:latin typeface="Calibri" pitchFamily="34" charset="0"/>
              </a:rPr>
              <a:t>Insurance and Finance segment is expected to experience the fastest growth over the next decade</a:t>
            </a:r>
            <a:r>
              <a:rPr lang="en-GB" dirty="0">
                <a:solidFill>
                  <a:schemeClr val="tx2">
                    <a:lumMod val="50000"/>
                  </a:schemeClr>
                </a:solidFill>
                <a:latin typeface="Calibri" pitchFamily="34" charset="0"/>
              </a:rPr>
              <a:t>. Segments in the darker zone are those which are projected to grow faster than others, while those in the lighter zone will experience slower growth. This can be explained by the degree of maturity of the segment. More mature market segments will experience smaller year-on-year growth than emergent markets in which the customer base is not yet well established. For instance, a mature segments such as Energy and Raw Materials has a slow and constant growth rate. Conversely, Insurance and Finance is a rapidly increasing segment with high growth rate. </a:t>
            </a:r>
          </a:p>
          <a:p>
            <a:pPr defTabSz="910102">
              <a:defRPr/>
            </a:pPr>
            <a:endParaRPr lang="en-GB" dirty="0">
              <a:solidFill>
                <a:schemeClr val="tx2">
                  <a:lumMod val="50000"/>
                </a:schemeClr>
              </a:solidFill>
              <a:latin typeface="Calibri" pitchFamily="34" charset="0"/>
            </a:endParaRPr>
          </a:p>
          <a:p>
            <a:endParaRPr lang="en-150" dirty="0"/>
          </a:p>
        </p:txBody>
      </p:sp>
      <p:sp>
        <p:nvSpPr>
          <p:cNvPr id="4" name="Slide Number Placeholder 3"/>
          <p:cNvSpPr>
            <a:spLocks noGrp="1"/>
          </p:cNvSpPr>
          <p:nvPr>
            <p:ph type="sldNum" sz="quarter" idx="5"/>
          </p:nvPr>
        </p:nvSpPr>
        <p:spPr/>
        <p:txBody>
          <a:bodyPr/>
          <a:lstStyle/>
          <a:p>
            <a:fld id="{1FCBBC58-D4A7-44C2-A40C-F3147D9A8D91}" type="slidenum">
              <a:rPr lang="LID4096" smtClean="0"/>
              <a:t>50</a:t>
            </a:fld>
            <a:endParaRPr lang="LID4096"/>
          </a:p>
        </p:txBody>
      </p:sp>
    </p:spTree>
    <p:extLst>
      <p:ext uri="{BB962C8B-B14F-4D97-AF65-F5344CB8AC3E}">
        <p14:creationId xmlns:p14="http://schemas.microsoft.com/office/powerpoint/2010/main" val="77844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34150">
              <a:defRPr/>
            </a:pPr>
            <a:r>
              <a:rPr lang="en-GB" dirty="0">
                <a:solidFill>
                  <a:schemeClr val="tx2">
                    <a:lumMod val="50000"/>
                  </a:schemeClr>
                </a:solidFill>
              </a:rPr>
              <a:t>At the lowest level (dark blue), the detailed value chain includes:</a:t>
            </a:r>
            <a:endParaRPr lang="en-GB" b="1" dirty="0">
              <a:solidFill>
                <a:srgbClr val="1F497D">
                  <a:lumMod val="50000"/>
                </a:srgbClr>
              </a:solidFill>
            </a:endParaRPr>
          </a:p>
          <a:p>
            <a:pPr marL="170644" indent="-170644" algn="just" defTabSz="1034150">
              <a:buFont typeface="Arial" panose="020B0604020202020204" pitchFamily="34" charset="0"/>
              <a:buChar char="•"/>
              <a:defRPr/>
            </a:pPr>
            <a:r>
              <a:rPr lang="en-GB" b="1" dirty="0">
                <a:solidFill>
                  <a:srgbClr val="1F497D">
                    <a:lumMod val="50000"/>
                  </a:srgbClr>
                </a:solidFill>
              </a:rPr>
              <a:t>Infrastructure providers: </a:t>
            </a:r>
            <a:r>
              <a:rPr lang="en-GB" dirty="0">
                <a:solidFill>
                  <a:srgbClr val="1F497D">
                    <a:lumMod val="50000"/>
                  </a:srgbClr>
                </a:solidFill>
              </a:rPr>
              <a:t>providers of various types of computing infrastructure upon which EO data can be accessed, stored, distributed or manipulated.</a:t>
            </a:r>
          </a:p>
          <a:p>
            <a:pPr marL="170644" indent="-170644" algn="just" defTabSz="1034150">
              <a:buFont typeface="Arial" panose="020B0604020202020204" pitchFamily="34" charset="0"/>
              <a:buChar char="•"/>
              <a:defRPr/>
            </a:pPr>
            <a:r>
              <a:rPr lang="en-GB" b="1" dirty="0">
                <a:solidFill>
                  <a:srgbClr val="1F497D">
                    <a:lumMod val="50000"/>
                  </a:srgbClr>
                </a:solidFill>
              </a:rPr>
              <a:t>Data providers: </a:t>
            </a:r>
            <a:r>
              <a:rPr lang="en-GB" dirty="0">
                <a:solidFill>
                  <a:srgbClr val="1F497D">
                    <a:lumMod val="50000"/>
                  </a:srgbClr>
                </a:solidFill>
              </a:rPr>
              <a:t>providers of unprocessed or pre-processed EO data.</a:t>
            </a:r>
            <a:endParaRPr lang="en-GB" b="1" dirty="0">
              <a:solidFill>
                <a:srgbClr val="1F497D">
                  <a:lumMod val="50000"/>
                </a:srgbClr>
              </a:solidFill>
            </a:endParaRPr>
          </a:p>
          <a:p>
            <a:pPr marL="170644" indent="-170644" algn="just" defTabSz="1034150">
              <a:buFont typeface="Arial" panose="020B0604020202020204" pitchFamily="34" charset="0"/>
              <a:buChar char="•"/>
              <a:defRPr/>
            </a:pPr>
            <a:r>
              <a:rPr lang="en-GB" b="1" dirty="0">
                <a:solidFill>
                  <a:srgbClr val="1F497D">
                    <a:lumMod val="50000"/>
                  </a:srgbClr>
                </a:solidFill>
              </a:rPr>
              <a:t>Platform providers: </a:t>
            </a:r>
            <a:r>
              <a:rPr lang="en-GB" dirty="0">
                <a:solidFill>
                  <a:srgbClr val="1F497D">
                    <a:lumMod val="50000"/>
                  </a:srgbClr>
                </a:solidFill>
              </a:rPr>
              <a:t>providers of online platforms and/or digital services, through which users can utilise tools and capabilities to analyse EO data, develop algorithms and build applications.</a:t>
            </a:r>
          </a:p>
          <a:p>
            <a:pPr marL="170644" indent="-170644" algn="just" defTabSz="1034150">
              <a:buFont typeface="Arial" panose="020B0604020202020204" pitchFamily="34" charset="0"/>
              <a:buChar char="•"/>
              <a:defRPr/>
            </a:pPr>
            <a:r>
              <a:rPr lang="en-GB" b="1" dirty="0">
                <a:solidFill>
                  <a:srgbClr val="1F497D">
                    <a:lumMod val="50000"/>
                  </a:srgbClr>
                </a:solidFill>
              </a:rPr>
              <a:t>EO products and service providers: </a:t>
            </a:r>
            <a:r>
              <a:rPr lang="en-GB" dirty="0">
                <a:solidFill>
                  <a:srgbClr val="1F497D">
                    <a:lumMod val="50000"/>
                  </a:srgbClr>
                </a:solidFill>
              </a:rPr>
              <a:t>providers of products (e.g. land cover classifications) or services (e.g. ground motion monitoring) that make full use of EO data and processing capabilities offered by data and platform providers.</a:t>
            </a:r>
          </a:p>
          <a:p>
            <a:pPr marL="170644" indent="-170644" algn="just" defTabSz="1034150">
              <a:buFont typeface="Arial" panose="020B0604020202020204" pitchFamily="34" charset="0"/>
              <a:buChar char="•"/>
              <a:defRPr/>
            </a:pPr>
            <a:r>
              <a:rPr lang="en-GB" b="1" dirty="0">
                <a:solidFill>
                  <a:srgbClr val="1F497D">
                    <a:lumMod val="50000"/>
                  </a:srgbClr>
                </a:solidFill>
              </a:rPr>
              <a:t>Information providers: </a:t>
            </a:r>
            <a:r>
              <a:rPr lang="en-GB" dirty="0">
                <a:solidFill>
                  <a:srgbClr val="1F497D">
                    <a:lumMod val="50000"/>
                  </a:srgbClr>
                </a:solidFill>
              </a:rPr>
              <a:t>providers of sector-specific information that incorporates EO data along with non-EO data.</a:t>
            </a:r>
          </a:p>
          <a:p>
            <a:pPr marL="170644" indent="-170644" algn="just" defTabSz="1034150">
              <a:buFont typeface="Arial" panose="020B0604020202020204" pitchFamily="34" charset="0"/>
              <a:buChar char="•"/>
              <a:defRPr/>
            </a:pPr>
            <a:r>
              <a:rPr lang="en-GB" b="1" dirty="0">
                <a:solidFill>
                  <a:srgbClr val="1F497D">
                    <a:lumMod val="50000"/>
                  </a:srgbClr>
                </a:solidFill>
              </a:rPr>
              <a:t>End Users: </a:t>
            </a:r>
            <a:r>
              <a:rPr lang="en-GB" dirty="0">
                <a:solidFill>
                  <a:srgbClr val="1F497D">
                    <a:lumMod val="50000"/>
                  </a:srgbClr>
                </a:solidFill>
              </a:rPr>
              <a:t>the final users who benefit from the applications and services offered by information providers. </a:t>
            </a:r>
          </a:p>
          <a:p>
            <a:pPr marL="170644" indent="-170644" algn="just" defTabSz="1034150">
              <a:buFont typeface="Arial" panose="020B0604020202020204" pitchFamily="34" charset="0"/>
              <a:buChar char="•"/>
              <a:defRPr/>
            </a:pPr>
            <a:endParaRPr lang="en-GB" dirty="0">
              <a:solidFill>
                <a:srgbClr val="1F497D">
                  <a:lumMod val="50000"/>
                </a:srgbClr>
              </a:solidFill>
            </a:endParaRPr>
          </a:p>
          <a:p>
            <a:pPr marL="284407" indent="-284407" algn="just">
              <a:spcAft>
                <a:spcPts val="299"/>
              </a:spcAft>
              <a:buFont typeface="Arial" panose="020B0604020202020204" pitchFamily="34" charset="0"/>
              <a:buChar char="•"/>
            </a:pPr>
            <a:r>
              <a:rPr lang="en-US" dirty="0">
                <a:solidFill>
                  <a:schemeClr val="tx2">
                    <a:lumMod val="50000"/>
                  </a:schemeClr>
                </a:solidFill>
              </a:rPr>
              <a:t>Companies in </a:t>
            </a:r>
            <a:r>
              <a:rPr lang="en-US" b="1" dirty="0">
                <a:solidFill>
                  <a:schemeClr val="tx2">
                    <a:lumMod val="50000"/>
                  </a:schemeClr>
                </a:solidFill>
              </a:rPr>
              <a:t>Analysis, Insights &amp; Decision Support market </a:t>
            </a:r>
            <a:r>
              <a:rPr lang="en-US" dirty="0">
                <a:solidFill>
                  <a:schemeClr val="tx2">
                    <a:lumMod val="50000"/>
                  </a:schemeClr>
                </a:solidFill>
              </a:rPr>
              <a:t>make use of EO data to provide information and intelligence to their clients seeking to solve complex geospatial challenges</a:t>
            </a:r>
          </a:p>
          <a:p>
            <a:pPr marL="284407" indent="-284407" algn="just">
              <a:spcAft>
                <a:spcPts val="299"/>
              </a:spcAft>
              <a:buFont typeface="Arial" panose="020B0604020202020204" pitchFamily="34" charset="0"/>
              <a:buChar char="•"/>
            </a:pPr>
            <a:r>
              <a:rPr lang="en-US" b="1" dirty="0">
                <a:solidFill>
                  <a:schemeClr val="tx2">
                    <a:lumMod val="50000"/>
                  </a:schemeClr>
                </a:solidFill>
              </a:rPr>
              <a:t>Data acquisition and distribution companies</a:t>
            </a:r>
            <a:r>
              <a:rPr lang="en-US" dirty="0">
                <a:solidFill>
                  <a:schemeClr val="tx2">
                    <a:lumMod val="50000"/>
                  </a:schemeClr>
                </a:solidFill>
              </a:rPr>
              <a:t> supply commercial raw, unprocessed or pre-processed data. They include satellite, online platforms and data catalogues.</a:t>
            </a:r>
          </a:p>
          <a:p>
            <a:pPr marL="284407" indent="-284407" algn="just">
              <a:spcAft>
                <a:spcPts val="299"/>
              </a:spcAft>
              <a:buFont typeface="Arial" panose="020B0604020202020204" pitchFamily="34" charset="0"/>
              <a:buChar char="•"/>
            </a:pPr>
            <a:r>
              <a:rPr lang="en-US" b="1" dirty="0">
                <a:solidFill>
                  <a:schemeClr val="tx2">
                    <a:lumMod val="50000"/>
                  </a:schemeClr>
                </a:solidFill>
              </a:rPr>
              <a:t>Data processing companies </a:t>
            </a:r>
            <a:r>
              <a:rPr lang="en-US" dirty="0">
                <a:solidFill>
                  <a:schemeClr val="tx2">
                    <a:lumMod val="50000"/>
                  </a:schemeClr>
                </a:solidFill>
              </a:rPr>
              <a:t>provide services </a:t>
            </a:r>
            <a:r>
              <a:rPr lang="en-GB" dirty="0">
                <a:solidFill>
                  <a:srgbClr val="1F497D">
                    <a:lumMod val="50000"/>
                  </a:srgbClr>
                </a:solidFill>
              </a:rPr>
              <a:t>used to process, calibrate, and analyse data, develop algorithms and build specific applications. The processing of data leads to </a:t>
            </a:r>
            <a:r>
              <a:rPr lang="en-US" dirty="0">
                <a:solidFill>
                  <a:srgbClr val="1F497D">
                    <a:lumMod val="50000"/>
                  </a:srgbClr>
                </a:solidFill>
              </a:rPr>
              <a:t>change detection, mapping trends and the quantification of desired indicators on the Earth's surface.</a:t>
            </a:r>
            <a:endParaRPr lang="en-GB" dirty="0">
              <a:solidFill>
                <a:prstClr val="black"/>
              </a:solidFill>
            </a:endParaRPr>
          </a:p>
          <a:p>
            <a:pPr marL="170644" indent="-170644" algn="just" defTabSz="1034150">
              <a:buFont typeface="Arial" panose="020B0604020202020204" pitchFamily="34" charset="0"/>
              <a:buChar char="•"/>
              <a:defRPr/>
            </a:pPr>
            <a:endParaRPr lang="en-GB" dirty="0">
              <a:solidFill>
                <a:srgbClr val="1F497D">
                  <a:lumMod val="50000"/>
                </a:srgbClr>
              </a:solidFill>
            </a:endParaRPr>
          </a:p>
          <a:p>
            <a:pPr marL="170644" indent="-170644" algn="just" defTabSz="1034150">
              <a:buFont typeface="Arial" panose="020B0604020202020204" pitchFamily="34" charset="0"/>
              <a:buChar char="•"/>
              <a:defRPr/>
            </a:pPr>
            <a:endParaRPr lang="en-GB" dirty="0">
              <a:solidFill>
                <a:srgbClr val="1F497D">
                  <a:lumMod val="50000"/>
                </a:srgbClr>
              </a:solidFill>
            </a:endParaRPr>
          </a:p>
          <a:p>
            <a:pPr algn="just" defTabSz="1034150">
              <a:defRPr/>
            </a:pPr>
            <a:endParaRPr lang="en-GB" dirty="0">
              <a:solidFill>
                <a:srgbClr val="1F497D">
                  <a:lumMod val="50000"/>
                </a:srgbClr>
              </a:solidFill>
            </a:endParaRPr>
          </a:p>
        </p:txBody>
      </p:sp>
      <p:sp>
        <p:nvSpPr>
          <p:cNvPr id="4" name="Slide Number Placeholder 3"/>
          <p:cNvSpPr>
            <a:spLocks noGrp="1"/>
          </p:cNvSpPr>
          <p:nvPr>
            <p:ph type="sldNum" sz="quarter" idx="5"/>
          </p:nvPr>
        </p:nvSpPr>
        <p:spPr/>
        <p:txBody>
          <a:bodyPr/>
          <a:lstStyle/>
          <a:p>
            <a:fld id="{1FCBBC58-D4A7-44C2-A40C-F3147D9A8D91}" type="slidenum">
              <a:rPr lang="LID4096" smtClean="0"/>
              <a:t>51</a:t>
            </a:fld>
            <a:endParaRPr lang="LID4096"/>
          </a:p>
        </p:txBody>
      </p:sp>
    </p:spTree>
    <p:extLst>
      <p:ext uri="{BB962C8B-B14F-4D97-AF65-F5344CB8AC3E}">
        <p14:creationId xmlns:p14="http://schemas.microsoft.com/office/powerpoint/2010/main" val="328567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facebook.com/EuropeanGnssAgency" TargetMode="External"/><Relationship Id="rId3" Type="http://schemas.openxmlformats.org/officeDocument/2006/relationships/image" Target="../media/image9.png"/><Relationship Id="rId7" Type="http://schemas.openxmlformats.org/officeDocument/2006/relationships/hyperlink" Target="https://www.linkedin.com/company/european-gnss-agency" TargetMode="External"/><Relationship Id="rId12"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youtube.com/user/egnos1" TargetMode="External"/><Relationship Id="rId5" Type="http://schemas.openxmlformats.org/officeDocument/2006/relationships/hyperlink" Target="https://www.instagram.com/space4eu/" TargetMode="External"/><Relationship Id="rId10" Type="http://schemas.openxmlformats.org/officeDocument/2006/relationships/image" Target="../media/image12.png"/><Relationship Id="rId4" Type="http://schemas.openxmlformats.org/officeDocument/2006/relationships/hyperlink" Target="http://www.euspa.europa.eu/" TargetMode="External"/><Relationship Id="rId9" Type="http://schemas.openxmlformats.org/officeDocument/2006/relationships/hyperlink" Target="https://twitter.com/EU_GNSS" TargetMode="External"/><Relationship Id="rId1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E7E437-355C-43E5-B07A-A13B8DA3C7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47"/>
            <a:ext cx="12192000" cy="4067033"/>
          </a:xfrm>
          <a:prstGeom prst="rect">
            <a:avLst/>
          </a:prstGeom>
        </p:spPr>
      </p:pic>
      <p:sp>
        <p:nvSpPr>
          <p:cNvPr id="2" name="Title 1">
            <a:extLst>
              <a:ext uri="{FF2B5EF4-FFF2-40B4-BE49-F238E27FC236}">
                <a16:creationId xmlns:a16="http://schemas.microsoft.com/office/drawing/2014/main" id="{24C12994-F954-4CC5-8EB2-187D6F3AEA01}"/>
              </a:ext>
            </a:extLst>
          </p:cNvPr>
          <p:cNvSpPr>
            <a:spLocks noGrp="1"/>
          </p:cNvSpPr>
          <p:nvPr>
            <p:ph type="ctrTitle" hasCustomPrompt="1"/>
          </p:nvPr>
        </p:nvSpPr>
        <p:spPr>
          <a:xfrm>
            <a:off x="670110" y="4437008"/>
            <a:ext cx="5676101" cy="888812"/>
          </a:xfrm>
        </p:spPr>
        <p:txBody>
          <a:bodyPr anchor="b">
            <a:noAutofit/>
          </a:bodyPr>
          <a:lstStyle>
            <a:lvl1pPr algn="l">
              <a:defRPr sz="4000" b="0">
                <a:solidFill>
                  <a:schemeClr val="tx1">
                    <a:lumMod val="75000"/>
                    <a:lumOff val="25000"/>
                  </a:schemeClr>
                </a:solidFill>
                <a:latin typeface="Neo Sans W1G" panose="020B0504030504040204" pitchFamily="34" charset="0"/>
              </a:defRPr>
            </a:lvl1pPr>
          </a:lstStyle>
          <a:p>
            <a:r>
              <a:rPr lang="en-US" dirty="0"/>
              <a:t>Presentation Title</a:t>
            </a:r>
            <a:endParaRPr lang="LID4096" dirty="0"/>
          </a:p>
        </p:txBody>
      </p:sp>
      <p:sp>
        <p:nvSpPr>
          <p:cNvPr id="3" name="Subtitle 2">
            <a:extLst>
              <a:ext uri="{FF2B5EF4-FFF2-40B4-BE49-F238E27FC236}">
                <a16:creationId xmlns:a16="http://schemas.microsoft.com/office/drawing/2014/main" id="{E8943214-538D-4338-995B-95C0A0E412C5}"/>
              </a:ext>
            </a:extLst>
          </p:cNvPr>
          <p:cNvSpPr>
            <a:spLocks noGrp="1"/>
          </p:cNvSpPr>
          <p:nvPr>
            <p:ph type="subTitle" idx="1" hasCustomPrompt="1"/>
          </p:nvPr>
        </p:nvSpPr>
        <p:spPr>
          <a:xfrm>
            <a:off x="670109" y="5436054"/>
            <a:ext cx="5676100" cy="377497"/>
          </a:xfrm>
        </p:spPr>
        <p:txBody>
          <a:bodyPr>
            <a:normAutofit/>
          </a:bodyPr>
          <a:lstStyle>
            <a:lvl1pPr marL="0" indent="0" algn="l">
              <a:buNone/>
              <a:defRPr sz="1800">
                <a:solidFill>
                  <a:schemeClr val="tx1">
                    <a:lumMod val="65000"/>
                    <a:lumOff val="35000"/>
                  </a:schemeClr>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 Conference Name</a:t>
            </a:r>
            <a:endParaRPr lang="LID4096" dirty="0"/>
          </a:p>
        </p:txBody>
      </p:sp>
      <p:sp>
        <p:nvSpPr>
          <p:cNvPr id="4" name="Date Placeholder 3">
            <a:extLst>
              <a:ext uri="{FF2B5EF4-FFF2-40B4-BE49-F238E27FC236}">
                <a16:creationId xmlns:a16="http://schemas.microsoft.com/office/drawing/2014/main" id="{37BBA7B9-92A9-4AC2-8BC2-886EE81DB014}"/>
              </a:ext>
            </a:extLst>
          </p:cNvPr>
          <p:cNvSpPr>
            <a:spLocks noGrp="1"/>
          </p:cNvSpPr>
          <p:nvPr>
            <p:ph type="dt" sz="half" idx="10"/>
          </p:nvPr>
        </p:nvSpPr>
        <p:spPr>
          <a:xfrm>
            <a:off x="670109" y="6260363"/>
            <a:ext cx="2743200" cy="182562"/>
          </a:xfrm>
        </p:spPr>
        <p:txBody>
          <a:bodyPr/>
          <a:lstStyle>
            <a:lvl1pPr algn="l">
              <a:defRPr>
                <a:solidFill>
                  <a:schemeClr val="tx1">
                    <a:lumMod val="50000"/>
                    <a:lumOff val="50000"/>
                  </a:schemeClr>
                </a:solidFill>
              </a:defRPr>
            </a:lvl1pPr>
          </a:lstStyle>
          <a:p>
            <a:fld id="{EF7968EF-8B58-40DD-98E3-1940FC397E50}" type="datetime1">
              <a:rPr lang="LID4096" smtClean="0"/>
              <a:t>03/25/2022</a:t>
            </a:fld>
            <a:endParaRPr lang="LID4096" dirty="0"/>
          </a:p>
        </p:txBody>
      </p:sp>
      <p:pic>
        <p:nvPicPr>
          <p:cNvPr id="8" name="Picture 7">
            <a:extLst>
              <a:ext uri="{FF2B5EF4-FFF2-40B4-BE49-F238E27FC236}">
                <a16:creationId xmlns:a16="http://schemas.microsoft.com/office/drawing/2014/main" id="{BC6728F9-1C9F-449C-8C6B-24341B7145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7463" y="4815489"/>
            <a:ext cx="3242019" cy="1275959"/>
          </a:xfrm>
          <a:prstGeom prst="rect">
            <a:avLst/>
          </a:prstGeom>
        </p:spPr>
      </p:pic>
      <p:sp>
        <p:nvSpPr>
          <p:cNvPr id="11" name="Rectangle 10">
            <a:extLst>
              <a:ext uri="{FF2B5EF4-FFF2-40B4-BE49-F238E27FC236}">
                <a16:creationId xmlns:a16="http://schemas.microsoft.com/office/drawing/2014/main" id="{6EF3EF6B-B393-4BC6-9371-889014F19CC0}"/>
              </a:ext>
            </a:extLst>
          </p:cNvPr>
          <p:cNvSpPr/>
          <p:nvPr userDrawn="1"/>
        </p:nvSpPr>
        <p:spPr>
          <a:xfrm>
            <a:off x="0" y="0"/>
            <a:ext cx="12192000" cy="4067033"/>
          </a:xfrm>
          <a:prstGeom prst="rect">
            <a:avLst/>
          </a:prstGeom>
          <a:solidFill>
            <a:srgbClr val="0E41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Content Placeholder 17">
            <a:extLst>
              <a:ext uri="{FF2B5EF4-FFF2-40B4-BE49-F238E27FC236}">
                <a16:creationId xmlns:a16="http://schemas.microsoft.com/office/drawing/2014/main" id="{5391F1B2-943D-4C7F-B700-C80A3FD5BBC7}"/>
              </a:ext>
            </a:extLst>
          </p:cNvPr>
          <p:cNvSpPr>
            <a:spLocks noGrp="1"/>
          </p:cNvSpPr>
          <p:nvPr>
            <p:ph sz="quarter" idx="11" hasCustomPrompt="1"/>
          </p:nvPr>
        </p:nvSpPr>
        <p:spPr>
          <a:xfrm>
            <a:off x="670109" y="5867942"/>
            <a:ext cx="5676100" cy="365125"/>
          </a:xfrm>
        </p:spPr>
        <p:txBody>
          <a:bodyPr>
            <a:normAutofit/>
          </a:bodyPr>
          <a:lstStyle>
            <a:lvl1pPr marL="0" indent="0">
              <a:buNone/>
              <a:defRPr sz="1600">
                <a:solidFill>
                  <a:schemeClr val="tx1">
                    <a:lumMod val="65000"/>
                    <a:lumOff val="35000"/>
                  </a:schemeClr>
                </a:solidFill>
                <a:latin typeface="Neo Sans W1G" panose="020B0504030504040204" pitchFamily="34" charset="0"/>
              </a:defRPr>
            </a:lvl1pPr>
          </a:lstStyle>
          <a:p>
            <a:pPr lvl="0"/>
            <a:r>
              <a:rPr lang="en-US" dirty="0"/>
              <a:t>Speaker name</a:t>
            </a:r>
            <a:endParaRPr lang="LID4096" dirty="0"/>
          </a:p>
        </p:txBody>
      </p:sp>
    </p:spTree>
    <p:extLst>
      <p:ext uri="{BB962C8B-B14F-4D97-AF65-F5344CB8AC3E}">
        <p14:creationId xmlns:p14="http://schemas.microsoft.com/office/powerpoint/2010/main" val="204732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4B0F9-3837-4520-B17F-9834B22E3F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5DF22353-FE0E-4C64-854B-D3696006F07D}"/>
              </a:ext>
            </a:extLst>
          </p:cNvPr>
          <p:cNvSpPr>
            <a:spLocks noGrp="1"/>
          </p:cNvSpPr>
          <p:nvPr>
            <p:ph type="dt" sz="half" idx="10"/>
          </p:nvPr>
        </p:nvSpPr>
        <p:spPr/>
        <p:txBody>
          <a:bodyPr/>
          <a:lstStyle/>
          <a:p>
            <a:fld id="{7D2F1846-429D-4528-A505-43A51024C5FE}" type="datetime1">
              <a:rPr lang="LID4096" smtClean="0"/>
              <a:t>03/25/2022</a:t>
            </a:fld>
            <a:endParaRPr lang="LID4096"/>
          </a:p>
        </p:txBody>
      </p:sp>
      <p:sp>
        <p:nvSpPr>
          <p:cNvPr id="4" name="Slide Number Placeholder 3">
            <a:extLst>
              <a:ext uri="{FF2B5EF4-FFF2-40B4-BE49-F238E27FC236}">
                <a16:creationId xmlns:a16="http://schemas.microsoft.com/office/drawing/2014/main" id="{D6747442-1089-4EEC-AD59-8483601BEF6E}"/>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219037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4B0F9-3837-4520-B17F-9834B22E3F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5DF22353-FE0E-4C64-854B-D3696006F07D}"/>
              </a:ext>
            </a:extLst>
          </p:cNvPr>
          <p:cNvSpPr>
            <a:spLocks noGrp="1"/>
          </p:cNvSpPr>
          <p:nvPr>
            <p:ph type="dt" sz="half" idx="10"/>
          </p:nvPr>
        </p:nvSpPr>
        <p:spPr/>
        <p:txBody>
          <a:bodyPr/>
          <a:lstStyle/>
          <a:p>
            <a:fld id="{7BD95A1C-4CA7-4F91-971E-991F1C96B654}" type="datetime1">
              <a:rPr lang="LID4096" smtClean="0"/>
              <a:t>03/25/2022</a:t>
            </a:fld>
            <a:endParaRPr lang="LID4096"/>
          </a:p>
        </p:txBody>
      </p:sp>
      <p:sp>
        <p:nvSpPr>
          <p:cNvPr id="4" name="Slide Number Placeholder 3">
            <a:extLst>
              <a:ext uri="{FF2B5EF4-FFF2-40B4-BE49-F238E27FC236}">
                <a16:creationId xmlns:a16="http://schemas.microsoft.com/office/drawing/2014/main" id="{D6747442-1089-4EEC-AD59-8483601BEF6E}"/>
              </a:ext>
            </a:extLst>
          </p:cNvPr>
          <p:cNvSpPr>
            <a:spLocks noGrp="1"/>
          </p:cNvSpPr>
          <p:nvPr>
            <p:ph type="sldNum" sz="quarter" idx="12"/>
          </p:nvPr>
        </p:nvSpPr>
        <p:spPr/>
        <p:txBody>
          <a:bodyPr/>
          <a:lstStyle/>
          <a:p>
            <a:fld id="{832D733E-3264-41AF-819B-F4786F848FED}" type="slidenum">
              <a:rPr lang="LID4096" smtClean="0"/>
              <a:t>‹#›</a:t>
            </a:fld>
            <a:endParaRPr lang="LID4096"/>
          </a:p>
        </p:txBody>
      </p:sp>
      <p:sp>
        <p:nvSpPr>
          <p:cNvPr id="11" name="Title 1">
            <a:extLst>
              <a:ext uri="{FF2B5EF4-FFF2-40B4-BE49-F238E27FC236}">
                <a16:creationId xmlns:a16="http://schemas.microsoft.com/office/drawing/2014/main" id="{546B81DD-AF32-46C6-93AB-FECE535666CA}"/>
              </a:ext>
            </a:extLst>
          </p:cNvPr>
          <p:cNvSpPr>
            <a:spLocks noGrp="1"/>
          </p:cNvSpPr>
          <p:nvPr>
            <p:ph type="title"/>
          </p:nvPr>
        </p:nvSpPr>
        <p:spPr>
          <a:xfrm>
            <a:off x="838200" y="365125"/>
            <a:ext cx="7772400" cy="1325563"/>
          </a:xfrm>
        </p:spPr>
        <p:txBody>
          <a:bodyPr/>
          <a:lstStyle>
            <a:lvl1pPr>
              <a:defRPr>
                <a:solidFill>
                  <a:schemeClr val="tx1">
                    <a:lumMod val="75000"/>
                    <a:lumOff val="25000"/>
                  </a:schemeClr>
                </a:solidFill>
              </a:defRPr>
            </a:lvl1pPr>
          </a:lstStyle>
          <a:p>
            <a:r>
              <a:rPr lang="en-US"/>
              <a:t>Click to edit Master title style</a:t>
            </a:r>
            <a:endParaRPr lang="LID4096" dirty="0"/>
          </a:p>
        </p:txBody>
      </p:sp>
      <p:sp>
        <p:nvSpPr>
          <p:cNvPr id="12" name="Content Placeholder 2">
            <a:extLst>
              <a:ext uri="{FF2B5EF4-FFF2-40B4-BE49-F238E27FC236}">
                <a16:creationId xmlns:a16="http://schemas.microsoft.com/office/drawing/2014/main" id="{98E1CC43-B44E-409B-8A78-3C7FDB7E844E}"/>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dirty="0"/>
          </a:p>
        </p:txBody>
      </p:sp>
    </p:spTree>
    <p:extLst>
      <p:ext uri="{BB962C8B-B14F-4D97-AF65-F5344CB8AC3E}">
        <p14:creationId xmlns:p14="http://schemas.microsoft.com/office/powerpoint/2010/main" val="97723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4D12C4-5D86-4613-B225-07C390EC3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54C521-E455-4664-8140-A2AA49ED2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40E89A1-0815-4810-AA1B-81F0C4F1BC54}"/>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dirty="0"/>
          </a:p>
        </p:txBody>
      </p:sp>
      <p:sp>
        <p:nvSpPr>
          <p:cNvPr id="4" name="Text Placeholder 3">
            <a:extLst>
              <a:ext uri="{FF2B5EF4-FFF2-40B4-BE49-F238E27FC236}">
                <a16:creationId xmlns:a16="http://schemas.microsoft.com/office/drawing/2014/main" id="{4D6D06A7-20A0-44E2-844E-C07CE5BF0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7ED6C6-9F5E-4B96-88A2-42C3E02DDCD0}"/>
              </a:ext>
            </a:extLst>
          </p:cNvPr>
          <p:cNvSpPr>
            <a:spLocks noGrp="1"/>
          </p:cNvSpPr>
          <p:nvPr>
            <p:ph type="dt" sz="half" idx="10"/>
          </p:nvPr>
        </p:nvSpPr>
        <p:spPr/>
        <p:txBody>
          <a:bodyPr/>
          <a:lstStyle/>
          <a:p>
            <a:fld id="{41B3E857-C5DB-475D-BABE-BE3AF14C2C85}" type="datetime1">
              <a:rPr lang="LID4096" smtClean="0"/>
              <a:t>03/25/2022</a:t>
            </a:fld>
            <a:endParaRPr lang="LID4096"/>
          </a:p>
        </p:txBody>
      </p:sp>
      <p:sp>
        <p:nvSpPr>
          <p:cNvPr id="7" name="Slide Number Placeholder 6">
            <a:extLst>
              <a:ext uri="{FF2B5EF4-FFF2-40B4-BE49-F238E27FC236}">
                <a16:creationId xmlns:a16="http://schemas.microsoft.com/office/drawing/2014/main" id="{DBF80D64-8FFB-4FA4-B0F0-4D1326634BBE}"/>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211862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CE346C-3FAD-4358-847F-4F53565A2B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28CDDE-439B-4495-9DC1-71B3FAB8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0AECC46-43A1-4334-AEAD-2344980559C3}"/>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ID4096"/>
          </a:p>
        </p:txBody>
      </p:sp>
      <p:sp>
        <p:nvSpPr>
          <p:cNvPr id="4" name="Text Placeholder 3">
            <a:extLst>
              <a:ext uri="{FF2B5EF4-FFF2-40B4-BE49-F238E27FC236}">
                <a16:creationId xmlns:a16="http://schemas.microsoft.com/office/drawing/2014/main" id="{9319DAC1-5336-46BD-B674-5233FD07E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FD7F1D-FD78-4971-822D-15281EBF8E53}"/>
              </a:ext>
            </a:extLst>
          </p:cNvPr>
          <p:cNvSpPr>
            <a:spLocks noGrp="1"/>
          </p:cNvSpPr>
          <p:nvPr>
            <p:ph type="dt" sz="half" idx="10"/>
          </p:nvPr>
        </p:nvSpPr>
        <p:spPr/>
        <p:txBody>
          <a:bodyPr/>
          <a:lstStyle/>
          <a:p>
            <a:fld id="{C3FB474A-FBD1-487C-802A-2AC39F37A01C}" type="datetime1">
              <a:rPr lang="LID4096" smtClean="0"/>
              <a:t>03/25/2022</a:t>
            </a:fld>
            <a:endParaRPr lang="LID4096"/>
          </a:p>
        </p:txBody>
      </p:sp>
      <p:sp>
        <p:nvSpPr>
          <p:cNvPr id="7" name="Slide Number Placeholder 6">
            <a:extLst>
              <a:ext uri="{FF2B5EF4-FFF2-40B4-BE49-F238E27FC236}">
                <a16:creationId xmlns:a16="http://schemas.microsoft.com/office/drawing/2014/main" id="{918F6729-5A70-4A37-86F2-76FE97728E45}"/>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319933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F235C6-7A6A-48A4-B7E9-2F2931FC81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2048EC-5E70-47D4-B103-6821FAFB3FE1}"/>
              </a:ext>
            </a:extLst>
          </p:cNvPr>
          <p:cNvSpPr>
            <a:spLocks noGrp="1"/>
          </p:cNvSpPr>
          <p:nvPr>
            <p:ph type="title"/>
          </p:nvPr>
        </p:nvSpPr>
        <p:spPr/>
        <p:txBody>
          <a:bodyPr/>
          <a:lstStyle/>
          <a:p>
            <a:r>
              <a:rPr lang="en-US"/>
              <a:t>Click to edit Master title style</a:t>
            </a:r>
            <a:endParaRPr lang="LID4096" dirty="0"/>
          </a:p>
        </p:txBody>
      </p:sp>
      <p:sp>
        <p:nvSpPr>
          <p:cNvPr id="3" name="Vertical Text Placeholder 2">
            <a:extLst>
              <a:ext uri="{FF2B5EF4-FFF2-40B4-BE49-F238E27FC236}">
                <a16:creationId xmlns:a16="http://schemas.microsoft.com/office/drawing/2014/main" id="{184E5C98-E6D5-4C2B-A769-8AF4171588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DF732CD9-E779-43D9-825D-E377F218EFC5}"/>
              </a:ext>
            </a:extLst>
          </p:cNvPr>
          <p:cNvSpPr>
            <a:spLocks noGrp="1"/>
          </p:cNvSpPr>
          <p:nvPr>
            <p:ph type="dt" sz="half" idx="10"/>
          </p:nvPr>
        </p:nvSpPr>
        <p:spPr/>
        <p:txBody>
          <a:bodyPr/>
          <a:lstStyle/>
          <a:p>
            <a:fld id="{24F130C1-B1F8-452F-98E2-5F0838CEB53E}" type="datetime1">
              <a:rPr lang="LID4096" smtClean="0"/>
              <a:t>03/25/2022</a:t>
            </a:fld>
            <a:endParaRPr lang="LID4096"/>
          </a:p>
        </p:txBody>
      </p:sp>
      <p:sp>
        <p:nvSpPr>
          <p:cNvPr id="6" name="Slide Number Placeholder 5">
            <a:extLst>
              <a:ext uri="{FF2B5EF4-FFF2-40B4-BE49-F238E27FC236}">
                <a16:creationId xmlns:a16="http://schemas.microsoft.com/office/drawing/2014/main" id="{A8EFCA93-2226-4D96-88CD-705AD1A947BA}"/>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187522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CDC09B-F14B-472E-86FC-BB7DE0B60E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 y="5127515"/>
            <a:ext cx="12192000" cy="1740403"/>
          </a:xfrm>
          <a:prstGeom prst="rect">
            <a:avLst/>
          </a:prstGeom>
        </p:spPr>
      </p:pic>
      <p:sp>
        <p:nvSpPr>
          <p:cNvPr id="7" name="Rectangle 6">
            <a:extLst>
              <a:ext uri="{FF2B5EF4-FFF2-40B4-BE49-F238E27FC236}">
                <a16:creationId xmlns:a16="http://schemas.microsoft.com/office/drawing/2014/main" id="{DC355432-E221-4679-BCC5-EF4CA27DBD0A}"/>
              </a:ext>
            </a:extLst>
          </p:cNvPr>
          <p:cNvSpPr/>
          <p:nvPr userDrawn="1"/>
        </p:nvSpPr>
        <p:spPr>
          <a:xfrm>
            <a:off x="-8" y="5123162"/>
            <a:ext cx="12192000" cy="1740403"/>
          </a:xfrm>
          <a:prstGeom prst="rect">
            <a:avLst/>
          </a:prstGeom>
          <a:solidFill>
            <a:srgbClr val="0E4194">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FBC49563-FB13-48C9-AF95-E3BEA493D6E8}"/>
              </a:ext>
            </a:extLst>
          </p:cNvPr>
          <p:cNvSpPr txBox="1"/>
          <p:nvPr userDrawn="1"/>
        </p:nvSpPr>
        <p:spPr>
          <a:xfrm>
            <a:off x="838200" y="5463521"/>
            <a:ext cx="11353800" cy="369332"/>
          </a:xfrm>
          <a:prstGeom prst="rect">
            <a:avLst/>
          </a:prstGeom>
          <a:noFill/>
        </p:spPr>
        <p:txBody>
          <a:bodyPr wrap="square" rtlCol="0">
            <a:spAutoFit/>
          </a:bodyPr>
          <a:lstStyle/>
          <a:p>
            <a:pPr algn="l"/>
            <a:r>
              <a:rPr lang="en-US" sz="1800" b="1" spc="100" baseline="0" dirty="0">
                <a:solidFill>
                  <a:schemeClr val="bg1"/>
                </a:solidFill>
                <a:latin typeface="+mj-lt"/>
              </a:rPr>
              <a:t>The European Union Agency for the Space Programme is hiring!</a:t>
            </a:r>
            <a:endParaRPr lang="LID4096" sz="1800" b="1" spc="100" baseline="0" dirty="0">
              <a:solidFill>
                <a:schemeClr val="bg1"/>
              </a:solidFill>
              <a:latin typeface="+mj-lt"/>
            </a:endParaRPr>
          </a:p>
        </p:txBody>
      </p:sp>
      <p:sp>
        <p:nvSpPr>
          <p:cNvPr id="9" name="TextBox 8">
            <a:extLst>
              <a:ext uri="{FF2B5EF4-FFF2-40B4-BE49-F238E27FC236}">
                <a16:creationId xmlns:a16="http://schemas.microsoft.com/office/drawing/2014/main" id="{3089AB05-DE83-4DFB-9787-33514F617D52}"/>
              </a:ext>
            </a:extLst>
          </p:cNvPr>
          <p:cNvSpPr txBox="1"/>
          <p:nvPr userDrawn="1"/>
        </p:nvSpPr>
        <p:spPr>
          <a:xfrm>
            <a:off x="838200" y="5865116"/>
            <a:ext cx="11353800" cy="307777"/>
          </a:xfrm>
          <a:prstGeom prst="rect">
            <a:avLst/>
          </a:prstGeom>
          <a:noFill/>
        </p:spPr>
        <p:txBody>
          <a:bodyPr wrap="square" rtlCol="0">
            <a:spAutoFit/>
          </a:bodyPr>
          <a:lstStyle/>
          <a:p>
            <a:pPr algn="l"/>
            <a:r>
              <a:rPr lang="en-US" sz="1400" b="1" spc="100" baseline="0" dirty="0">
                <a:solidFill>
                  <a:schemeClr val="bg1"/>
                </a:solidFill>
                <a:latin typeface="+mj-lt"/>
              </a:rPr>
              <a:t>Apply today </a:t>
            </a:r>
            <a:r>
              <a:rPr lang="en-US" sz="1400" b="0" spc="100" baseline="0" dirty="0">
                <a:solidFill>
                  <a:schemeClr val="bg1"/>
                </a:solidFill>
                <a:latin typeface="+mj-lt"/>
              </a:rPr>
              <a:t>and help shape the future of </a:t>
            </a:r>
            <a:r>
              <a:rPr lang="en-US" sz="1400" b="1" spc="100" baseline="0" dirty="0">
                <a:solidFill>
                  <a:schemeClr val="bg1"/>
                </a:solidFill>
                <a:latin typeface="+mj-lt"/>
              </a:rPr>
              <a:t>#EUSpace!</a:t>
            </a:r>
            <a:endParaRPr lang="LID4096" sz="1400" b="1" spc="100" baseline="0" dirty="0">
              <a:solidFill>
                <a:schemeClr val="bg1"/>
              </a:solidFill>
              <a:latin typeface="+mj-lt"/>
            </a:endParaRPr>
          </a:p>
        </p:txBody>
      </p:sp>
      <p:pic>
        <p:nvPicPr>
          <p:cNvPr id="10" name="Picture 9">
            <a:extLst>
              <a:ext uri="{FF2B5EF4-FFF2-40B4-BE49-F238E27FC236}">
                <a16:creationId xmlns:a16="http://schemas.microsoft.com/office/drawing/2014/main" id="{CF1BA745-A349-44DB-B121-31B93B1351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52080" y="553364"/>
            <a:ext cx="3087839" cy="1215278"/>
          </a:xfrm>
          <a:prstGeom prst="rect">
            <a:avLst/>
          </a:prstGeom>
        </p:spPr>
      </p:pic>
      <p:sp>
        <p:nvSpPr>
          <p:cNvPr id="11" name="Title 1">
            <a:extLst>
              <a:ext uri="{FF2B5EF4-FFF2-40B4-BE49-F238E27FC236}">
                <a16:creationId xmlns:a16="http://schemas.microsoft.com/office/drawing/2014/main" id="{505A8525-F1BC-45C7-9CC9-732D10920A9D}"/>
              </a:ext>
            </a:extLst>
          </p:cNvPr>
          <p:cNvSpPr txBox="1">
            <a:spLocks/>
          </p:cNvSpPr>
          <p:nvPr userDrawn="1"/>
        </p:nvSpPr>
        <p:spPr>
          <a:xfrm>
            <a:off x="3970417" y="3130081"/>
            <a:ext cx="4251159"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ctr"/>
            <a:r>
              <a:rPr lang="en-US" sz="1600" dirty="0"/>
              <a:t>Get in touch with us</a:t>
            </a:r>
            <a:endParaRPr lang="LID4096" sz="1600" dirty="0"/>
          </a:p>
        </p:txBody>
      </p:sp>
      <p:sp>
        <p:nvSpPr>
          <p:cNvPr id="12" name="Title 1">
            <a:extLst>
              <a:ext uri="{FF2B5EF4-FFF2-40B4-BE49-F238E27FC236}">
                <a16:creationId xmlns:a16="http://schemas.microsoft.com/office/drawing/2014/main" id="{37EB64B9-3D50-4BF2-BB6B-A7178B16DA3F}"/>
              </a:ext>
            </a:extLst>
          </p:cNvPr>
          <p:cNvSpPr txBox="1">
            <a:spLocks/>
          </p:cNvSpPr>
          <p:nvPr userDrawn="1"/>
        </p:nvSpPr>
        <p:spPr>
          <a:xfrm>
            <a:off x="3970417" y="3620214"/>
            <a:ext cx="4251159"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ctr"/>
            <a:r>
              <a:rPr lang="en-US" sz="2000" b="1" spc="110" baseline="0" dirty="0">
                <a:solidFill>
                  <a:srgbClr val="0E4194"/>
                </a:solidFill>
                <a:latin typeface="+mn-lt"/>
                <a:hlinkClick r:id="rId4">
                  <a:extLst>
                    <a:ext uri="{A12FA001-AC4F-418D-AE19-62706E023703}">
                      <ahyp:hlinkClr xmlns:ahyp="http://schemas.microsoft.com/office/drawing/2018/hyperlinkcolor" val="tx"/>
                    </a:ext>
                  </a:extLst>
                </a:hlinkClick>
              </a:rPr>
              <a:t>www.euspa.europa.eu</a:t>
            </a:r>
            <a:endParaRPr lang="LID4096" sz="2000" b="1" spc="110" baseline="0" dirty="0">
              <a:solidFill>
                <a:srgbClr val="0E4194"/>
              </a:solidFill>
              <a:latin typeface="+mn-lt"/>
            </a:endParaRPr>
          </a:p>
        </p:txBody>
      </p:sp>
      <p:pic>
        <p:nvPicPr>
          <p:cNvPr id="14" name="Picture 13">
            <a:hlinkClick r:id="rId5"/>
            <a:extLst>
              <a:ext uri="{FF2B5EF4-FFF2-40B4-BE49-F238E27FC236}">
                <a16:creationId xmlns:a16="http://schemas.microsoft.com/office/drawing/2014/main" id="{C5B0FE94-6094-40C0-AA08-FAA84F774D7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49937" y="4231042"/>
            <a:ext cx="482708" cy="482708"/>
          </a:xfrm>
          <a:prstGeom prst="rect">
            <a:avLst/>
          </a:prstGeom>
        </p:spPr>
      </p:pic>
      <p:pic>
        <p:nvPicPr>
          <p:cNvPr id="16" name="Picture 15">
            <a:hlinkClick r:id="rId7"/>
            <a:extLst>
              <a:ext uri="{FF2B5EF4-FFF2-40B4-BE49-F238E27FC236}">
                <a16:creationId xmlns:a16="http://schemas.microsoft.com/office/drawing/2014/main" id="{7C3D48AD-3414-4328-BEDB-360A8D7F25F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066734" y="4207646"/>
            <a:ext cx="482708" cy="482708"/>
          </a:xfrm>
          <a:prstGeom prst="rect">
            <a:avLst/>
          </a:prstGeom>
        </p:spPr>
      </p:pic>
      <p:pic>
        <p:nvPicPr>
          <p:cNvPr id="18" name="Picture 17">
            <a:hlinkClick r:id="rId9"/>
            <a:extLst>
              <a:ext uri="{FF2B5EF4-FFF2-40B4-BE49-F238E27FC236}">
                <a16:creationId xmlns:a16="http://schemas.microsoft.com/office/drawing/2014/main" id="{DB86E8ED-8DDC-42AF-9B14-0BC5568A76D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938106" y="4299541"/>
            <a:ext cx="423167" cy="344021"/>
          </a:xfrm>
          <a:prstGeom prst="rect">
            <a:avLst/>
          </a:prstGeom>
        </p:spPr>
      </p:pic>
      <p:pic>
        <p:nvPicPr>
          <p:cNvPr id="20" name="Picture 19">
            <a:hlinkClick r:id="rId11"/>
            <a:extLst>
              <a:ext uri="{FF2B5EF4-FFF2-40B4-BE49-F238E27FC236}">
                <a16:creationId xmlns:a16="http://schemas.microsoft.com/office/drawing/2014/main" id="{426231FC-9C98-4902-98B7-CC8B37A825C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621309" y="4220572"/>
            <a:ext cx="482709" cy="482709"/>
          </a:xfrm>
          <a:prstGeom prst="rect">
            <a:avLst/>
          </a:prstGeom>
        </p:spPr>
      </p:pic>
      <p:pic>
        <p:nvPicPr>
          <p:cNvPr id="22" name="Picture 21">
            <a:hlinkClick r:id="rId13"/>
            <a:extLst>
              <a:ext uri="{FF2B5EF4-FFF2-40B4-BE49-F238E27FC236}">
                <a16:creationId xmlns:a16="http://schemas.microsoft.com/office/drawing/2014/main" id="{2259FB63-DE02-4BD6-AFF9-82AC2BBB80E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254794" y="4231042"/>
            <a:ext cx="423276" cy="423276"/>
          </a:xfrm>
          <a:prstGeom prst="rect">
            <a:avLst/>
          </a:prstGeom>
        </p:spPr>
      </p:pic>
      <p:sp>
        <p:nvSpPr>
          <p:cNvPr id="23" name="Title 1">
            <a:extLst>
              <a:ext uri="{FF2B5EF4-FFF2-40B4-BE49-F238E27FC236}">
                <a16:creationId xmlns:a16="http://schemas.microsoft.com/office/drawing/2014/main" id="{4C1EB419-E817-4584-87D0-7B8FFB0A56FB}"/>
              </a:ext>
            </a:extLst>
          </p:cNvPr>
          <p:cNvSpPr txBox="1">
            <a:spLocks/>
          </p:cNvSpPr>
          <p:nvPr userDrawn="1"/>
        </p:nvSpPr>
        <p:spPr>
          <a:xfrm>
            <a:off x="4024109" y="2260395"/>
            <a:ext cx="4251159"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ctr"/>
            <a:r>
              <a:rPr lang="en-US" sz="2400" spc="100" baseline="0" dirty="0">
                <a:solidFill>
                  <a:schemeClr val="tx1">
                    <a:lumMod val="65000"/>
                    <a:lumOff val="35000"/>
                  </a:schemeClr>
                </a:solidFill>
              </a:rPr>
              <a:t>Linking space to user needs</a:t>
            </a:r>
            <a:endParaRPr lang="LID4096" sz="2400" spc="100" baseline="0" dirty="0">
              <a:solidFill>
                <a:schemeClr val="tx1">
                  <a:lumMod val="65000"/>
                  <a:lumOff val="35000"/>
                </a:schemeClr>
              </a:solidFill>
            </a:endParaRPr>
          </a:p>
        </p:txBody>
      </p:sp>
      <p:sp>
        <p:nvSpPr>
          <p:cNvPr id="19" name="Title 1">
            <a:extLst>
              <a:ext uri="{FF2B5EF4-FFF2-40B4-BE49-F238E27FC236}">
                <a16:creationId xmlns:a16="http://schemas.microsoft.com/office/drawing/2014/main" id="{72D29AB9-E4D4-4CBF-A040-A6C1F708846D}"/>
              </a:ext>
            </a:extLst>
          </p:cNvPr>
          <p:cNvSpPr txBox="1">
            <a:spLocks/>
          </p:cNvSpPr>
          <p:nvPr userDrawn="1"/>
        </p:nvSpPr>
        <p:spPr>
          <a:xfrm>
            <a:off x="9862663" y="4322091"/>
            <a:ext cx="894967"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ctr"/>
            <a:r>
              <a:rPr lang="en-US" sz="1200" dirty="0"/>
              <a:t>EUSPA</a:t>
            </a:r>
            <a:endParaRPr lang="LID4096" sz="1200" dirty="0"/>
          </a:p>
        </p:txBody>
      </p:sp>
      <p:sp>
        <p:nvSpPr>
          <p:cNvPr id="21" name="Title 1">
            <a:extLst>
              <a:ext uri="{FF2B5EF4-FFF2-40B4-BE49-F238E27FC236}">
                <a16:creationId xmlns:a16="http://schemas.microsoft.com/office/drawing/2014/main" id="{5C8915DE-2CA8-4A05-9E79-718D1FE2DC0D}"/>
              </a:ext>
            </a:extLst>
          </p:cNvPr>
          <p:cNvSpPr txBox="1">
            <a:spLocks/>
          </p:cNvSpPr>
          <p:nvPr userDrawn="1"/>
        </p:nvSpPr>
        <p:spPr>
          <a:xfrm>
            <a:off x="8153400" y="4315481"/>
            <a:ext cx="1145698"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l"/>
            <a:r>
              <a:rPr lang="en-US" sz="1200" dirty="0"/>
              <a:t>@space4eu</a:t>
            </a:r>
            <a:endParaRPr lang="LID4096" sz="1200" dirty="0"/>
          </a:p>
        </p:txBody>
      </p:sp>
      <p:sp>
        <p:nvSpPr>
          <p:cNvPr id="24" name="Title 1">
            <a:extLst>
              <a:ext uri="{FF2B5EF4-FFF2-40B4-BE49-F238E27FC236}">
                <a16:creationId xmlns:a16="http://schemas.microsoft.com/office/drawing/2014/main" id="{201B4020-F833-4116-951D-61F4F3267949}"/>
              </a:ext>
            </a:extLst>
          </p:cNvPr>
          <p:cNvSpPr txBox="1">
            <a:spLocks/>
          </p:cNvSpPr>
          <p:nvPr userDrawn="1"/>
        </p:nvSpPr>
        <p:spPr>
          <a:xfrm>
            <a:off x="6329374" y="4328545"/>
            <a:ext cx="1098352"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l"/>
            <a:r>
              <a:rPr lang="en-US" sz="1200" dirty="0"/>
              <a:t>@EU4Space</a:t>
            </a:r>
            <a:endParaRPr lang="LID4096" sz="1200" dirty="0"/>
          </a:p>
        </p:txBody>
      </p:sp>
      <p:sp>
        <p:nvSpPr>
          <p:cNvPr id="25" name="Title 1">
            <a:extLst>
              <a:ext uri="{FF2B5EF4-FFF2-40B4-BE49-F238E27FC236}">
                <a16:creationId xmlns:a16="http://schemas.microsoft.com/office/drawing/2014/main" id="{198652C0-325F-464B-8F93-636690FF80F9}"/>
              </a:ext>
            </a:extLst>
          </p:cNvPr>
          <p:cNvSpPr txBox="1">
            <a:spLocks/>
          </p:cNvSpPr>
          <p:nvPr userDrawn="1"/>
        </p:nvSpPr>
        <p:spPr>
          <a:xfrm>
            <a:off x="4506878" y="4312466"/>
            <a:ext cx="1350065"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l"/>
            <a:r>
              <a:rPr lang="en-US" sz="1200" dirty="0"/>
              <a:t>EUSPA</a:t>
            </a:r>
            <a:endParaRPr lang="LID4096" sz="1200" dirty="0"/>
          </a:p>
        </p:txBody>
      </p:sp>
      <p:sp>
        <p:nvSpPr>
          <p:cNvPr id="26" name="Title 1">
            <a:extLst>
              <a:ext uri="{FF2B5EF4-FFF2-40B4-BE49-F238E27FC236}">
                <a16:creationId xmlns:a16="http://schemas.microsoft.com/office/drawing/2014/main" id="{993A3202-DD52-4D3D-A261-75F8AA123E5A}"/>
              </a:ext>
            </a:extLst>
          </p:cNvPr>
          <p:cNvSpPr txBox="1">
            <a:spLocks/>
          </p:cNvSpPr>
          <p:nvPr userDrawn="1"/>
        </p:nvSpPr>
        <p:spPr>
          <a:xfrm>
            <a:off x="2595077" y="4308113"/>
            <a:ext cx="894967" cy="298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0" kern="1200">
                <a:solidFill>
                  <a:schemeClr val="tx1">
                    <a:lumMod val="75000"/>
                    <a:lumOff val="25000"/>
                  </a:schemeClr>
                </a:solidFill>
                <a:latin typeface="+mj-lt"/>
                <a:ea typeface="+mj-ea"/>
                <a:cs typeface="+mj-cs"/>
              </a:defRPr>
            </a:lvl1pPr>
          </a:lstStyle>
          <a:p>
            <a:pPr algn="l"/>
            <a:r>
              <a:rPr lang="en-US" sz="1200" dirty="0"/>
              <a:t>EU4Space</a:t>
            </a:r>
            <a:endParaRPr lang="LID4096" sz="1200" dirty="0"/>
          </a:p>
        </p:txBody>
      </p:sp>
    </p:spTree>
    <p:extLst>
      <p:ext uri="{BB962C8B-B14F-4D97-AF65-F5344CB8AC3E}">
        <p14:creationId xmlns:p14="http://schemas.microsoft.com/office/powerpoint/2010/main" val="371158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16371"/>
            <a:ext cx="10515600" cy="4176919"/>
          </a:xfrm>
        </p:spPr>
        <p:txBody>
          <a:bodyPr/>
          <a:lstStyle>
            <a:lvl1pPr marL="457200" indent="-457200" algn="l">
              <a:lnSpc>
                <a:spcPct val="100000"/>
              </a:lnSpc>
              <a:buFont typeface="Arial" panose="020B0604020202020204" pitchFamily="34" charset="0"/>
              <a:buChar char="•"/>
              <a:defRPr baseline="0">
                <a:solidFill>
                  <a:schemeClr val="tx1">
                    <a:lumMod val="75000"/>
                    <a:lumOff val="25000"/>
                  </a:schemeClr>
                </a:solidFill>
                <a:latin typeface="+mj-lt"/>
              </a:defRPr>
            </a:lvl1pPr>
            <a:lvl2pPr marL="685800" indent="-228600" algn="l">
              <a:lnSpc>
                <a:spcPct val="100000"/>
              </a:lnSpc>
              <a:buFont typeface="Calibri Light" panose="020F0302020204030204" pitchFamily="34" charset="0"/>
              <a:buChar char="‒"/>
              <a:defRPr baseline="0">
                <a:solidFill>
                  <a:schemeClr val="tx1">
                    <a:lumMod val="75000"/>
                    <a:lumOff val="25000"/>
                  </a:schemeClr>
                </a:solidFill>
                <a:latin typeface="+mj-lt"/>
              </a:defRPr>
            </a:lvl2pPr>
            <a:lvl3pPr marL="1143000" indent="-228600" algn="l">
              <a:lnSpc>
                <a:spcPct val="100000"/>
              </a:lnSpc>
              <a:buFont typeface="Calibri Light" panose="020F0302020204030204" pitchFamily="34" charset="0"/>
              <a:buChar char="‒"/>
              <a:defRPr>
                <a:solidFill>
                  <a:schemeClr val="tx1">
                    <a:lumMod val="75000"/>
                    <a:lumOff val="25000"/>
                  </a:schemeClr>
                </a:solidFill>
                <a:latin typeface="+mj-lt"/>
              </a:defRPr>
            </a:lvl3pPr>
            <a:lvl4pPr marL="1600200" indent="-228600" algn="l">
              <a:lnSpc>
                <a:spcPct val="100000"/>
              </a:lnSpc>
              <a:buFont typeface="Calibri Light" panose="020F0302020204030204" pitchFamily="34" charset="0"/>
              <a:buChar char="‒"/>
              <a:defRPr>
                <a:solidFill>
                  <a:schemeClr val="tx1">
                    <a:lumMod val="75000"/>
                    <a:lumOff val="25000"/>
                  </a:schemeClr>
                </a:solidFill>
                <a:latin typeface="+mj-lt"/>
              </a:defRPr>
            </a:lvl4pPr>
            <a:lvl5pPr marL="2057400" indent="-228600" algn="l">
              <a:lnSpc>
                <a:spcPct val="100000"/>
              </a:lnSpc>
              <a:buFont typeface="Calibri Light" panose="020F0302020204030204" pitchFamily="34" charset="0"/>
              <a:buChar char="‒"/>
              <a:defRPr>
                <a:solidFill>
                  <a:schemeClr val="tx1">
                    <a:lumMod val="75000"/>
                    <a:lumOff val="25000"/>
                  </a:schemeClr>
                </a:solidFill>
                <a:latin typeface="+mj-lt"/>
              </a:defRPr>
            </a:lvl5pPr>
          </a:lstStyle>
          <a:p>
            <a:pPr lvl="0"/>
            <a:r>
              <a:rPr lang="en-US" dirty="0"/>
              <a:t>This is a list of bullet points</a:t>
            </a:r>
          </a:p>
          <a:p>
            <a:pPr lvl="1"/>
            <a:r>
              <a:rPr lang="en-US" dirty="0"/>
              <a:t>Keep your points as short as humanly possible!</a:t>
            </a:r>
          </a:p>
          <a:p>
            <a:pPr lvl="2"/>
            <a:r>
              <a:rPr lang="en-US" dirty="0"/>
              <a:t>Use pictures. Show, don’t tell.</a:t>
            </a:r>
          </a:p>
          <a:p>
            <a:pPr lvl="3"/>
            <a:r>
              <a:rPr lang="en-US" dirty="0"/>
              <a:t>Fourth level</a:t>
            </a:r>
          </a:p>
          <a:p>
            <a:pPr lvl="4"/>
            <a:r>
              <a:rPr lang="en-US" dirty="0"/>
              <a:t>Fifth level</a:t>
            </a:r>
            <a:endParaRPr lang="en-GB" dirty="0"/>
          </a:p>
        </p:txBody>
      </p:sp>
      <p:sp>
        <p:nvSpPr>
          <p:cNvPr id="4" name="Content Placeholder 3"/>
          <p:cNvSpPr>
            <a:spLocks noGrp="1"/>
          </p:cNvSpPr>
          <p:nvPr>
            <p:ph sz="quarter" idx="10" hasCustomPrompt="1"/>
          </p:nvPr>
        </p:nvSpPr>
        <p:spPr>
          <a:xfrm>
            <a:off x="838200" y="351064"/>
            <a:ext cx="9139238" cy="1355272"/>
          </a:xfrm>
        </p:spPr>
        <p:txBody>
          <a:bodyPr anchor="ctr">
            <a:noAutofit/>
          </a:bodyPr>
          <a:lstStyle>
            <a:lvl1pPr marL="0" indent="0">
              <a:buNone/>
              <a:defRPr sz="4400" b="1" baseline="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TYPE SLIDE TITLE HERE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4819" y="642686"/>
            <a:ext cx="1238981" cy="717305"/>
          </a:xfrm>
          <a:prstGeom prst="rect">
            <a:avLst/>
          </a:prstGeom>
        </p:spPr>
      </p:pic>
      <p:sp>
        <p:nvSpPr>
          <p:cNvPr id="2" name="Slide Number Placeholder 1"/>
          <p:cNvSpPr>
            <a:spLocks noGrp="1"/>
          </p:cNvSpPr>
          <p:nvPr>
            <p:ph type="sldNum" sz="quarter" idx="11"/>
          </p:nvPr>
        </p:nvSpPr>
        <p:spPr/>
        <p:txBody>
          <a:bodyPr/>
          <a:lstStyle/>
          <a:p>
            <a:fld id="{3520DCBE-BED3-4734-8114-7FD920ACA4E7}" type="slidenum">
              <a:rPr lang="en-GB" smtClean="0"/>
              <a:t>‹#›</a:t>
            </a:fld>
            <a:endParaRPr lang="en-GB"/>
          </a:p>
        </p:txBody>
      </p:sp>
    </p:spTree>
    <p:extLst>
      <p:ext uri="{BB962C8B-B14F-4D97-AF65-F5344CB8AC3E}">
        <p14:creationId xmlns:p14="http://schemas.microsoft.com/office/powerpoint/2010/main" val="3525891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Layout - Agr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E7E437-355C-43E5-B07A-A13B8DA3C7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94884"/>
            <a:ext cx="12192000" cy="5263117"/>
          </a:xfrm>
          <a:prstGeom prst="rect">
            <a:avLst/>
          </a:prstGeom>
        </p:spPr>
      </p:pic>
      <p:sp>
        <p:nvSpPr>
          <p:cNvPr id="11" name="Rectangle 10">
            <a:extLst>
              <a:ext uri="{FF2B5EF4-FFF2-40B4-BE49-F238E27FC236}">
                <a16:creationId xmlns:a16="http://schemas.microsoft.com/office/drawing/2014/main" id="{A3941FB4-A6E3-4949-B24E-22353BAAF515}"/>
              </a:ext>
            </a:extLst>
          </p:cNvPr>
          <p:cNvSpPr/>
          <p:nvPr userDrawn="1"/>
        </p:nvSpPr>
        <p:spPr>
          <a:xfrm>
            <a:off x="0" y="0"/>
            <a:ext cx="12192000" cy="6858000"/>
          </a:xfrm>
          <a:prstGeom prst="rect">
            <a:avLst/>
          </a:prstGeom>
          <a:blipFill dpi="0" rotWithShape="1">
            <a:blip r:embed="rId3" cstate="email">
              <a:alphaModFix amt="3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Title 1">
            <a:extLst>
              <a:ext uri="{FF2B5EF4-FFF2-40B4-BE49-F238E27FC236}">
                <a16:creationId xmlns:a16="http://schemas.microsoft.com/office/drawing/2014/main" id="{351B7CFC-D9B4-4271-A4B8-4E44DF4CD293}"/>
              </a:ext>
            </a:extLst>
          </p:cNvPr>
          <p:cNvSpPr>
            <a:spLocks noGrp="1"/>
          </p:cNvSpPr>
          <p:nvPr>
            <p:ph type="title" hasCustomPrompt="1"/>
          </p:nvPr>
        </p:nvSpPr>
        <p:spPr>
          <a:xfrm>
            <a:off x="903768" y="269321"/>
            <a:ext cx="7772400" cy="1325563"/>
          </a:xfrm>
        </p:spPr>
        <p:txBody>
          <a:bodyPr>
            <a:normAutofit/>
          </a:bodyPr>
          <a:lstStyle>
            <a:lvl1pPr>
              <a:defRPr sz="4000" b="0">
                <a:latin typeface="Neo Sans W1G" panose="020B0504030504040204" pitchFamily="34" charset="0"/>
              </a:defRPr>
            </a:lvl1pPr>
          </a:lstStyle>
          <a:p>
            <a:r>
              <a:rPr lang="en-US" dirty="0"/>
              <a:t>Section Title</a:t>
            </a:r>
            <a:endParaRPr lang="LID4096" dirty="0"/>
          </a:p>
        </p:txBody>
      </p:sp>
    </p:spTree>
    <p:extLst>
      <p:ext uri="{BB962C8B-B14F-4D97-AF65-F5344CB8AC3E}">
        <p14:creationId xmlns:p14="http://schemas.microsoft.com/office/powerpoint/2010/main" val="103702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Layout - S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B4A4B-2E90-4A38-BF3D-B93477F325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94884"/>
            <a:ext cx="12192000" cy="5263116"/>
          </a:xfrm>
          <a:prstGeom prst="rect">
            <a:avLst/>
          </a:prstGeom>
          <a:noFill/>
        </p:spPr>
      </p:pic>
      <p:sp>
        <p:nvSpPr>
          <p:cNvPr id="11" name="Rectangle 10">
            <a:extLst>
              <a:ext uri="{FF2B5EF4-FFF2-40B4-BE49-F238E27FC236}">
                <a16:creationId xmlns:a16="http://schemas.microsoft.com/office/drawing/2014/main" id="{47BF8A11-7B06-4FBB-9097-C8C8305396B0}"/>
              </a:ext>
            </a:extLst>
          </p:cNvPr>
          <p:cNvSpPr/>
          <p:nvPr userDrawn="1"/>
        </p:nvSpPr>
        <p:spPr>
          <a:xfrm>
            <a:off x="0" y="0"/>
            <a:ext cx="12192000" cy="6858000"/>
          </a:xfrm>
          <a:prstGeom prst="rect">
            <a:avLst/>
          </a:prstGeom>
          <a:blipFill dpi="0" rotWithShape="1">
            <a:blip r:embed="rId3" cstate="email">
              <a:alphaModFix amt="3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a:extLst>
              <a:ext uri="{FF2B5EF4-FFF2-40B4-BE49-F238E27FC236}">
                <a16:creationId xmlns:a16="http://schemas.microsoft.com/office/drawing/2014/main" id="{80689813-0D12-4229-B84D-21E7120B93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79935" y="415767"/>
            <a:ext cx="1971542" cy="775938"/>
          </a:xfrm>
          <a:prstGeom prst="rect">
            <a:avLst/>
          </a:prstGeom>
        </p:spPr>
      </p:pic>
      <p:sp>
        <p:nvSpPr>
          <p:cNvPr id="15" name="Title 1">
            <a:extLst>
              <a:ext uri="{FF2B5EF4-FFF2-40B4-BE49-F238E27FC236}">
                <a16:creationId xmlns:a16="http://schemas.microsoft.com/office/drawing/2014/main" id="{26116275-E1B1-40D3-8735-75E51B1CAA3F}"/>
              </a:ext>
            </a:extLst>
          </p:cNvPr>
          <p:cNvSpPr>
            <a:spLocks noGrp="1"/>
          </p:cNvSpPr>
          <p:nvPr>
            <p:ph type="title" hasCustomPrompt="1"/>
          </p:nvPr>
        </p:nvSpPr>
        <p:spPr>
          <a:xfrm>
            <a:off x="903768" y="269321"/>
            <a:ext cx="7772400" cy="1325563"/>
          </a:xfrm>
        </p:spPr>
        <p:txBody>
          <a:bodyPr>
            <a:normAutofit/>
          </a:bodyPr>
          <a:lstStyle>
            <a:lvl1pPr>
              <a:defRPr sz="4000" b="0">
                <a:latin typeface="Neo Sans W1G" panose="020B0504030504040204" pitchFamily="34" charset="0"/>
              </a:defRPr>
            </a:lvl1pPr>
          </a:lstStyle>
          <a:p>
            <a:r>
              <a:rPr lang="en-US" dirty="0"/>
              <a:t>Section Title</a:t>
            </a:r>
            <a:endParaRPr lang="LID4096" dirty="0"/>
          </a:p>
        </p:txBody>
      </p:sp>
    </p:spTree>
    <p:extLst>
      <p:ext uri="{BB962C8B-B14F-4D97-AF65-F5344CB8AC3E}">
        <p14:creationId xmlns:p14="http://schemas.microsoft.com/office/powerpoint/2010/main" val="39243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Layout - Dron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B4A4B-2E90-4A38-BF3D-B93477F325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94884"/>
            <a:ext cx="12192000" cy="5263116"/>
          </a:xfrm>
          <a:prstGeom prst="rect">
            <a:avLst/>
          </a:prstGeom>
          <a:noFill/>
        </p:spPr>
      </p:pic>
      <p:sp>
        <p:nvSpPr>
          <p:cNvPr id="11" name="Rectangle 10">
            <a:extLst>
              <a:ext uri="{FF2B5EF4-FFF2-40B4-BE49-F238E27FC236}">
                <a16:creationId xmlns:a16="http://schemas.microsoft.com/office/drawing/2014/main" id="{47BF8A11-7B06-4FBB-9097-C8C8305396B0}"/>
              </a:ext>
            </a:extLst>
          </p:cNvPr>
          <p:cNvSpPr/>
          <p:nvPr userDrawn="1"/>
        </p:nvSpPr>
        <p:spPr>
          <a:xfrm>
            <a:off x="0" y="0"/>
            <a:ext cx="12192000" cy="6858000"/>
          </a:xfrm>
          <a:prstGeom prst="rect">
            <a:avLst/>
          </a:prstGeom>
          <a:blipFill dpi="0" rotWithShape="1">
            <a:blip r:embed="rId3" cstate="email">
              <a:alphaModFix amt="3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a:extLst>
              <a:ext uri="{FF2B5EF4-FFF2-40B4-BE49-F238E27FC236}">
                <a16:creationId xmlns:a16="http://schemas.microsoft.com/office/drawing/2014/main" id="{80689813-0D12-4229-B84D-21E7120B93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79935" y="415767"/>
            <a:ext cx="1971542" cy="775938"/>
          </a:xfrm>
          <a:prstGeom prst="rect">
            <a:avLst/>
          </a:prstGeom>
        </p:spPr>
      </p:pic>
      <p:sp>
        <p:nvSpPr>
          <p:cNvPr id="6" name="Title 1">
            <a:extLst>
              <a:ext uri="{FF2B5EF4-FFF2-40B4-BE49-F238E27FC236}">
                <a16:creationId xmlns:a16="http://schemas.microsoft.com/office/drawing/2014/main" id="{FEE2DA97-563E-48E4-B715-9E01D606FA90}"/>
              </a:ext>
            </a:extLst>
          </p:cNvPr>
          <p:cNvSpPr>
            <a:spLocks noGrp="1"/>
          </p:cNvSpPr>
          <p:nvPr>
            <p:ph type="title" hasCustomPrompt="1"/>
          </p:nvPr>
        </p:nvSpPr>
        <p:spPr>
          <a:xfrm>
            <a:off x="903768" y="269321"/>
            <a:ext cx="7772400" cy="1325563"/>
          </a:xfrm>
        </p:spPr>
        <p:txBody>
          <a:bodyPr>
            <a:normAutofit/>
          </a:bodyPr>
          <a:lstStyle>
            <a:lvl1pPr>
              <a:defRPr sz="4000" b="0">
                <a:latin typeface="Neo Sans W1G" panose="020B0504030504040204" pitchFamily="34" charset="0"/>
              </a:defRPr>
            </a:lvl1pPr>
          </a:lstStyle>
          <a:p>
            <a:r>
              <a:rPr lang="en-US" dirty="0"/>
              <a:t>Section Title</a:t>
            </a:r>
            <a:endParaRPr lang="LID4096" dirty="0"/>
          </a:p>
        </p:txBody>
      </p:sp>
    </p:spTree>
    <p:extLst>
      <p:ext uri="{BB962C8B-B14F-4D97-AF65-F5344CB8AC3E}">
        <p14:creationId xmlns:p14="http://schemas.microsoft.com/office/powerpoint/2010/main" val="419929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2940F1-2452-44F0-9C70-81E6D79D6D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5CC59E-69C2-4460-AE55-7C0F887D735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CDE483A3-E672-4907-A209-694A777465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DA349E67-46FF-4893-BACE-9B843C3518B6}"/>
              </a:ext>
            </a:extLst>
          </p:cNvPr>
          <p:cNvSpPr>
            <a:spLocks noGrp="1"/>
          </p:cNvSpPr>
          <p:nvPr>
            <p:ph type="dt" sz="half" idx="10"/>
          </p:nvPr>
        </p:nvSpPr>
        <p:spPr/>
        <p:txBody>
          <a:bodyPr/>
          <a:lstStyle/>
          <a:p>
            <a:fld id="{CC746A56-A5FF-4D47-A7F7-2C09231EA42C}" type="datetime1">
              <a:rPr lang="LID4096" smtClean="0"/>
              <a:t>03/25/2022</a:t>
            </a:fld>
            <a:endParaRPr lang="LID4096"/>
          </a:p>
        </p:txBody>
      </p:sp>
      <p:sp>
        <p:nvSpPr>
          <p:cNvPr id="6" name="Slide Number Placeholder 5">
            <a:extLst>
              <a:ext uri="{FF2B5EF4-FFF2-40B4-BE49-F238E27FC236}">
                <a16:creationId xmlns:a16="http://schemas.microsoft.com/office/drawing/2014/main" id="{11C414E3-B5A0-4664-B1B3-6D951790A469}"/>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37691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E86A00-E6C8-43B5-8B15-6B91A14785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E4B5C3-1954-4836-A740-49FB4B655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DB234006-3564-4BC9-A642-4575A048E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17DEE5-A442-4715-A74A-02062596AE79}"/>
              </a:ext>
            </a:extLst>
          </p:cNvPr>
          <p:cNvSpPr>
            <a:spLocks noGrp="1"/>
          </p:cNvSpPr>
          <p:nvPr>
            <p:ph type="dt" sz="half" idx="10"/>
          </p:nvPr>
        </p:nvSpPr>
        <p:spPr/>
        <p:txBody>
          <a:bodyPr/>
          <a:lstStyle/>
          <a:p>
            <a:fld id="{068123D8-D123-4208-987B-CC6198AB057D}" type="datetime1">
              <a:rPr lang="LID4096" smtClean="0"/>
              <a:t>03/25/2022</a:t>
            </a:fld>
            <a:endParaRPr lang="LID4096"/>
          </a:p>
        </p:txBody>
      </p:sp>
      <p:sp>
        <p:nvSpPr>
          <p:cNvPr id="6" name="Slide Number Placeholder 5">
            <a:extLst>
              <a:ext uri="{FF2B5EF4-FFF2-40B4-BE49-F238E27FC236}">
                <a16:creationId xmlns:a16="http://schemas.microsoft.com/office/drawing/2014/main" id="{5E2297E4-3BD7-49F3-A722-63CBC9064084}"/>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350741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4A3ED0-8CF1-46F5-8507-97303178BA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73DE9A-A776-4884-AB73-2CDE3E0FC27A}"/>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553B0C1-19B7-417E-A421-9DBCD28BF2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AFF0377E-104B-44F9-ADD6-39E7D7C0CD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6FE36B5F-C6C6-43CE-B8AB-8B181632DB20}"/>
              </a:ext>
            </a:extLst>
          </p:cNvPr>
          <p:cNvSpPr>
            <a:spLocks noGrp="1"/>
          </p:cNvSpPr>
          <p:nvPr>
            <p:ph type="dt" sz="half" idx="10"/>
          </p:nvPr>
        </p:nvSpPr>
        <p:spPr/>
        <p:txBody>
          <a:bodyPr/>
          <a:lstStyle/>
          <a:p>
            <a:fld id="{30652B25-6685-4855-8292-A39FFFCE4F48}" type="datetime1">
              <a:rPr lang="LID4096" smtClean="0"/>
              <a:t>03/25/2022</a:t>
            </a:fld>
            <a:endParaRPr lang="LID4096"/>
          </a:p>
        </p:txBody>
      </p:sp>
      <p:sp>
        <p:nvSpPr>
          <p:cNvPr id="7" name="Slide Number Placeholder 6">
            <a:extLst>
              <a:ext uri="{FF2B5EF4-FFF2-40B4-BE49-F238E27FC236}">
                <a16:creationId xmlns:a16="http://schemas.microsoft.com/office/drawing/2014/main" id="{53CEA5BB-F346-4A19-BA57-2D3E996DF131}"/>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419093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7C4A45-5C6D-4E1B-AB62-B30F4DD4C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CD7D17-E66A-4268-9494-3E0591471848}"/>
              </a:ext>
            </a:extLst>
          </p:cNvPr>
          <p:cNvSpPr>
            <a:spLocks noGrp="1"/>
          </p:cNvSpPr>
          <p:nvPr>
            <p:ph type="title"/>
          </p:nvPr>
        </p:nvSpPr>
        <p:spPr>
          <a:xfrm>
            <a:off x="839788" y="365125"/>
            <a:ext cx="7770812"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2CB20860-6ACE-44FF-976D-C004CDAD1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31E8B0-3A0B-4E90-835C-D0B14C0E4E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F83048AE-0FC1-4CE2-912F-76D9FF4ED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3663BD-0D76-4510-BFF0-E36B468DEC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A836B7B-ED85-4F57-8698-B943109CCE25}"/>
              </a:ext>
            </a:extLst>
          </p:cNvPr>
          <p:cNvSpPr>
            <a:spLocks noGrp="1"/>
          </p:cNvSpPr>
          <p:nvPr>
            <p:ph type="dt" sz="half" idx="10"/>
          </p:nvPr>
        </p:nvSpPr>
        <p:spPr/>
        <p:txBody>
          <a:bodyPr/>
          <a:lstStyle/>
          <a:p>
            <a:fld id="{329BE390-C866-4CBD-93FC-78CB08373939}" type="datetime1">
              <a:rPr lang="LID4096" smtClean="0"/>
              <a:t>03/25/2022</a:t>
            </a:fld>
            <a:endParaRPr lang="LID4096"/>
          </a:p>
        </p:txBody>
      </p:sp>
      <p:sp>
        <p:nvSpPr>
          <p:cNvPr id="9" name="Slide Number Placeholder 8">
            <a:extLst>
              <a:ext uri="{FF2B5EF4-FFF2-40B4-BE49-F238E27FC236}">
                <a16:creationId xmlns:a16="http://schemas.microsoft.com/office/drawing/2014/main" id="{1B808514-4D32-4D97-85A0-32E1BEDA1BE2}"/>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160621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A9166D-8BC3-44E5-8CB1-A5AFBC7ECB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6958CA-2FC7-4F33-BAE5-4E2626C3A0EE}"/>
              </a:ext>
            </a:extLst>
          </p:cNvPr>
          <p:cNvSpPr>
            <a:spLocks noGrp="1"/>
          </p:cNvSpPr>
          <p:nvPr>
            <p:ph type="title"/>
          </p:nvPr>
        </p:nvSpPr>
        <p:spPr/>
        <p:txBody>
          <a:bodyPr/>
          <a:lstStyle/>
          <a:p>
            <a:r>
              <a:rPr lang="en-US"/>
              <a:t>Click to edit Master title style</a:t>
            </a:r>
            <a:endParaRPr lang="LID4096" dirty="0"/>
          </a:p>
        </p:txBody>
      </p:sp>
      <p:sp>
        <p:nvSpPr>
          <p:cNvPr id="3" name="Date Placeholder 2">
            <a:extLst>
              <a:ext uri="{FF2B5EF4-FFF2-40B4-BE49-F238E27FC236}">
                <a16:creationId xmlns:a16="http://schemas.microsoft.com/office/drawing/2014/main" id="{260F5FF2-F29B-43D0-9DB9-000BF247B3C9}"/>
              </a:ext>
            </a:extLst>
          </p:cNvPr>
          <p:cNvSpPr>
            <a:spLocks noGrp="1"/>
          </p:cNvSpPr>
          <p:nvPr>
            <p:ph type="dt" sz="half" idx="10"/>
          </p:nvPr>
        </p:nvSpPr>
        <p:spPr/>
        <p:txBody>
          <a:bodyPr/>
          <a:lstStyle/>
          <a:p>
            <a:fld id="{3213611A-D065-4343-8D55-AD5564A5C848}" type="datetime1">
              <a:rPr lang="LID4096" smtClean="0"/>
              <a:t>03/25/2022</a:t>
            </a:fld>
            <a:endParaRPr lang="LID4096"/>
          </a:p>
        </p:txBody>
      </p:sp>
      <p:sp>
        <p:nvSpPr>
          <p:cNvPr id="5" name="Slide Number Placeholder 4">
            <a:extLst>
              <a:ext uri="{FF2B5EF4-FFF2-40B4-BE49-F238E27FC236}">
                <a16:creationId xmlns:a16="http://schemas.microsoft.com/office/drawing/2014/main" id="{96DEAACC-859B-4075-8AF9-BDE1BDA544F0}"/>
              </a:ext>
            </a:extLst>
          </p:cNvPr>
          <p:cNvSpPr>
            <a:spLocks noGrp="1"/>
          </p:cNvSpPr>
          <p:nvPr>
            <p:ph type="sldNum" sz="quarter" idx="12"/>
          </p:nvPr>
        </p:nvSpPr>
        <p:spPr/>
        <p:txBody>
          <a:bodyPr/>
          <a:lstStyle/>
          <a:p>
            <a:fld id="{832D733E-3264-41AF-819B-F4786F848FED}" type="slidenum">
              <a:rPr lang="LID4096" smtClean="0"/>
              <a:t>‹#›</a:t>
            </a:fld>
            <a:endParaRPr lang="LID4096"/>
          </a:p>
        </p:txBody>
      </p:sp>
    </p:spTree>
    <p:extLst>
      <p:ext uri="{BB962C8B-B14F-4D97-AF65-F5344CB8AC3E}">
        <p14:creationId xmlns:p14="http://schemas.microsoft.com/office/powerpoint/2010/main" val="123956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5673D-84F3-4356-A429-7E8748EE45A1}"/>
              </a:ext>
            </a:extLst>
          </p:cNvPr>
          <p:cNvSpPr>
            <a:spLocks noGrp="1"/>
          </p:cNvSpPr>
          <p:nvPr>
            <p:ph type="title"/>
          </p:nvPr>
        </p:nvSpPr>
        <p:spPr>
          <a:xfrm>
            <a:off x="838200" y="365125"/>
            <a:ext cx="7772400" cy="1325563"/>
          </a:xfrm>
          <a:prstGeom prst="rect">
            <a:avLst/>
          </a:prstGeom>
        </p:spPr>
        <p:txBody>
          <a:bodyPr vert="horz" lIns="91440" tIns="45720" rIns="91440" bIns="45720" rtlCol="0" anchor="ctr">
            <a:normAutofit/>
          </a:bodyPr>
          <a:lstStyle/>
          <a:p>
            <a:r>
              <a:rPr lang="en-US"/>
              <a:t>Click to edit Master title style</a:t>
            </a:r>
            <a:endParaRPr lang="LID4096" dirty="0"/>
          </a:p>
        </p:txBody>
      </p:sp>
      <p:sp>
        <p:nvSpPr>
          <p:cNvPr id="3" name="Text Placeholder 2">
            <a:extLst>
              <a:ext uri="{FF2B5EF4-FFF2-40B4-BE49-F238E27FC236}">
                <a16:creationId xmlns:a16="http://schemas.microsoft.com/office/drawing/2014/main" id="{806CF2DB-9D68-4A2D-8503-2EEA8B2DC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ID4096" dirty="0"/>
          </a:p>
        </p:txBody>
      </p:sp>
      <p:sp>
        <p:nvSpPr>
          <p:cNvPr id="4" name="Date Placeholder 3">
            <a:extLst>
              <a:ext uri="{FF2B5EF4-FFF2-40B4-BE49-F238E27FC236}">
                <a16:creationId xmlns:a16="http://schemas.microsoft.com/office/drawing/2014/main" id="{644265BC-6FB3-4C5B-B82C-E099F378F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75000"/>
                  </a:schemeClr>
                </a:solidFill>
              </a:defRPr>
            </a:lvl1pPr>
          </a:lstStyle>
          <a:p>
            <a:fld id="{9BBDA357-E643-4819-87FA-55273CFF37F1}" type="datetime1">
              <a:rPr lang="LID4096" smtClean="0"/>
              <a:t>03/25/2022</a:t>
            </a:fld>
            <a:endParaRPr lang="LID4096" dirty="0"/>
          </a:p>
        </p:txBody>
      </p:sp>
      <p:sp>
        <p:nvSpPr>
          <p:cNvPr id="6" name="Slide Number Placeholder 5">
            <a:extLst>
              <a:ext uri="{FF2B5EF4-FFF2-40B4-BE49-F238E27FC236}">
                <a16:creationId xmlns:a16="http://schemas.microsoft.com/office/drawing/2014/main" id="{4E16FC82-50B9-46E1-87CF-2D63863AB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832D733E-3264-41AF-819B-F4786F848FED}" type="slidenum">
              <a:rPr lang="LID4096" smtClean="0"/>
              <a:pPr/>
              <a:t>‹#›</a:t>
            </a:fld>
            <a:endParaRPr lang="LID4096" dirty="0"/>
          </a:p>
        </p:txBody>
      </p:sp>
      <p:pic>
        <p:nvPicPr>
          <p:cNvPr id="7" name="Picture 6">
            <a:extLst>
              <a:ext uri="{FF2B5EF4-FFF2-40B4-BE49-F238E27FC236}">
                <a16:creationId xmlns:a16="http://schemas.microsoft.com/office/drawing/2014/main" id="{2A775BF7-D759-47AF-9BED-A7852014DEB7}"/>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579935" y="415767"/>
            <a:ext cx="1971542" cy="775938"/>
          </a:xfrm>
          <a:prstGeom prst="rect">
            <a:avLst/>
          </a:prstGeom>
        </p:spPr>
      </p:pic>
    </p:spTree>
    <p:extLst>
      <p:ext uri="{BB962C8B-B14F-4D97-AF65-F5344CB8AC3E}">
        <p14:creationId xmlns:p14="http://schemas.microsoft.com/office/powerpoint/2010/main" val="1223214562"/>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1" r:id="rId3"/>
    <p:sldLayoutId id="2147483666" r:id="rId4"/>
    <p:sldLayoutId id="2147483650" r:id="rId5"/>
    <p:sldLayoutId id="2147483651" r:id="rId6"/>
    <p:sldLayoutId id="2147483652" r:id="rId7"/>
    <p:sldLayoutId id="2147483653" r:id="rId8"/>
    <p:sldLayoutId id="2147483654" r:id="rId9"/>
    <p:sldLayoutId id="2147483655" r:id="rId10"/>
    <p:sldLayoutId id="2147483662" r:id="rId11"/>
    <p:sldLayoutId id="2147483656" r:id="rId12"/>
    <p:sldLayoutId id="2147483657" r:id="rId13"/>
    <p:sldLayoutId id="2147483658" r:id="rId14"/>
    <p:sldLayoutId id="2147483663" r:id="rId15"/>
    <p:sldLayoutId id="2147483669" r:id="rId16"/>
  </p:sldLayoutIdLst>
  <p:hf hdr="0" ftr="0" dt="0"/>
  <p:txStyles>
    <p:title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56.pn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euspa.europa.eu/cassini-initiative" TargetMode="External"/><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hyperlink" Target="https://hackathons.cassini.eu/" TargetMode="External"/><Relationship Id="rId3" Type="http://schemas.openxmlformats.org/officeDocument/2006/relationships/image" Target="../media/image79.svg"/><Relationship Id="rId7" Type="http://schemas.openxmlformats.org/officeDocument/2006/relationships/image" Target="../media/image83.sv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s>
</file>

<file path=ppt/slides/_rels/slide34.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hyperlink" Target="https://hackathons.cassini.eu/" TargetMode="External"/><Relationship Id="rId1" Type="http://schemas.openxmlformats.org/officeDocument/2006/relationships/slideLayout" Target="../slideLayouts/slideLayout5.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5.xml"/><Relationship Id="rId6" Type="http://schemas.openxmlformats.org/officeDocument/2006/relationships/hyperlink" Target="https://www.euspa.europa.eu/myeuspacecompetition" TargetMode="External"/><Relationship Id="rId5" Type="http://schemas.openxmlformats.org/officeDocument/2006/relationships/image" Target="../media/image98.jpeg"/><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5.xml"/><Relationship Id="rId4" Type="http://schemas.openxmlformats.org/officeDocument/2006/relationships/image" Target="../media/image101.jpeg"/></Relationships>
</file>

<file path=ppt/slides/_rels/slide39.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3.jpeg"/><Relationship Id="rId7" Type="http://schemas.openxmlformats.org/officeDocument/2006/relationships/image" Target="../media/image106.png"/><Relationship Id="rId2" Type="http://schemas.openxmlformats.org/officeDocument/2006/relationships/image" Target="../media/image102.jpeg"/><Relationship Id="rId1" Type="http://schemas.openxmlformats.org/officeDocument/2006/relationships/slideLayout" Target="../slideLayouts/slideLayout5.xml"/><Relationship Id="rId6" Type="http://schemas.openxmlformats.org/officeDocument/2006/relationships/image" Target="../media/image105.png"/><Relationship Id="rId5" Type="http://schemas.openxmlformats.org/officeDocument/2006/relationships/image" Target="../media/image104.jpeg"/><Relationship Id="rId4" Type="http://schemas.openxmlformats.org/officeDocument/2006/relationships/hyperlink" Target="https://cassini.eu/matchmaking" TargetMode="External"/><Relationship Id="rId9" Type="http://schemas.openxmlformats.org/officeDocument/2006/relationships/image" Target="../media/image10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eif.org/news_centre/press_releases/index.htm" TargetMode="External"/><Relationship Id="rId2" Type="http://schemas.openxmlformats.org/officeDocument/2006/relationships/image" Target="../media/image109.png"/><Relationship Id="rId1" Type="http://schemas.openxmlformats.org/officeDocument/2006/relationships/slideLayout" Target="../slideLayouts/slideLayout5.xml"/><Relationship Id="rId4" Type="http://schemas.openxmlformats.org/officeDocument/2006/relationships/hyperlink" Target="https://www.eif.org/EIF_for/venture_capital_equity_funds/index.ht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image" Target="../media/image1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hyperlink" Target="https://accelerator.eismea.eu/discovery" TargetMode="External"/><Relationship Id="rId1" Type="http://schemas.openxmlformats.org/officeDocument/2006/relationships/slideLayout" Target="../slideLayouts/slideLayout5.xml"/><Relationship Id="rId4" Type="http://schemas.openxmlformats.org/officeDocument/2006/relationships/image" Target="../media/image117.svg"/></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1.png"/><Relationship Id="rId4" Type="http://schemas.openxmlformats.org/officeDocument/2006/relationships/hyperlink" Target="https://www.euspa.europa.eu/sites/default/files/uploads/euspa_market_report_2022.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6.jpeg"/><Relationship Id="rId5" Type="http://schemas.openxmlformats.org/officeDocument/2006/relationships/image" Target="../media/image125.png"/><Relationship Id="rId4" Type="http://schemas.openxmlformats.org/officeDocument/2006/relationships/image" Target="../media/image1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1.png"/><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8" Type="http://schemas.openxmlformats.org/officeDocument/2006/relationships/image" Target="../media/image143.jpeg"/><Relationship Id="rId3" Type="http://schemas.openxmlformats.org/officeDocument/2006/relationships/image" Target="../media/image138.jpeg"/><Relationship Id="rId7" Type="http://schemas.openxmlformats.org/officeDocument/2006/relationships/image" Target="../media/image142.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1.jpe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 Id="rId9" Type="http://schemas.openxmlformats.org/officeDocument/2006/relationships/image" Target="../media/image152.png"/></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image" Target="../media/image168.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png"/><Relationship Id="rId2" Type="http://schemas.openxmlformats.org/officeDocument/2006/relationships/notesSlide" Target="../notesSlides/notesSlide13.xml"/><Relationship Id="rId16" Type="http://schemas.openxmlformats.org/officeDocument/2006/relationships/image" Target="../media/image166.png"/><Relationship Id="rId1" Type="http://schemas.openxmlformats.org/officeDocument/2006/relationships/slideLayout" Target="../slideLayouts/slideLayout5.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5" Type="http://schemas.openxmlformats.org/officeDocument/2006/relationships/image" Target="../media/image165.png"/><Relationship Id="rId10" Type="http://schemas.openxmlformats.org/officeDocument/2006/relationships/image" Target="../media/image160.png"/><Relationship Id="rId19" Type="http://schemas.openxmlformats.org/officeDocument/2006/relationships/image" Target="../media/image169.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s>
</file>

<file path=ppt/slides/_rels/slide64.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71.png"/></Relationships>
</file>

<file path=ppt/slides/_rels/slide6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5.xml"/><Relationship Id="rId5" Type="http://schemas.openxmlformats.org/officeDocument/2006/relationships/image" Target="../media/image175.jpeg"/><Relationship Id="rId4" Type="http://schemas.openxmlformats.org/officeDocument/2006/relationships/image" Target="../media/image174.png"/></Relationships>
</file>

<file path=ppt/slides/_rels/slide66.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4.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image" Target="../media/image24.png"/><Relationship Id="rId16"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https://www.euspa.europa.eu/opportunities/horizon-europe" TargetMode="External"/><Relationship Id="rId3" Type="http://schemas.openxmlformats.org/officeDocument/2006/relationships/image" Target="../media/image39.jpeg"/><Relationship Id="rId7" Type="http://schemas.openxmlformats.org/officeDocument/2006/relationships/hyperlink" Target="https://www.euspa.europa.eu/opportunities/fundamental-elements" TargetMode="External"/><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hyperlink" Target="https://www.euspa.europa.eu/sites/default/files/uploads/non-space_topics_euspa_template.pdf" TargetMode="External"/><Relationship Id="rId11" Type="http://schemas.openxmlformats.org/officeDocument/2006/relationships/image" Target="../media/image42.jpeg"/><Relationship Id="rId5" Type="http://schemas.openxmlformats.org/officeDocument/2006/relationships/hyperlink" Target="https://www.euspa.europa.eu/cassini-initiative" TargetMode="External"/><Relationship Id="rId10" Type="http://schemas.openxmlformats.org/officeDocument/2006/relationships/image" Target="../media/image41.jpeg"/><Relationship Id="rId4" Type="http://schemas.openxmlformats.org/officeDocument/2006/relationships/hyperlink" Target="https://eic.ec.europa.eu/document/download/8c9ca0e4-6d66-4d8c-be06-caa02b8d9d2c_en" TargetMode="External"/><Relationship Id="rId9"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91BD2-E4F4-4007-8A52-C4132E6968D1}"/>
              </a:ext>
            </a:extLst>
          </p:cNvPr>
          <p:cNvSpPr>
            <a:spLocks noGrp="1"/>
          </p:cNvSpPr>
          <p:nvPr>
            <p:ph type="ctrTitle"/>
          </p:nvPr>
        </p:nvSpPr>
        <p:spPr>
          <a:xfrm>
            <a:off x="670110" y="4437008"/>
            <a:ext cx="7465222" cy="888812"/>
          </a:xfrm>
        </p:spPr>
        <p:txBody>
          <a:bodyPr/>
          <a:lstStyle/>
          <a:p>
            <a:r>
              <a:rPr lang="en-US" sz="3600" dirty="0"/>
              <a:t>An overview of EUSPA opportunities for the downstream ecosystem</a:t>
            </a:r>
            <a:endParaRPr lang="LID4096" sz="3600" dirty="0"/>
          </a:p>
        </p:txBody>
      </p:sp>
      <p:sp>
        <p:nvSpPr>
          <p:cNvPr id="7" name="Subtitle 6">
            <a:extLst>
              <a:ext uri="{FF2B5EF4-FFF2-40B4-BE49-F238E27FC236}">
                <a16:creationId xmlns:a16="http://schemas.microsoft.com/office/drawing/2014/main" id="{A8442EA0-E774-4C02-A642-799B540043FC}"/>
              </a:ext>
            </a:extLst>
          </p:cNvPr>
          <p:cNvSpPr>
            <a:spLocks noGrp="1"/>
          </p:cNvSpPr>
          <p:nvPr>
            <p:ph type="subTitle" idx="1"/>
          </p:nvPr>
        </p:nvSpPr>
        <p:spPr/>
        <p:txBody>
          <a:bodyPr/>
          <a:lstStyle/>
          <a:p>
            <a:r>
              <a:rPr lang="en-US" dirty="0"/>
              <a:t>Ljubljana, Slovenia / SI Space Week</a:t>
            </a:r>
            <a:endParaRPr lang="LID4096" dirty="0"/>
          </a:p>
          <a:p>
            <a:endParaRPr lang="LID4096" dirty="0"/>
          </a:p>
        </p:txBody>
      </p:sp>
      <p:sp>
        <p:nvSpPr>
          <p:cNvPr id="8" name="Content Placeholder 7">
            <a:extLst>
              <a:ext uri="{FF2B5EF4-FFF2-40B4-BE49-F238E27FC236}">
                <a16:creationId xmlns:a16="http://schemas.microsoft.com/office/drawing/2014/main" id="{1E0FE3FC-9263-4665-9831-F84D00F5172B}"/>
              </a:ext>
            </a:extLst>
          </p:cNvPr>
          <p:cNvSpPr>
            <a:spLocks noGrp="1"/>
          </p:cNvSpPr>
          <p:nvPr>
            <p:ph sz="quarter" idx="11"/>
          </p:nvPr>
        </p:nvSpPr>
        <p:spPr/>
        <p:txBody>
          <a:bodyPr/>
          <a:lstStyle/>
          <a:p>
            <a:r>
              <a:rPr lang="en-US" dirty="0"/>
              <a:t>Vasilis Kalogirou, PhD / Space Downstream R&amp;I Officer</a:t>
            </a:r>
            <a:endParaRPr lang="LID4096" dirty="0"/>
          </a:p>
        </p:txBody>
      </p:sp>
    </p:spTree>
    <p:extLst>
      <p:ext uri="{BB962C8B-B14F-4D97-AF65-F5344CB8AC3E}">
        <p14:creationId xmlns:p14="http://schemas.microsoft.com/office/powerpoint/2010/main" val="370218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AE81B3-07A7-4CDE-87E6-2102A3324B87}"/>
              </a:ext>
            </a:extLst>
          </p:cNvPr>
          <p:cNvSpPr/>
          <p:nvPr/>
        </p:nvSpPr>
        <p:spPr>
          <a:xfrm>
            <a:off x="7622741" y="1922365"/>
            <a:ext cx="1800000" cy="180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18" name="Rectangle 17">
            <a:extLst>
              <a:ext uri="{FF2B5EF4-FFF2-40B4-BE49-F238E27FC236}">
                <a16:creationId xmlns:a16="http://schemas.microsoft.com/office/drawing/2014/main" id="{609DCE06-0E60-45CB-9A33-A90B204CD914}"/>
              </a:ext>
            </a:extLst>
          </p:cNvPr>
          <p:cNvSpPr/>
          <p:nvPr/>
        </p:nvSpPr>
        <p:spPr>
          <a:xfrm>
            <a:off x="857842" y="1905751"/>
            <a:ext cx="4958498"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 name="Title 1">
            <a:extLst>
              <a:ext uri="{FF2B5EF4-FFF2-40B4-BE49-F238E27FC236}">
                <a16:creationId xmlns:a16="http://schemas.microsoft.com/office/drawing/2014/main" id="{B3B28A9D-FBDA-44C4-B797-976AF80470F4}"/>
              </a:ext>
            </a:extLst>
          </p:cNvPr>
          <p:cNvSpPr>
            <a:spLocks noGrp="1"/>
          </p:cNvSpPr>
          <p:nvPr>
            <p:ph type="title"/>
          </p:nvPr>
        </p:nvSpPr>
        <p:spPr>
          <a:xfrm>
            <a:off x="838200" y="365125"/>
            <a:ext cx="7772400" cy="1325563"/>
          </a:xfrm>
        </p:spPr>
        <p:txBody>
          <a:bodyPr/>
          <a:lstStyle/>
          <a:p>
            <a:r>
              <a:rPr lang="en-US" dirty="0"/>
              <a:t>Horizon 2020 results (2014-2021)</a:t>
            </a:r>
            <a:endParaRPr lang="en-150" dirty="0"/>
          </a:p>
        </p:txBody>
      </p:sp>
      <p:sp>
        <p:nvSpPr>
          <p:cNvPr id="4" name="Slide Number Placeholder 3">
            <a:extLst>
              <a:ext uri="{FF2B5EF4-FFF2-40B4-BE49-F238E27FC236}">
                <a16:creationId xmlns:a16="http://schemas.microsoft.com/office/drawing/2014/main" id="{B93D1A2B-2754-4220-85D6-5FBA9D88F857}"/>
              </a:ext>
            </a:extLst>
          </p:cNvPr>
          <p:cNvSpPr>
            <a:spLocks noGrp="1"/>
          </p:cNvSpPr>
          <p:nvPr>
            <p:ph type="sldNum" sz="quarter" idx="12"/>
          </p:nvPr>
        </p:nvSpPr>
        <p:spPr/>
        <p:txBody>
          <a:bodyPr/>
          <a:lstStyle/>
          <a:p>
            <a:fld id="{832D733E-3264-41AF-819B-F4786F848FED}" type="slidenum">
              <a:rPr lang="LID4096" smtClean="0"/>
              <a:t>10</a:t>
            </a:fld>
            <a:endParaRPr lang="LID4096" dirty="0"/>
          </a:p>
        </p:txBody>
      </p:sp>
      <p:sp>
        <p:nvSpPr>
          <p:cNvPr id="6" name="Rectangle 5">
            <a:extLst>
              <a:ext uri="{FF2B5EF4-FFF2-40B4-BE49-F238E27FC236}">
                <a16:creationId xmlns:a16="http://schemas.microsoft.com/office/drawing/2014/main" id="{66489525-A9B3-48CE-91A7-6FEAC32A03C0}"/>
              </a:ext>
            </a:extLst>
          </p:cNvPr>
          <p:cNvSpPr/>
          <p:nvPr/>
        </p:nvSpPr>
        <p:spPr>
          <a:xfrm>
            <a:off x="2721624" y="4321433"/>
            <a:ext cx="2067191" cy="400110"/>
          </a:xfrm>
          <a:prstGeom prst="rect">
            <a:avLst/>
          </a:prstGeom>
        </p:spPr>
        <p:txBody>
          <a:bodyPr wrap="square">
            <a:spAutoFit/>
          </a:bodyPr>
          <a:lstStyle/>
          <a:p>
            <a:r>
              <a:rPr lang="en-US" sz="2000" dirty="0">
                <a:solidFill>
                  <a:srgbClr val="0E4194"/>
                </a:solidFill>
                <a:latin typeface="Lato"/>
              </a:rPr>
              <a:t>Contributions to</a:t>
            </a:r>
            <a:endParaRPr lang="en-150" sz="2000" dirty="0">
              <a:solidFill>
                <a:srgbClr val="0E4194"/>
              </a:solidFill>
            </a:endParaRPr>
          </a:p>
        </p:txBody>
      </p:sp>
      <p:sp>
        <p:nvSpPr>
          <p:cNvPr id="3" name="Rectangle 2">
            <a:extLst>
              <a:ext uri="{FF2B5EF4-FFF2-40B4-BE49-F238E27FC236}">
                <a16:creationId xmlns:a16="http://schemas.microsoft.com/office/drawing/2014/main" id="{B52A0D30-BAF3-46D8-B854-030A61928B7F}"/>
              </a:ext>
            </a:extLst>
          </p:cNvPr>
          <p:cNvSpPr/>
          <p:nvPr/>
        </p:nvSpPr>
        <p:spPr>
          <a:xfrm>
            <a:off x="1128398" y="2028281"/>
            <a:ext cx="1776448" cy="1200329"/>
          </a:xfrm>
          <a:prstGeom prst="rect">
            <a:avLst/>
          </a:prstGeom>
        </p:spPr>
        <p:txBody>
          <a:bodyPr wrap="none">
            <a:spAutoFit/>
          </a:bodyPr>
          <a:lstStyle/>
          <a:p>
            <a:r>
              <a:rPr lang="en-US" sz="7200" b="1" dirty="0">
                <a:solidFill>
                  <a:schemeClr val="bg1"/>
                </a:solidFill>
                <a:latin typeface="Lato"/>
              </a:rPr>
              <a:t>188</a:t>
            </a:r>
          </a:p>
        </p:txBody>
      </p:sp>
      <p:sp>
        <p:nvSpPr>
          <p:cNvPr id="7" name="TextBox 6">
            <a:extLst>
              <a:ext uri="{FF2B5EF4-FFF2-40B4-BE49-F238E27FC236}">
                <a16:creationId xmlns:a16="http://schemas.microsoft.com/office/drawing/2014/main" id="{F660F224-45E8-4556-83D7-F51FFF419F5E}"/>
              </a:ext>
            </a:extLst>
          </p:cNvPr>
          <p:cNvSpPr txBox="1"/>
          <p:nvPr/>
        </p:nvSpPr>
        <p:spPr>
          <a:xfrm>
            <a:off x="1128398" y="2981120"/>
            <a:ext cx="1904215" cy="570396"/>
          </a:xfrm>
          <a:prstGeom prst="rect">
            <a:avLst/>
          </a:prstGeom>
        </p:spPr>
        <p:txBody>
          <a:bodyPr vert="horz" wrap="square" lIns="91440" tIns="45720" rIns="91440" bIns="45720" rtlCol="0">
            <a:normAutofit/>
          </a:bodyPr>
          <a:lstStyle/>
          <a:p>
            <a:pPr algn="ctr"/>
            <a:r>
              <a:rPr lang="en-US" sz="2400" b="1" dirty="0">
                <a:solidFill>
                  <a:schemeClr val="bg1"/>
                </a:solidFill>
                <a:latin typeface="Neo Sans W1G" panose="020B0504030504040204" pitchFamily="34" charset="0"/>
              </a:rPr>
              <a:t>PROTOTYPES</a:t>
            </a:r>
            <a:endParaRPr lang="en-150" sz="1600" b="1" dirty="0">
              <a:solidFill>
                <a:schemeClr val="bg1"/>
              </a:solidFill>
              <a:latin typeface="Neo Sans W1G" panose="020B0504030504040204" pitchFamily="34" charset="0"/>
            </a:endParaRPr>
          </a:p>
        </p:txBody>
      </p:sp>
      <p:sp>
        <p:nvSpPr>
          <p:cNvPr id="14" name="Rectangle 13">
            <a:extLst>
              <a:ext uri="{FF2B5EF4-FFF2-40B4-BE49-F238E27FC236}">
                <a16:creationId xmlns:a16="http://schemas.microsoft.com/office/drawing/2014/main" id="{CBA52584-82A8-4179-AB2A-0A345AD6A532}"/>
              </a:ext>
            </a:extLst>
          </p:cNvPr>
          <p:cNvSpPr/>
          <p:nvPr/>
        </p:nvSpPr>
        <p:spPr>
          <a:xfrm>
            <a:off x="4094136" y="2219209"/>
            <a:ext cx="1483098" cy="1446550"/>
          </a:xfrm>
          <a:prstGeom prst="rect">
            <a:avLst/>
          </a:prstGeom>
        </p:spPr>
        <p:txBody>
          <a:bodyPr wrap="none">
            <a:spAutoFit/>
          </a:bodyPr>
          <a:lstStyle/>
          <a:p>
            <a:r>
              <a:rPr lang="en-US" sz="8800" b="1" dirty="0">
                <a:solidFill>
                  <a:schemeClr val="bg1"/>
                </a:solidFill>
                <a:latin typeface="Lato"/>
              </a:rPr>
              <a:t>78</a:t>
            </a:r>
          </a:p>
        </p:txBody>
      </p:sp>
      <p:sp>
        <p:nvSpPr>
          <p:cNvPr id="15" name="TextBox 14">
            <a:extLst>
              <a:ext uri="{FF2B5EF4-FFF2-40B4-BE49-F238E27FC236}">
                <a16:creationId xmlns:a16="http://schemas.microsoft.com/office/drawing/2014/main" id="{2D116E7E-E4E5-40C0-87B5-25CC9E74E184}"/>
              </a:ext>
            </a:extLst>
          </p:cNvPr>
          <p:cNvSpPr txBox="1"/>
          <p:nvPr/>
        </p:nvSpPr>
        <p:spPr>
          <a:xfrm>
            <a:off x="3859225" y="2076631"/>
            <a:ext cx="1904215" cy="570396"/>
          </a:xfrm>
          <a:prstGeom prst="rect">
            <a:avLst/>
          </a:prstGeom>
        </p:spPr>
        <p:txBody>
          <a:bodyPr vert="horz" wrap="square" lIns="91440" tIns="45720" rIns="91440" bIns="45720" rtlCol="0">
            <a:normAutofit/>
          </a:bodyPr>
          <a:lstStyle/>
          <a:p>
            <a:pPr algn="ctr"/>
            <a:r>
              <a:rPr lang="en-US" sz="2400" b="1" dirty="0">
                <a:solidFill>
                  <a:schemeClr val="bg1"/>
                </a:solidFill>
                <a:latin typeface="Neo Sans W1G" panose="020B0504030504040204" pitchFamily="34" charset="0"/>
              </a:rPr>
              <a:t>PRODUCTS</a:t>
            </a:r>
            <a:endParaRPr lang="en-150" sz="1600" b="1" dirty="0">
              <a:solidFill>
                <a:schemeClr val="bg1"/>
              </a:solidFill>
              <a:latin typeface="Neo Sans W1G" panose="020B0504030504040204" pitchFamily="34" charset="0"/>
            </a:endParaRPr>
          </a:p>
        </p:txBody>
      </p:sp>
      <p:pic>
        <p:nvPicPr>
          <p:cNvPr id="17" name="Graphic 16" descr="Statistics">
            <a:extLst>
              <a:ext uri="{FF2B5EF4-FFF2-40B4-BE49-F238E27FC236}">
                <a16:creationId xmlns:a16="http://schemas.microsoft.com/office/drawing/2014/main" id="{03863BD4-C5A7-4BAA-876A-C593CDEF94D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3990" y="2048893"/>
            <a:ext cx="1376383" cy="1376383"/>
          </a:xfrm>
          <a:prstGeom prst="rect">
            <a:avLst/>
          </a:prstGeom>
        </p:spPr>
      </p:pic>
      <p:sp>
        <p:nvSpPr>
          <p:cNvPr id="19" name="TextBox 18">
            <a:extLst>
              <a:ext uri="{FF2B5EF4-FFF2-40B4-BE49-F238E27FC236}">
                <a16:creationId xmlns:a16="http://schemas.microsoft.com/office/drawing/2014/main" id="{4BD48951-72B8-4AC0-8C5E-37071544FA41}"/>
              </a:ext>
            </a:extLst>
          </p:cNvPr>
          <p:cNvSpPr txBox="1"/>
          <p:nvPr/>
        </p:nvSpPr>
        <p:spPr>
          <a:xfrm>
            <a:off x="3175245" y="2300143"/>
            <a:ext cx="732401" cy="1093509"/>
          </a:xfrm>
          <a:prstGeom prst="rect">
            <a:avLst/>
          </a:prstGeom>
        </p:spPr>
        <p:txBody>
          <a:bodyPr vert="horz" wrap="square" lIns="91440" tIns="45720" rIns="91440" bIns="45720" rtlCol="0">
            <a:normAutofit lnSpcReduction="10000"/>
          </a:bodyPr>
          <a:lstStyle/>
          <a:p>
            <a:pPr algn="l"/>
            <a:r>
              <a:rPr lang="en-US" sz="7200" dirty="0">
                <a:solidFill>
                  <a:schemeClr val="bg1"/>
                </a:solidFill>
                <a:latin typeface="Neo Sans W1G" panose="020B0504030504040204" pitchFamily="34" charset="0"/>
              </a:rPr>
              <a:t>&amp;</a:t>
            </a:r>
            <a:endParaRPr lang="en-150" sz="2400" dirty="0">
              <a:solidFill>
                <a:schemeClr val="bg1"/>
              </a:solidFill>
              <a:latin typeface="Neo Sans W1G" panose="020B0504030504040204" pitchFamily="34" charset="0"/>
            </a:endParaRPr>
          </a:p>
        </p:txBody>
      </p:sp>
      <p:sp>
        <p:nvSpPr>
          <p:cNvPr id="20" name="Rectangle 19">
            <a:extLst>
              <a:ext uri="{FF2B5EF4-FFF2-40B4-BE49-F238E27FC236}">
                <a16:creationId xmlns:a16="http://schemas.microsoft.com/office/drawing/2014/main" id="{C067C606-E691-4AE0-9DEF-E9AC29F4F62F}"/>
              </a:ext>
            </a:extLst>
          </p:cNvPr>
          <p:cNvSpPr/>
          <p:nvPr/>
        </p:nvSpPr>
        <p:spPr>
          <a:xfrm>
            <a:off x="5831615" y="3705751"/>
            <a:ext cx="1800000" cy="18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1" name="Rectangle 20">
            <a:extLst>
              <a:ext uri="{FF2B5EF4-FFF2-40B4-BE49-F238E27FC236}">
                <a16:creationId xmlns:a16="http://schemas.microsoft.com/office/drawing/2014/main" id="{F103020E-BEA3-40C0-81B3-7CCC30071DA7}"/>
              </a:ext>
            </a:extLst>
          </p:cNvPr>
          <p:cNvSpPr/>
          <p:nvPr/>
        </p:nvSpPr>
        <p:spPr>
          <a:xfrm>
            <a:off x="5828788" y="3828281"/>
            <a:ext cx="1776448" cy="1200329"/>
          </a:xfrm>
          <a:prstGeom prst="rect">
            <a:avLst/>
          </a:prstGeom>
        </p:spPr>
        <p:txBody>
          <a:bodyPr wrap="none">
            <a:spAutoFit/>
          </a:bodyPr>
          <a:lstStyle/>
          <a:p>
            <a:pPr algn="ctr"/>
            <a:r>
              <a:rPr lang="en-US" sz="7200" b="1" dirty="0">
                <a:solidFill>
                  <a:schemeClr val="bg1"/>
                </a:solidFill>
                <a:latin typeface="Lato"/>
              </a:rPr>
              <a:t>463</a:t>
            </a:r>
          </a:p>
        </p:txBody>
      </p:sp>
      <p:sp>
        <p:nvSpPr>
          <p:cNvPr id="22" name="TextBox 21">
            <a:extLst>
              <a:ext uri="{FF2B5EF4-FFF2-40B4-BE49-F238E27FC236}">
                <a16:creationId xmlns:a16="http://schemas.microsoft.com/office/drawing/2014/main" id="{4A1466FE-3139-49C7-AB24-0B0A3152E74F}"/>
              </a:ext>
            </a:extLst>
          </p:cNvPr>
          <p:cNvSpPr txBox="1"/>
          <p:nvPr/>
        </p:nvSpPr>
        <p:spPr>
          <a:xfrm>
            <a:off x="5791080" y="4781120"/>
            <a:ext cx="1904215" cy="570396"/>
          </a:xfrm>
          <a:prstGeom prst="rect">
            <a:avLst/>
          </a:prstGeom>
        </p:spPr>
        <p:txBody>
          <a:bodyPr vert="horz" wrap="square" lIns="91440" tIns="45720" rIns="91440" bIns="45720" rtlCol="0">
            <a:normAutofit fontScale="92500"/>
          </a:bodyPr>
          <a:lstStyle/>
          <a:p>
            <a:pPr algn="ctr"/>
            <a:r>
              <a:rPr lang="en-US" sz="2400" b="1" dirty="0">
                <a:solidFill>
                  <a:schemeClr val="bg1"/>
                </a:solidFill>
                <a:latin typeface="Neo Sans W1G" panose="020B0504030504040204" pitchFamily="34" charset="0"/>
              </a:rPr>
              <a:t>PUBLICATIONS</a:t>
            </a:r>
            <a:endParaRPr lang="en-150" sz="1600" b="1" dirty="0">
              <a:solidFill>
                <a:schemeClr val="bg1"/>
              </a:solidFill>
              <a:latin typeface="Neo Sans W1G" panose="020B0504030504040204" pitchFamily="34" charset="0"/>
            </a:endParaRPr>
          </a:p>
        </p:txBody>
      </p:sp>
      <p:sp>
        <p:nvSpPr>
          <p:cNvPr id="23" name="Rectangle 22">
            <a:extLst>
              <a:ext uri="{FF2B5EF4-FFF2-40B4-BE49-F238E27FC236}">
                <a16:creationId xmlns:a16="http://schemas.microsoft.com/office/drawing/2014/main" id="{1774FC08-94E1-435F-9D35-B94D4963A1A0}"/>
              </a:ext>
            </a:extLst>
          </p:cNvPr>
          <p:cNvSpPr/>
          <p:nvPr/>
        </p:nvSpPr>
        <p:spPr>
          <a:xfrm>
            <a:off x="7442343" y="1860467"/>
            <a:ext cx="1803699" cy="1862048"/>
          </a:xfrm>
          <a:prstGeom prst="rect">
            <a:avLst/>
          </a:prstGeom>
        </p:spPr>
        <p:txBody>
          <a:bodyPr wrap="none">
            <a:spAutoFit/>
          </a:bodyPr>
          <a:lstStyle/>
          <a:p>
            <a:r>
              <a:rPr lang="en-US" sz="11500" b="1" spc="-300" dirty="0">
                <a:solidFill>
                  <a:schemeClr val="bg1"/>
                </a:solidFill>
                <a:latin typeface="Lato"/>
              </a:rPr>
              <a:t>16</a:t>
            </a:r>
          </a:p>
        </p:txBody>
      </p:sp>
      <p:sp>
        <p:nvSpPr>
          <p:cNvPr id="24" name="TextBox 23">
            <a:extLst>
              <a:ext uri="{FF2B5EF4-FFF2-40B4-BE49-F238E27FC236}">
                <a16:creationId xmlns:a16="http://schemas.microsoft.com/office/drawing/2014/main" id="{41058C01-172B-4A21-8946-23B9767031BA}"/>
              </a:ext>
            </a:extLst>
          </p:cNvPr>
          <p:cNvSpPr txBox="1"/>
          <p:nvPr/>
        </p:nvSpPr>
        <p:spPr>
          <a:xfrm rot="5400000">
            <a:off x="8264792" y="2520624"/>
            <a:ext cx="1904215" cy="570396"/>
          </a:xfrm>
          <a:prstGeom prst="rect">
            <a:avLst/>
          </a:prstGeom>
        </p:spPr>
        <p:txBody>
          <a:bodyPr vert="horz" wrap="square" lIns="91440" tIns="45720" rIns="91440" bIns="45720" rtlCol="0">
            <a:normAutofit/>
          </a:bodyPr>
          <a:lstStyle/>
          <a:p>
            <a:pPr algn="ctr"/>
            <a:r>
              <a:rPr lang="en-US" sz="2400" b="1" dirty="0">
                <a:solidFill>
                  <a:schemeClr val="bg1"/>
                </a:solidFill>
                <a:latin typeface="Neo Sans W1G" panose="020B0504030504040204" pitchFamily="34" charset="0"/>
              </a:rPr>
              <a:t>PATENTS</a:t>
            </a:r>
            <a:endParaRPr lang="en-150" sz="1600" b="1" dirty="0">
              <a:solidFill>
                <a:schemeClr val="bg1"/>
              </a:solidFill>
              <a:latin typeface="Neo Sans W1G" panose="020B0504030504040204" pitchFamily="34" charset="0"/>
            </a:endParaRPr>
          </a:p>
        </p:txBody>
      </p:sp>
      <p:sp>
        <p:nvSpPr>
          <p:cNvPr id="25" name="TextBox 24">
            <a:extLst>
              <a:ext uri="{FF2B5EF4-FFF2-40B4-BE49-F238E27FC236}">
                <a16:creationId xmlns:a16="http://schemas.microsoft.com/office/drawing/2014/main" id="{1C7D8A32-A4BE-4DCF-B7D2-BBA127CEDB0A}"/>
              </a:ext>
            </a:extLst>
          </p:cNvPr>
          <p:cNvSpPr txBox="1"/>
          <p:nvPr/>
        </p:nvSpPr>
        <p:spPr>
          <a:xfrm>
            <a:off x="9947547" y="4034154"/>
            <a:ext cx="732401" cy="1093509"/>
          </a:xfrm>
          <a:prstGeom prst="rect">
            <a:avLst/>
          </a:prstGeom>
        </p:spPr>
        <p:txBody>
          <a:bodyPr vert="horz" wrap="square" lIns="91440" tIns="45720" rIns="91440" bIns="45720" rtlCol="0">
            <a:normAutofit/>
          </a:bodyPr>
          <a:lstStyle/>
          <a:p>
            <a:pPr algn="l"/>
            <a:endParaRPr lang="en-150" sz="1600" dirty="0">
              <a:solidFill>
                <a:schemeClr val="bg1"/>
              </a:solidFill>
              <a:latin typeface="Neo Sans W1G" panose="020B0504030504040204" pitchFamily="34" charset="0"/>
            </a:endParaRPr>
          </a:p>
        </p:txBody>
      </p:sp>
      <p:sp>
        <p:nvSpPr>
          <p:cNvPr id="27" name="Rectangle 26">
            <a:extLst>
              <a:ext uri="{FF2B5EF4-FFF2-40B4-BE49-F238E27FC236}">
                <a16:creationId xmlns:a16="http://schemas.microsoft.com/office/drawing/2014/main" id="{F0576992-DF2C-4A8F-A79D-EC4DC4439BE1}"/>
              </a:ext>
            </a:extLst>
          </p:cNvPr>
          <p:cNvSpPr/>
          <p:nvPr/>
        </p:nvSpPr>
        <p:spPr>
          <a:xfrm>
            <a:off x="9434222" y="3735600"/>
            <a:ext cx="1800000" cy="1800000"/>
          </a:xfrm>
          <a:prstGeom prst="rect">
            <a:avLst/>
          </a:prstGeom>
          <a:solidFill>
            <a:srgbClr val="0E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8" name="Rectangle 27">
            <a:extLst>
              <a:ext uri="{FF2B5EF4-FFF2-40B4-BE49-F238E27FC236}">
                <a16:creationId xmlns:a16="http://schemas.microsoft.com/office/drawing/2014/main" id="{D79FC00F-F4DB-4F86-9E2D-141D133E0B06}"/>
              </a:ext>
            </a:extLst>
          </p:cNvPr>
          <p:cNvSpPr/>
          <p:nvPr/>
        </p:nvSpPr>
        <p:spPr>
          <a:xfrm>
            <a:off x="9431395" y="3858130"/>
            <a:ext cx="1776448" cy="1200329"/>
          </a:xfrm>
          <a:prstGeom prst="rect">
            <a:avLst/>
          </a:prstGeom>
        </p:spPr>
        <p:txBody>
          <a:bodyPr wrap="none">
            <a:spAutoFit/>
          </a:bodyPr>
          <a:lstStyle/>
          <a:p>
            <a:pPr algn="ctr"/>
            <a:r>
              <a:rPr lang="en-US" sz="7200" b="1" dirty="0">
                <a:solidFill>
                  <a:schemeClr val="bg1"/>
                </a:solidFill>
                <a:latin typeface="Lato"/>
              </a:rPr>
              <a:t>886</a:t>
            </a:r>
          </a:p>
        </p:txBody>
      </p:sp>
      <p:sp>
        <p:nvSpPr>
          <p:cNvPr id="29" name="TextBox 28">
            <a:extLst>
              <a:ext uri="{FF2B5EF4-FFF2-40B4-BE49-F238E27FC236}">
                <a16:creationId xmlns:a16="http://schemas.microsoft.com/office/drawing/2014/main" id="{1C8D1612-ED9C-4F83-BEE7-20DB0CA1D87F}"/>
              </a:ext>
            </a:extLst>
          </p:cNvPr>
          <p:cNvSpPr txBox="1"/>
          <p:nvPr/>
        </p:nvSpPr>
        <p:spPr>
          <a:xfrm>
            <a:off x="9393687" y="4810969"/>
            <a:ext cx="1904215" cy="570396"/>
          </a:xfrm>
          <a:prstGeom prst="rect">
            <a:avLst/>
          </a:prstGeom>
        </p:spPr>
        <p:txBody>
          <a:bodyPr vert="horz" wrap="square" lIns="91440" tIns="45720" rIns="91440" bIns="45720" rtlCol="0">
            <a:normAutofit/>
          </a:bodyPr>
          <a:lstStyle/>
          <a:p>
            <a:pPr algn="ctr"/>
            <a:r>
              <a:rPr lang="en-US" sz="2400" b="1" dirty="0">
                <a:solidFill>
                  <a:schemeClr val="bg1"/>
                </a:solidFill>
                <a:latin typeface="Neo Sans W1G" panose="020B0504030504040204" pitchFamily="34" charset="0"/>
              </a:rPr>
              <a:t>EVENTS</a:t>
            </a:r>
            <a:endParaRPr lang="en-150" sz="1600" b="1" dirty="0">
              <a:solidFill>
                <a:schemeClr val="bg1"/>
              </a:solidFill>
              <a:latin typeface="Neo Sans W1G" panose="020B0504030504040204" pitchFamily="34" charset="0"/>
            </a:endParaRPr>
          </a:p>
        </p:txBody>
      </p:sp>
      <p:sp>
        <p:nvSpPr>
          <p:cNvPr id="30" name="Rectangle 29">
            <a:extLst>
              <a:ext uri="{FF2B5EF4-FFF2-40B4-BE49-F238E27FC236}">
                <a16:creationId xmlns:a16="http://schemas.microsoft.com/office/drawing/2014/main" id="{E0821A19-575A-4B79-9C48-6723CC0F3E63}"/>
              </a:ext>
            </a:extLst>
          </p:cNvPr>
          <p:cNvSpPr/>
          <p:nvPr/>
        </p:nvSpPr>
        <p:spPr>
          <a:xfrm>
            <a:off x="2695652" y="4516156"/>
            <a:ext cx="2472053" cy="523220"/>
          </a:xfrm>
          <a:prstGeom prst="rect">
            <a:avLst/>
          </a:prstGeom>
        </p:spPr>
        <p:txBody>
          <a:bodyPr wrap="square">
            <a:spAutoFit/>
          </a:bodyPr>
          <a:lstStyle/>
          <a:p>
            <a:r>
              <a:rPr lang="en-US" sz="2800" b="1" dirty="0">
                <a:solidFill>
                  <a:srgbClr val="0E4194"/>
                </a:solidFill>
                <a:latin typeface="Lato"/>
              </a:rPr>
              <a:t>STANDARDS</a:t>
            </a:r>
            <a:endParaRPr lang="en-150" sz="2000" b="1" dirty="0">
              <a:solidFill>
                <a:srgbClr val="0E4194"/>
              </a:solidFill>
            </a:endParaRPr>
          </a:p>
        </p:txBody>
      </p:sp>
      <p:sp>
        <p:nvSpPr>
          <p:cNvPr id="31" name="Rectangle 30">
            <a:extLst>
              <a:ext uri="{FF2B5EF4-FFF2-40B4-BE49-F238E27FC236}">
                <a16:creationId xmlns:a16="http://schemas.microsoft.com/office/drawing/2014/main" id="{5A95691C-2930-48D4-82DD-66FE8D8C0C75}"/>
              </a:ext>
            </a:extLst>
          </p:cNvPr>
          <p:cNvSpPr/>
          <p:nvPr/>
        </p:nvSpPr>
        <p:spPr>
          <a:xfrm>
            <a:off x="1444229" y="3895838"/>
            <a:ext cx="1394298" cy="1323439"/>
          </a:xfrm>
          <a:prstGeom prst="rect">
            <a:avLst/>
          </a:prstGeom>
        </p:spPr>
        <p:txBody>
          <a:bodyPr wrap="square">
            <a:spAutoFit/>
          </a:bodyPr>
          <a:lstStyle/>
          <a:p>
            <a:r>
              <a:rPr lang="en-US" sz="8000" b="1" dirty="0">
                <a:solidFill>
                  <a:srgbClr val="0E4194"/>
                </a:solidFill>
                <a:latin typeface="Lato"/>
              </a:rPr>
              <a:t>32</a:t>
            </a:r>
            <a:endParaRPr lang="en-150" sz="6600" b="1" dirty="0">
              <a:solidFill>
                <a:srgbClr val="0E4194"/>
              </a:solidFill>
            </a:endParaRPr>
          </a:p>
        </p:txBody>
      </p:sp>
    </p:spTree>
    <p:extLst>
      <p:ext uri="{BB962C8B-B14F-4D97-AF65-F5344CB8AC3E}">
        <p14:creationId xmlns:p14="http://schemas.microsoft.com/office/powerpoint/2010/main" val="207915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A9D-FBDA-44C4-B797-976AF80470F4}"/>
              </a:ext>
            </a:extLst>
          </p:cNvPr>
          <p:cNvSpPr>
            <a:spLocks noGrp="1"/>
          </p:cNvSpPr>
          <p:nvPr>
            <p:ph type="title"/>
          </p:nvPr>
        </p:nvSpPr>
        <p:spPr>
          <a:xfrm>
            <a:off x="838200" y="365125"/>
            <a:ext cx="8635738" cy="1325563"/>
          </a:xfrm>
        </p:spPr>
        <p:txBody>
          <a:bodyPr/>
          <a:lstStyle/>
          <a:p>
            <a:r>
              <a:rPr lang="en-US" dirty="0"/>
              <a:t>GIMS: Galileo for landslide prevention</a:t>
            </a:r>
            <a:endParaRPr lang="en-150" dirty="0"/>
          </a:p>
        </p:txBody>
      </p:sp>
      <p:sp>
        <p:nvSpPr>
          <p:cNvPr id="4" name="Slide Number Placeholder 3">
            <a:extLst>
              <a:ext uri="{FF2B5EF4-FFF2-40B4-BE49-F238E27FC236}">
                <a16:creationId xmlns:a16="http://schemas.microsoft.com/office/drawing/2014/main" id="{B93D1A2B-2754-4220-85D6-5FBA9D88F857}"/>
              </a:ext>
            </a:extLst>
          </p:cNvPr>
          <p:cNvSpPr>
            <a:spLocks noGrp="1"/>
          </p:cNvSpPr>
          <p:nvPr>
            <p:ph type="sldNum" sz="quarter" idx="12"/>
          </p:nvPr>
        </p:nvSpPr>
        <p:spPr/>
        <p:txBody>
          <a:bodyPr/>
          <a:lstStyle/>
          <a:p>
            <a:fld id="{832D733E-3264-41AF-819B-F4786F848FED}" type="slidenum">
              <a:rPr lang="LID4096" smtClean="0"/>
              <a:t>11</a:t>
            </a:fld>
            <a:endParaRPr lang="LID4096" dirty="0"/>
          </a:p>
        </p:txBody>
      </p:sp>
      <p:sp>
        <p:nvSpPr>
          <p:cNvPr id="32" name="Content Placeholder 2">
            <a:extLst>
              <a:ext uri="{FF2B5EF4-FFF2-40B4-BE49-F238E27FC236}">
                <a16:creationId xmlns:a16="http://schemas.microsoft.com/office/drawing/2014/main" id="{F98FADBE-9DC4-4E49-A871-893503C72872}"/>
              </a:ext>
            </a:extLst>
          </p:cNvPr>
          <p:cNvSpPr>
            <a:spLocks noGrp="1"/>
          </p:cNvSpPr>
          <p:nvPr>
            <p:ph idx="1"/>
          </p:nvPr>
        </p:nvSpPr>
        <p:spPr>
          <a:xfrm>
            <a:off x="659375" y="1825625"/>
            <a:ext cx="5436625" cy="4351338"/>
          </a:xfrm>
        </p:spPr>
        <p:txBody>
          <a:bodyPr anchor="t">
            <a:normAutofit/>
          </a:bodyPr>
          <a:lstStyle/>
          <a:p>
            <a:pPr>
              <a:buClr>
                <a:schemeClr val="tx1">
                  <a:lumMod val="65000"/>
                  <a:lumOff val="35000"/>
                </a:schemeClr>
              </a:buClr>
            </a:pPr>
            <a:r>
              <a:rPr lang="en-US" sz="2000" dirty="0">
                <a:latin typeface="+mj-lt"/>
              </a:rPr>
              <a:t>Low-cost system based on </a:t>
            </a:r>
            <a:r>
              <a:rPr lang="en-US" sz="2000" b="1" dirty="0">
                <a:solidFill>
                  <a:srgbClr val="0E4194"/>
                </a:solidFill>
                <a:latin typeface="+mj-lt"/>
              </a:rPr>
              <a:t>EGNSS</a:t>
            </a:r>
            <a:r>
              <a:rPr lang="en-US" sz="2000" dirty="0">
                <a:latin typeface="+mj-lt"/>
              </a:rPr>
              <a:t>, </a:t>
            </a:r>
            <a:r>
              <a:rPr lang="en-US" sz="2000" b="1" dirty="0">
                <a:solidFill>
                  <a:srgbClr val="0E4194"/>
                </a:solidFill>
                <a:latin typeface="+mj-lt"/>
              </a:rPr>
              <a:t>Copernicus</a:t>
            </a:r>
            <a:r>
              <a:rPr lang="en-US" sz="2000" dirty="0">
                <a:latin typeface="+mj-lt"/>
              </a:rPr>
              <a:t> and other </a:t>
            </a:r>
            <a:r>
              <a:rPr lang="en-US" sz="2000" b="1" dirty="0">
                <a:solidFill>
                  <a:srgbClr val="0E4194"/>
                </a:solidFill>
                <a:latin typeface="+mj-lt"/>
              </a:rPr>
              <a:t>in-situ</a:t>
            </a:r>
            <a:r>
              <a:rPr lang="en-US" sz="2000" dirty="0">
                <a:latin typeface="+mj-lt"/>
              </a:rPr>
              <a:t> </a:t>
            </a:r>
            <a:r>
              <a:rPr lang="en-US" sz="2000" b="1" dirty="0">
                <a:solidFill>
                  <a:srgbClr val="0E4194"/>
                </a:solidFill>
                <a:latin typeface="+mj-lt"/>
              </a:rPr>
              <a:t>sensors </a:t>
            </a:r>
            <a:r>
              <a:rPr lang="en-US" sz="2000" dirty="0">
                <a:latin typeface="+mj-lt"/>
              </a:rPr>
              <a:t>(</a:t>
            </a:r>
            <a:r>
              <a:rPr lang="en-150" sz="2000" b="1" dirty="0">
                <a:solidFill>
                  <a:srgbClr val="0E4194"/>
                </a:solidFill>
                <a:latin typeface="+mj-lt"/>
              </a:rPr>
              <a:t>EGNSS</a:t>
            </a:r>
            <a:r>
              <a:rPr lang="en-150" sz="2000" dirty="0">
                <a:latin typeface="+mj-lt"/>
              </a:rPr>
              <a:t> </a:t>
            </a:r>
            <a:r>
              <a:rPr lang="en-150" sz="2000" b="1" dirty="0">
                <a:solidFill>
                  <a:srgbClr val="0E4194"/>
                </a:solidFill>
                <a:latin typeface="+mj-lt"/>
              </a:rPr>
              <a:t>receivers</a:t>
            </a:r>
            <a:r>
              <a:rPr lang="en-150" sz="2000" dirty="0">
                <a:latin typeface="+mj-lt"/>
              </a:rPr>
              <a:t> and </a:t>
            </a:r>
            <a:r>
              <a:rPr lang="en-150" sz="2000" b="1" dirty="0">
                <a:solidFill>
                  <a:srgbClr val="0E4194"/>
                </a:solidFill>
                <a:latin typeface="+mj-lt"/>
              </a:rPr>
              <a:t>antennas</a:t>
            </a:r>
            <a:r>
              <a:rPr lang="en-150" sz="2000" dirty="0">
                <a:latin typeface="+mj-lt"/>
              </a:rPr>
              <a:t>, </a:t>
            </a:r>
            <a:r>
              <a:rPr lang="en-150" sz="2000" b="1" dirty="0">
                <a:solidFill>
                  <a:srgbClr val="0E4194"/>
                </a:solidFill>
                <a:latin typeface="+mj-lt"/>
              </a:rPr>
              <a:t>Inertial</a:t>
            </a:r>
            <a:r>
              <a:rPr lang="en-150" sz="2000" dirty="0">
                <a:latin typeface="+mj-lt"/>
              </a:rPr>
              <a:t> </a:t>
            </a:r>
            <a:r>
              <a:rPr lang="en-150" sz="2000" b="1" dirty="0">
                <a:solidFill>
                  <a:srgbClr val="0E4194"/>
                </a:solidFill>
                <a:latin typeface="+mj-lt"/>
              </a:rPr>
              <a:t>Measurement</a:t>
            </a:r>
            <a:r>
              <a:rPr lang="en-150" sz="2000" dirty="0">
                <a:latin typeface="+mj-lt"/>
              </a:rPr>
              <a:t> </a:t>
            </a:r>
            <a:r>
              <a:rPr lang="en-150" sz="2000" b="1" dirty="0">
                <a:solidFill>
                  <a:srgbClr val="0E4194"/>
                </a:solidFill>
                <a:latin typeface="+mj-lt"/>
              </a:rPr>
              <a:t>Units</a:t>
            </a:r>
            <a:r>
              <a:rPr lang="en-150" sz="2000" dirty="0">
                <a:latin typeface="+mj-lt"/>
              </a:rPr>
              <a:t>, </a:t>
            </a:r>
            <a:r>
              <a:rPr lang="en-150" sz="2000" b="1" dirty="0">
                <a:solidFill>
                  <a:srgbClr val="0E4194"/>
                </a:solidFill>
                <a:latin typeface="+mj-lt"/>
              </a:rPr>
              <a:t>inclinometers</a:t>
            </a:r>
            <a:r>
              <a:rPr lang="en-US" sz="2000" dirty="0">
                <a:latin typeface="+mj-lt"/>
              </a:rPr>
              <a:t>, </a:t>
            </a:r>
            <a:r>
              <a:rPr lang="en-150" sz="2000" dirty="0">
                <a:latin typeface="+mj-lt"/>
              </a:rPr>
              <a:t>and active </a:t>
            </a:r>
            <a:r>
              <a:rPr lang="en-150" sz="2000" b="1" dirty="0">
                <a:solidFill>
                  <a:srgbClr val="0E4194"/>
                </a:solidFill>
                <a:latin typeface="+mj-lt"/>
              </a:rPr>
              <a:t>SAR</a:t>
            </a:r>
            <a:r>
              <a:rPr lang="en-150" sz="2000" dirty="0">
                <a:latin typeface="+mj-lt"/>
              </a:rPr>
              <a:t> </a:t>
            </a:r>
            <a:r>
              <a:rPr lang="en-150" sz="2000" b="1" dirty="0">
                <a:solidFill>
                  <a:srgbClr val="0E4194"/>
                </a:solidFill>
                <a:latin typeface="+mj-lt"/>
              </a:rPr>
              <a:t>transponders</a:t>
            </a:r>
            <a:r>
              <a:rPr lang="en-US" sz="2000" dirty="0">
                <a:latin typeface="+mj-lt"/>
              </a:rPr>
              <a:t>), to </a:t>
            </a:r>
            <a:r>
              <a:rPr lang="en-US" sz="2000" b="1" dirty="0">
                <a:solidFill>
                  <a:srgbClr val="0E4194"/>
                </a:solidFill>
                <a:latin typeface="+mj-lt"/>
              </a:rPr>
              <a:t>monitor</a:t>
            </a:r>
            <a:r>
              <a:rPr lang="en-US" sz="2000" dirty="0">
                <a:latin typeface="+mj-lt"/>
              </a:rPr>
              <a:t> </a:t>
            </a:r>
            <a:r>
              <a:rPr lang="en-US" sz="2000" b="1" dirty="0">
                <a:solidFill>
                  <a:srgbClr val="0E4194"/>
                </a:solidFill>
                <a:latin typeface="+mj-lt"/>
              </a:rPr>
              <a:t>landslides</a:t>
            </a:r>
            <a:r>
              <a:rPr lang="en-US" sz="2000" dirty="0">
                <a:latin typeface="+mj-lt"/>
              </a:rPr>
              <a:t> and subsidence. </a:t>
            </a:r>
          </a:p>
        </p:txBody>
      </p:sp>
      <p:pic>
        <p:nvPicPr>
          <p:cNvPr id="33" name="Picture 4" descr="https://www.gims-project.eu/wp-content/uploads/2020/10/Immagine2-1024x462.jpg">
            <a:extLst>
              <a:ext uri="{FF2B5EF4-FFF2-40B4-BE49-F238E27FC236}">
                <a16:creationId xmlns:a16="http://schemas.microsoft.com/office/drawing/2014/main" id="{3B0BB1FB-9F90-4DE4-8AA5-A99E9FAA0A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100" y="1798688"/>
            <a:ext cx="4790584" cy="2161585"/>
          </a:xfrm>
          <a:prstGeom prst="rect">
            <a:avLst/>
          </a:prstGeom>
          <a:noFill/>
          <a:effectLst>
            <a:softEdge rad="19050"/>
          </a:effectLst>
          <a:extLst>
            <a:ext uri="{909E8E84-426E-40DD-AFC4-6F175D3DCCD1}">
              <a14:hiddenFill xmlns:a14="http://schemas.microsoft.com/office/drawing/2010/main">
                <a:solidFill>
                  <a:srgbClr val="FFFFFF"/>
                </a:solidFill>
              </a14:hiddenFill>
            </a:ext>
          </a:extLst>
        </p:spPr>
      </p:pic>
      <p:pic>
        <p:nvPicPr>
          <p:cNvPr id="34" name="Picture 6" descr="https://www.gims-project.eu/wp-content/uploads/2020/10/Immagine1-1024x682.jpg">
            <a:extLst>
              <a:ext uri="{FF2B5EF4-FFF2-40B4-BE49-F238E27FC236}">
                <a16:creationId xmlns:a16="http://schemas.microsoft.com/office/drawing/2014/main" id="{8E122458-E011-4A00-B017-DC6D2AC774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0163" y="3429000"/>
            <a:ext cx="4004564" cy="2666929"/>
          </a:xfrm>
          <a:prstGeom prst="rect">
            <a:avLst/>
          </a:prstGeom>
          <a:noFill/>
          <a:effectLst>
            <a:softEdge rad="19050"/>
          </a:effectLst>
          <a:extLst>
            <a:ext uri="{909E8E84-426E-40DD-AFC4-6F175D3DCCD1}">
              <a14:hiddenFill xmlns:a14="http://schemas.microsoft.com/office/drawing/2010/main">
                <a:solidFill>
                  <a:srgbClr val="FFFFFF"/>
                </a:solidFill>
              </a14:hiddenFill>
            </a:ext>
          </a:extLst>
        </p:spPr>
      </p:pic>
      <p:sp>
        <p:nvSpPr>
          <p:cNvPr id="35" name="Content Placeholder 2">
            <a:extLst>
              <a:ext uri="{FF2B5EF4-FFF2-40B4-BE49-F238E27FC236}">
                <a16:creationId xmlns:a16="http://schemas.microsoft.com/office/drawing/2014/main" id="{CCC5480C-A642-4C1D-9C18-FA56852C1C66}"/>
              </a:ext>
            </a:extLst>
          </p:cNvPr>
          <p:cNvSpPr txBox="1">
            <a:spLocks/>
          </p:cNvSpPr>
          <p:nvPr/>
        </p:nvSpPr>
        <p:spPr>
          <a:xfrm>
            <a:off x="5771860" y="3859488"/>
            <a:ext cx="6208913" cy="2161585"/>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tx1">
                  <a:lumMod val="65000"/>
                  <a:lumOff val="35000"/>
                </a:schemeClr>
              </a:buClr>
            </a:pPr>
            <a:r>
              <a:rPr lang="en-US" sz="2000" b="1" dirty="0">
                <a:solidFill>
                  <a:srgbClr val="0E4194"/>
                </a:solidFill>
                <a:latin typeface="+mj-lt"/>
              </a:rPr>
              <a:t>Recover</a:t>
            </a:r>
            <a:r>
              <a:rPr lang="en-US" sz="2000" dirty="0">
                <a:latin typeface="+mj-lt"/>
              </a:rPr>
              <a:t> </a:t>
            </a:r>
            <a:r>
              <a:rPr lang="en-US" sz="2000" b="1" dirty="0">
                <a:solidFill>
                  <a:srgbClr val="0E4194"/>
                </a:solidFill>
                <a:latin typeface="+mj-lt"/>
              </a:rPr>
              <a:t>deformations</a:t>
            </a:r>
            <a:r>
              <a:rPr lang="en-US" sz="2000" dirty="0">
                <a:latin typeface="+mj-lt"/>
              </a:rPr>
              <a:t> with millimetric level accuracy and </a:t>
            </a:r>
            <a:r>
              <a:rPr lang="en-US" sz="2000" b="1" dirty="0">
                <a:solidFill>
                  <a:srgbClr val="0E4194"/>
                </a:solidFill>
                <a:latin typeface="+mj-lt"/>
              </a:rPr>
              <a:t>provide</a:t>
            </a:r>
            <a:r>
              <a:rPr lang="en-US" sz="2000" dirty="0">
                <a:latin typeface="+mj-lt"/>
              </a:rPr>
              <a:t> </a:t>
            </a:r>
            <a:r>
              <a:rPr lang="en-US" sz="2000" b="1" dirty="0">
                <a:solidFill>
                  <a:srgbClr val="0E4194"/>
                </a:solidFill>
                <a:latin typeface="+mj-lt"/>
              </a:rPr>
              <a:t>real-time</a:t>
            </a:r>
            <a:r>
              <a:rPr lang="en-US" sz="2000" dirty="0">
                <a:latin typeface="+mj-lt"/>
              </a:rPr>
              <a:t> </a:t>
            </a:r>
            <a:r>
              <a:rPr lang="en-US" sz="2000" b="1" dirty="0">
                <a:solidFill>
                  <a:srgbClr val="0E4194"/>
                </a:solidFill>
                <a:latin typeface="+mj-lt"/>
              </a:rPr>
              <a:t>alerts</a:t>
            </a:r>
            <a:r>
              <a:rPr lang="en-US" sz="2000" dirty="0">
                <a:latin typeface="+mj-lt"/>
              </a:rPr>
              <a:t> in case of sudden movements, tested at </a:t>
            </a:r>
            <a:r>
              <a:rPr lang="en-150" sz="2000" b="1" dirty="0">
                <a:solidFill>
                  <a:srgbClr val="0E4194"/>
                </a:solidFill>
                <a:latin typeface="+mj-lt"/>
              </a:rPr>
              <a:t>Vipava</a:t>
            </a:r>
            <a:r>
              <a:rPr lang="en-150" sz="2000" dirty="0">
                <a:latin typeface="+mj-lt"/>
              </a:rPr>
              <a:t> </a:t>
            </a:r>
            <a:r>
              <a:rPr lang="en-150" sz="2000" b="1" dirty="0">
                <a:solidFill>
                  <a:srgbClr val="0E4194"/>
                </a:solidFill>
                <a:latin typeface="+mj-lt"/>
              </a:rPr>
              <a:t>Valley</a:t>
            </a:r>
            <a:r>
              <a:rPr lang="en-150" sz="2000" dirty="0">
                <a:latin typeface="+mj-lt"/>
              </a:rPr>
              <a:t> and </a:t>
            </a:r>
            <a:r>
              <a:rPr lang="en-150" sz="2000" b="1" dirty="0">
                <a:solidFill>
                  <a:srgbClr val="0E4194"/>
                </a:solidFill>
                <a:latin typeface="+mj-lt"/>
              </a:rPr>
              <a:t>Potoska</a:t>
            </a:r>
            <a:r>
              <a:rPr lang="en-150" sz="2000" dirty="0">
                <a:latin typeface="+mj-lt"/>
              </a:rPr>
              <a:t> </a:t>
            </a:r>
            <a:r>
              <a:rPr lang="en-150" sz="2000" b="1" dirty="0">
                <a:solidFill>
                  <a:srgbClr val="0E4194"/>
                </a:solidFill>
                <a:latin typeface="+mj-lt"/>
              </a:rPr>
              <a:t>Planina</a:t>
            </a:r>
            <a:r>
              <a:rPr lang="en-US" sz="2000" b="1" dirty="0">
                <a:solidFill>
                  <a:srgbClr val="0E4194"/>
                </a:solidFill>
                <a:latin typeface="+mj-lt"/>
              </a:rPr>
              <a:t> </a:t>
            </a:r>
            <a:r>
              <a:rPr lang="en-US" sz="2000" dirty="0">
                <a:latin typeface="+mj-lt"/>
              </a:rPr>
              <a:t>in </a:t>
            </a:r>
            <a:r>
              <a:rPr lang="en-US" sz="2000" b="1" dirty="0">
                <a:solidFill>
                  <a:srgbClr val="0E4194"/>
                </a:solidFill>
                <a:latin typeface="+mj-lt"/>
              </a:rPr>
              <a:t>Slovenia</a:t>
            </a:r>
            <a:r>
              <a:rPr lang="en-US" sz="2000" dirty="0">
                <a:latin typeface="+mj-lt"/>
              </a:rPr>
              <a:t>.</a:t>
            </a:r>
          </a:p>
          <a:p>
            <a:pPr>
              <a:buClr>
                <a:schemeClr val="tx1">
                  <a:lumMod val="65000"/>
                  <a:lumOff val="35000"/>
                </a:schemeClr>
              </a:buClr>
            </a:pPr>
            <a:r>
              <a:rPr lang="en-US" sz="2000" dirty="0">
                <a:latin typeface="+mj-lt"/>
              </a:rPr>
              <a:t>Have detailed and timely </a:t>
            </a:r>
            <a:r>
              <a:rPr lang="en-US" sz="2000" b="1" dirty="0">
                <a:solidFill>
                  <a:srgbClr val="0E4194"/>
                </a:solidFill>
                <a:latin typeface="+mj-lt"/>
              </a:rPr>
              <a:t>knowledge</a:t>
            </a:r>
            <a:r>
              <a:rPr lang="en-US" sz="2000" dirty="0">
                <a:latin typeface="+mj-lt"/>
              </a:rPr>
              <a:t> of the </a:t>
            </a:r>
            <a:r>
              <a:rPr lang="en-US" sz="2000" b="1" dirty="0">
                <a:solidFill>
                  <a:srgbClr val="0E4194"/>
                </a:solidFill>
                <a:latin typeface="+mj-lt"/>
              </a:rPr>
              <a:t>geophysical</a:t>
            </a:r>
            <a:r>
              <a:rPr lang="en-US" sz="2000" dirty="0">
                <a:latin typeface="+mj-lt"/>
              </a:rPr>
              <a:t> </a:t>
            </a:r>
            <a:r>
              <a:rPr lang="en-US" sz="2000" b="1" dirty="0">
                <a:solidFill>
                  <a:srgbClr val="0E4194"/>
                </a:solidFill>
                <a:latin typeface="+mj-lt"/>
              </a:rPr>
              <a:t>behavior</a:t>
            </a:r>
            <a:r>
              <a:rPr lang="en-US" sz="2000" dirty="0">
                <a:latin typeface="+mj-lt"/>
              </a:rPr>
              <a:t> to </a:t>
            </a:r>
            <a:r>
              <a:rPr lang="en-US" sz="2000" b="1" dirty="0">
                <a:solidFill>
                  <a:srgbClr val="0E4194"/>
                </a:solidFill>
                <a:latin typeface="+mj-lt"/>
              </a:rPr>
              <a:t>mitigate</a:t>
            </a:r>
            <a:r>
              <a:rPr lang="en-US" sz="2000" dirty="0">
                <a:latin typeface="+mj-lt"/>
              </a:rPr>
              <a:t> </a:t>
            </a:r>
            <a:r>
              <a:rPr lang="en-US" sz="2000" b="1" dirty="0">
                <a:solidFill>
                  <a:srgbClr val="0E4194"/>
                </a:solidFill>
                <a:latin typeface="+mj-lt"/>
              </a:rPr>
              <a:t>casualties</a:t>
            </a:r>
            <a:r>
              <a:rPr lang="en-US" sz="2000" dirty="0">
                <a:latin typeface="+mj-lt"/>
              </a:rPr>
              <a:t> and injuries and better </a:t>
            </a:r>
            <a:r>
              <a:rPr lang="en-US" sz="2000" b="1" dirty="0">
                <a:solidFill>
                  <a:srgbClr val="0E4194"/>
                </a:solidFill>
                <a:latin typeface="+mj-lt"/>
              </a:rPr>
              <a:t>plan</a:t>
            </a:r>
            <a:r>
              <a:rPr lang="en-US" sz="2000" dirty="0">
                <a:latin typeface="+mj-lt"/>
              </a:rPr>
              <a:t> </a:t>
            </a:r>
            <a:r>
              <a:rPr lang="en-US" sz="2000" b="1" dirty="0">
                <a:solidFill>
                  <a:srgbClr val="0E4194"/>
                </a:solidFill>
                <a:latin typeface="+mj-lt"/>
              </a:rPr>
              <a:t>maintenance</a:t>
            </a:r>
            <a:r>
              <a:rPr lang="en-US" sz="2000" dirty="0">
                <a:latin typeface="+mj-lt"/>
              </a:rPr>
              <a:t> intervention.</a:t>
            </a:r>
          </a:p>
        </p:txBody>
      </p:sp>
      <p:sp>
        <p:nvSpPr>
          <p:cNvPr id="36" name="Rectangle: Rounded Corners 35">
            <a:extLst>
              <a:ext uri="{FF2B5EF4-FFF2-40B4-BE49-F238E27FC236}">
                <a16:creationId xmlns:a16="http://schemas.microsoft.com/office/drawing/2014/main" id="{61E65FBD-A995-4984-B6B0-D5E50FF5421D}"/>
              </a:ext>
            </a:extLst>
          </p:cNvPr>
          <p:cNvSpPr/>
          <p:nvPr/>
        </p:nvSpPr>
        <p:spPr>
          <a:xfrm rot="750506">
            <a:off x="9944586" y="1419310"/>
            <a:ext cx="1992554" cy="940630"/>
          </a:xfrm>
          <a:prstGeom prst="roundRect">
            <a:avLst/>
          </a:prstGeom>
          <a:solidFill>
            <a:srgbClr val="0E4194"/>
          </a:solidFill>
          <a:ln>
            <a:solidFill>
              <a:srgbClr val="0E4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Horizon 2020 success story</a:t>
            </a:r>
          </a:p>
        </p:txBody>
      </p:sp>
      <p:pic>
        <p:nvPicPr>
          <p:cNvPr id="37" name="Picture 8" descr="https://www.gims-project.eu/wp-content/uploads/2018/12/gredlogo.png">
            <a:extLst>
              <a:ext uri="{FF2B5EF4-FFF2-40B4-BE49-F238E27FC236}">
                <a16:creationId xmlns:a16="http://schemas.microsoft.com/office/drawing/2014/main" id="{46A987F5-B359-4D35-AEFE-E2E4048276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7039" y="6444000"/>
            <a:ext cx="352522" cy="2376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https://www.gims-project.eu/wp-content/uploads/2018/01/saphirion.jpg">
            <a:extLst>
              <a:ext uri="{FF2B5EF4-FFF2-40B4-BE49-F238E27FC236}">
                <a16:creationId xmlns:a16="http://schemas.microsoft.com/office/drawing/2014/main" id="{B9904EFA-4C94-4A92-821A-66E09F3EC3E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89400" y="6444000"/>
            <a:ext cx="1154089" cy="237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https://www.gims-project.eu/wp-content/uploads/2018/01/geonumerics.jpg">
            <a:extLst>
              <a:ext uri="{FF2B5EF4-FFF2-40B4-BE49-F238E27FC236}">
                <a16:creationId xmlns:a16="http://schemas.microsoft.com/office/drawing/2014/main" id="{B657EDE3-6415-4119-ABDF-1FD7D65C005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44521" y="6444000"/>
            <a:ext cx="1211662" cy="237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https://www.gims-project.eu/wp-content/uploads/2018/01/CTTC_logo_square-300x212.png">
            <a:extLst>
              <a:ext uri="{FF2B5EF4-FFF2-40B4-BE49-F238E27FC236}">
                <a16:creationId xmlns:a16="http://schemas.microsoft.com/office/drawing/2014/main" id="{14BE6AF0-D945-456C-9BA1-5552C03002E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41768" y="6444000"/>
            <a:ext cx="336226" cy="237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https://www.gims-project.eu/wp-content/uploads/2018/01/824e3e_3b54cfd8b35244c7ad6396b2a120cb99mv2.gif">
            <a:extLst>
              <a:ext uri="{FF2B5EF4-FFF2-40B4-BE49-F238E27FC236}">
                <a16:creationId xmlns:a16="http://schemas.microsoft.com/office/drawing/2014/main" id="{5A7E1A94-CE7F-4281-BFD5-055831B4E24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4533" t="7366" r="4533" b="5305"/>
          <a:stretch/>
        </p:blipFill>
        <p:spPr bwMode="auto">
          <a:xfrm>
            <a:off x="8320933" y="6444000"/>
            <a:ext cx="470541" cy="237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https://www.gims-project.eu/wp-content/uploads/2018/01/logo-COMONEXT_innovation-hub_rgb-300x176.png">
            <a:extLst>
              <a:ext uri="{FF2B5EF4-FFF2-40B4-BE49-F238E27FC236}">
                <a16:creationId xmlns:a16="http://schemas.microsoft.com/office/drawing/2014/main" id="{89FC3AFA-5E83-4C5C-982F-C8350BD937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40194" y="6444000"/>
            <a:ext cx="405000" cy="237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a:extLst>
              <a:ext uri="{FF2B5EF4-FFF2-40B4-BE49-F238E27FC236}">
                <a16:creationId xmlns:a16="http://schemas.microsoft.com/office/drawing/2014/main" id="{152DBE44-3DE8-445C-B0EE-4C26B0E0F25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053537" y="6336000"/>
            <a:ext cx="183600" cy="183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A02E8343-0353-4839-9BAF-5681268F32A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69628" y="6336000"/>
            <a:ext cx="276008" cy="183600"/>
          </a:xfrm>
          <a:prstGeom prst="rect">
            <a:avLst/>
          </a:prstGeom>
        </p:spPr>
      </p:pic>
      <p:pic>
        <p:nvPicPr>
          <p:cNvPr id="45" name="Picture 44">
            <a:extLst>
              <a:ext uri="{FF2B5EF4-FFF2-40B4-BE49-F238E27FC236}">
                <a16:creationId xmlns:a16="http://schemas.microsoft.com/office/drawing/2014/main" id="{2386B73C-F3BC-4FEE-A56E-BB9A9CDF786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77055" y="6336000"/>
            <a:ext cx="276008" cy="183600"/>
          </a:xfrm>
          <a:prstGeom prst="rect">
            <a:avLst/>
          </a:prstGeom>
        </p:spPr>
      </p:pic>
      <p:pic>
        <p:nvPicPr>
          <p:cNvPr id="46" name="Picture 45">
            <a:extLst>
              <a:ext uri="{FF2B5EF4-FFF2-40B4-BE49-F238E27FC236}">
                <a16:creationId xmlns:a16="http://schemas.microsoft.com/office/drawing/2014/main" id="{3877B953-DF8A-4915-86CD-7B8B84ABF53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98110" y="6336000"/>
            <a:ext cx="276008" cy="183600"/>
          </a:xfrm>
          <a:prstGeom prst="rect">
            <a:avLst/>
          </a:prstGeom>
        </p:spPr>
      </p:pic>
      <p:pic>
        <p:nvPicPr>
          <p:cNvPr id="47" name="Picture 46">
            <a:extLst>
              <a:ext uri="{FF2B5EF4-FFF2-40B4-BE49-F238E27FC236}">
                <a16:creationId xmlns:a16="http://schemas.microsoft.com/office/drawing/2014/main" id="{55F8C240-C136-4A4E-BE67-C1462F3086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41247" y="6336000"/>
            <a:ext cx="276008" cy="183600"/>
          </a:xfrm>
          <a:prstGeom prst="rect">
            <a:avLst/>
          </a:prstGeom>
        </p:spPr>
      </p:pic>
      <p:pic>
        <p:nvPicPr>
          <p:cNvPr id="48" name="Picture 20" descr="Flag of Slovenia">
            <a:extLst>
              <a:ext uri="{FF2B5EF4-FFF2-40B4-BE49-F238E27FC236}">
                <a16:creationId xmlns:a16="http://schemas.microsoft.com/office/drawing/2014/main" id="{324F479F-B453-43E1-B99D-23CD77B7AA3F}"/>
              </a:ext>
            </a:extLst>
          </p:cNvPr>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859914" y="6336000"/>
            <a:ext cx="277200" cy="183600"/>
          </a:xfrm>
          <a:prstGeom prst="rect">
            <a:avLst/>
          </a:prstGeom>
          <a:noFill/>
          <a:ln w="3175">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9" name="Picture 16" descr="https://www.gims-project.eu/wp-content/uploads/2018/01/824e3e_3b54cfd8b35244c7ad6396b2a120cb99mv2.gif">
            <a:extLst>
              <a:ext uri="{FF2B5EF4-FFF2-40B4-BE49-F238E27FC236}">
                <a16:creationId xmlns:a16="http://schemas.microsoft.com/office/drawing/2014/main" id="{148419E1-BF28-415C-9834-9ADD4651E95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4533" t="7366" r="4533" b="5305"/>
          <a:stretch/>
        </p:blipFill>
        <p:spPr bwMode="auto">
          <a:xfrm>
            <a:off x="68623" y="3560844"/>
            <a:ext cx="1582051" cy="798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Flag of Slovenia">
            <a:extLst>
              <a:ext uri="{FF2B5EF4-FFF2-40B4-BE49-F238E27FC236}">
                <a16:creationId xmlns:a16="http://schemas.microsoft.com/office/drawing/2014/main" id="{B6EFC1F0-7CE3-4615-A33D-0B1FB1838326}"/>
              </a:ext>
            </a:extLst>
          </p:cNvPr>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9861245">
            <a:off x="242109" y="4649184"/>
            <a:ext cx="1629987" cy="94741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1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E7EBE2-EC15-41D9-AA6A-43C4840C97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08" t="38696" r="2300" b="2975"/>
          <a:stretch/>
        </p:blipFill>
        <p:spPr>
          <a:xfrm>
            <a:off x="7983095" y="2644597"/>
            <a:ext cx="4095161" cy="2710968"/>
          </a:xfrm>
          <a:prstGeom prst="rect">
            <a:avLst/>
          </a:prstGeom>
        </p:spPr>
      </p:pic>
      <p:sp>
        <p:nvSpPr>
          <p:cNvPr id="2" name="Title 1">
            <a:extLst>
              <a:ext uri="{FF2B5EF4-FFF2-40B4-BE49-F238E27FC236}">
                <a16:creationId xmlns:a16="http://schemas.microsoft.com/office/drawing/2014/main" id="{B3B28A9D-FBDA-44C4-B797-976AF80470F4}"/>
              </a:ext>
            </a:extLst>
          </p:cNvPr>
          <p:cNvSpPr>
            <a:spLocks noGrp="1"/>
          </p:cNvSpPr>
          <p:nvPr>
            <p:ph type="title"/>
          </p:nvPr>
        </p:nvSpPr>
        <p:spPr>
          <a:xfrm>
            <a:off x="838200" y="365125"/>
            <a:ext cx="7772400" cy="1325563"/>
          </a:xfrm>
        </p:spPr>
        <p:txBody>
          <a:bodyPr/>
          <a:lstStyle/>
          <a:p>
            <a:r>
              <a:rPr lang="en-US" dirty="0"/>
              <a:t>Horizon Europe 2021 (1</a:t>
            </a:r>
            <a:r>
              <a:rPr lang="en-US" baseline="30000" dirty="0"/>
              <a:t>st</a:t>
            </a:r>
            <a:r>
              <a:rPr lang="en-US" dirty="0"/>
              <a:t> call)</a:t>
            </a:r>
            <a:endParaRPr lang="en-150" dirty="0"/>
          </a:p>
        </p:txBody>
      </p:sp>
      <p:sp>
        <p:nvSpPr>
          <p:cNvPr id="4" name="Slide Number Placeholder 3">
            <a:extLst>
              <a:ext uri="{FF2B5EF4-FFF2-40B4-BE49-F238E27FC236}">
                <a16:creationId xmlns:a16="http://schemas.microsoft.com/office/drawing/2014/main" id="{B93D1A2B-2754-4220-85D6-5FBA9D88F857}"/>
              </a:ext>
            </a:extLst>
          </p:cNvPr>
          <p:cNvSpPr>
            <a:spLocks noGrp="1"/>
          </p:cNvSpPr>
          <p:nvPr>
            <p:ph type="sldNum" sz="quarter" idx="12"/>
          </p:nvPr>
        </p:nvSpPr>
        <p:spPr/>
        <p:txBody>
          <a:bodyPr/>
          <a:lstStyle/>
          <a:p>
            <a:fld id="{832D733E-3264-41AF-819B-F4786F848FED}" type="slidenum">
              <a:rPr lang="LID4096" smtClean="0"/>
              <a:t>12</a:t>
            </a:fld>
            <a:endParaRPr lang="LID4096"/>
          </a:p>
        </p:txBody>
      </p:sp>
      <p:graphicFrame>
        <p:nvGraphicFramePr>
          <p:cNvPr id="5" name="Table 4">
            <a:extLst>
              <a:ext uri="{FF2B5EF4-FFF2-40B4-BE49-F238E27FC236}">
                <a16:creationId xmlns:a16="http://schemas.microsoft.com/office/drawing/2014/main" id="{979BD790-3CA1-431E-B617-CB58080A85D7}"/>
              </a:ext>
            </a:extLst>
          </p:cNvPr>
          <p:cNvGraphicFramePr>
            <a:graphicFrameLocks noGrp="1"/>
          </p:cNvGraphicFramePr>
          <p:nvPr>
            <p:extLst/>
          </p:nvPr>
        </p:nvGraphicFramePr>
        <p:xfrm>
          <a:off x="360829" y="1753004"/>
          <a:ext cx="7352907" cy="2710968"/>
        </p:xfrm>
        <a:graphic>
          <a:graphicData uri="http://schemas.openxmlformats.org/drawingml/2006/table">
            <a:tbl>
              <a:tblPr firstRow="1" bandRow="1">
                <a:tableStyleId>{5C22544A-7EE6-4342-B048-85BDC9FD1C3A}</a:tableStyleId>
              </a:tblPr>
              <a:tblGrid>
                <a:gridCol w="5169575">
                  <a:extLst>
                    <a:ext uri="{9D8B030D-6E8A-4147-A177-3AD203B41FA5}">
                      <a16:colId xmlns:a16="http://schemas.microsoft.com/office/drawing/2014/main" val="17390466"/>
                    </a:ext>
                  </a:extLst>
                </a:gridCol>
                <a:gridCol w="1286606">
                  <a:extLst>
                    <a:ext uri="{9D8B030D-6E8A-4147-A177-3AD203B41FA5}">
                      <a16:colId xmlns:a16="http://schemas.microsoft.com/office/drawing/2014/main" val="2908499417"/>
                    </a:ext>
                  </a:extLst>
                </a:gridCol>
                <a:gridCol w="896726">
                  <a:extLst>
                    <a:ext uri="{9D8B030D-6E8A-4147-A177-3AD203B41FA5}">
                      <a16:colId xmlns:a16="http://schemas.microsoft.com/office/drawing/2014/main" val="1007796591"/>
                    </a:ext>
                  </a:extLst>
                </a:gridCol>
              </a:tblGrid>
              <a:tr h="838223">
                <a:tc>
                  <a:txBody>
                    <a:bodyPr/>
                    <a:lstStyle/>
                    <a:p>
                      <a:pPr algn="ctr"/>
                      <a:r>
                        <a:rPr lang="en-US" sz="1600" dirty="0"/>
                        <a:t> </a:t>
                      </a:r>
                      <a:r>
                        <a:rPr lang="en-US" sz="2400" dirty="0"/>
                        <a:t>Horizon Europe topics</a:t>
                      </a:r>
                      <a:endParaRPr lang="en-150" sz="1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t>Indicative budget</a:t>
                      </a:r>
                    </a:p>
                    <a:p>
                      <a:pPr algn="ctr"/>
                      <a:r>
                        <a:rPr lang="en-US" sz="1600" dirty="0"/>
                        <a:t>(</a:t>
                      </a:r>
                      <a:r>
                        <a:rPr lang="en-US" sz="1600" dirty="0" err="1"/>
                        <a:t>mln</a:t>
                      </a:r>
                      <a:r>
                        <a:rPr lang="en-US" sz="1600" dirty="0"/>
                        <a:t> EUR)</a:t>
                      </a:r>
                      <a:endParaRPr lang="en-150"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t>Type of action</a:t>
                      </a:r>
                      <a:endParaRPr lang="en-150"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1910675"/>
                  </a:ext>
                </a:extLst>
              </a:tr>
              <a:tr h="509104">
                <a:tc>
                  <a:txBody>
                    <a:bodyPr/>
                    <a:lstStyle/>
                    <a:p>
                      <a:r>
                        <a:rPr lang="en-US" sz="2000" b="0" dirty="0">
                          <a:solidFill>
                            <a:schemeClr val="tx1"/>
                          </a:solidFill>
                        </a:rPr>
                        <a:t>EGNSS and Copernicus applications fostering the </a:t>
                      </a:r>
                      <a:r>
                        <a:rPr lang="en-US" sz="2000" b="1" dirty="0">
                          <a:solidFill>
                            <a:schemeClr val="tx1"/>
                          </a:solidFill>
                        </a:rPr>
                        <a:t>European Green Deal</a:t>
                      </a:r>
                      <a:endParaRPr lang="en-150"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r>
                        <a:rPr lang="en-US" sz="2000" b="1" kern="1200" dirty="0">
                          <a:solidFill>
                            <a:schemeClr val="dk1"/>
                          </a:solidFill>
                          <a:latin typeface="+mn-lt"/>
                          <a:ea typeface="+mn-ea"/>
                          <a:cs typeface="+mn-cs"/>
                        </a:rPr>
                        <a:t>14</a:t>
                      </a:r>
                      <a:endParaRPr lang="en-150" sz="2000" b="1" kern="1200" dirty="0">
                        <a:solidFill>
                          <a:schemeClr val="dk1"/>
                        </a:solidFill>
                        <a:latin typeface="+mn-lt"/>
                        <a:ea typeface="+mn-ea"/>
                        <a:cs typeface="+mn-cs"/>
                      </a:endParaRPr>
                    </a:p>
                  </a:txBody>
                  <a:tcPr anchor="ctr">
                    <a:solidFill>
                      <a:schemeClr val="bg1"/>
                    </a:solidFill>
                  </a:tcPr>
                </a:tc>
                <a:tc rowSpan="3">
                  <a:txBody>
                    <a:bodyPr/>
                    <a:lstStyle/>
                    <a:p>
                      <a:pPr algn="ctr"/>
                      <a:r>
                        <a:rPr lang="en-US" sz="1600" b="1" dirty="0"/>
                        <a:t>Innovation Actions</a:t>
                      </a:r>
                      <a:endParaRPr lang="en-150" sz="1600" dirty="0"/>
                    </a:p>
                  </a:txBody>
                  <a:tcPr vert="vert27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4752559"/>
                  </a:ext>
                </a:extLst>
              </a:tr>
              <a:tr h="430490">
                <a:tc>
                  <a:txBody>
                    <a:bodyPr/>
                    <a:lstStyle/>
                    <a:p>
                      <a:r>
                        <a:rPr lang="en-US" sz="2000" b="0" dirty="0">
                          <a:solidFill>
                            <a:schemeClr val="tx1"/>
                          </a:solidFill>
                        </a:rPr>
                        <a:t>EGNSS applications for </a:t>
                      </a:r>
                      <a:r>
                        <a:rPr lang="en-US" sz="2000" b="1" dirty="0">
                          <a:solidFill>
                            <a:schemeClr val="tx1"/>
                          </a:solidFill>
                        </a:rPr>
                        <a:t>Safety and Crisis management</a:t>
                      </a:r>
                      <a:endParaRPr lang="en-150"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a:t>9.3</a:t>
                      </a:r>
                      <a:endParaRPr lang="en-150" sz="2000" b="1" dirty="0"/>
                    </a:p>
                  </a:txBody>
                  <a:tcPr anchor="ctr">
                    <a:solidFill>
                      <a:schemeClr val="bg1"/>
                    </a:solidFill>
                  </a:tcPr>
                </a:tc>
                <a:tc vMerge="1">
                  <a:txBody>
                    <a:bodyPr/>
                    <a:lstStyle/>
                    <a:p>
                      <a:pPr algn="ctr"/>
                      <a:endParaRPr lang="en-150" sz="2000" dirty="0"/>
                    </a:p>
                  </a:txBody>
                  <a:tcPr anchor="ctr">
                    <a:lnR w="12700" cap="flat" cmpd="sng" algn="ctr">
                      <a:solidFill>
                        <a:schemeClr val="tx1"/>
                      </a:solidFill>
                      <a:prstDash val="solid"/>
                      <a:round/>
                      <a:headEnd type="none" w="med" len="med"/>
                      <a:tailEnd type="none" w="med" len="med"/>
                    </a:lnR>
                    <a:lnB w="12700" cmpd="sng">
                      <a:noFill/>
                    </a:lnB>
                    <a:solidFill>
                      <a:schemeClr val="bg1"/>
                    </a:solidFill>
                  </a:tcPr>
                </a:tc>
                <a:extLst>
                  <a:ext uri="{0D108BD9-81ED-4DB2-BD59-A6C34878D82A}">
                    <a16:rowId xmlns:a16="http://schemas.microsoft.com/office/drawing/2014/main" val="2833418267"/>
                  </a:ext>
                </a:extLst>
              </a:tr>
              <a:tr h="470665">
                <a:tc>
                  <a:txBody>
                    <a:bodyPr/>
                    <a:lstStyle/>
                    <a:p>
                      <a:r>
                        <a:rPr lang="en-US" sz="2000" b="0" dirty="0">
                          <a:solidFill>
                            <a:schemeClr val="tx1"/>
                          </a:solidFill>
                        </a:rPr>
                        <a:t>EGNSS applications for the </a:t>
                      </a:r>
                      <a:r>
                        <a:rPr lang="en-US" sz="2000" b="1" dirty="0">
                          <a:solidFill>
                            <a:schemeClr val="tx1"/>
                          </a:solidFill>
                        </a:rPr>
                        <a:t>Digital Age</a:t>
                      </a:r>
                      <a:endParaRPr lang="en-150" sz="2000"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t>9.3</a:t>
                      </a:r>
                      <a:endParaRPr lang="en-150" sz="2000" b="1" dirty="0"/>
                    </a:p>
                  </a:txBody>
                  <a:tcPr anchor="ctr">
                    <a:lnR w="12700" cmpd="sng">
                      <a:noFill/>
                    </a:lnR>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150" sz="20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1552684"/>
                  </a:ext>
                </a:extLst>
              </a:tr>
            </a:tbl>
          </a:graphicData>
        </a:graphic>
      </p:graphicFrame>
      <p:sp>
        <p:nvSpPr>
          <p:cNvPr id="6" name="Rectangle 5">
            <a:extLst>
              <a:ext uri="{FF2B5EF4-FFF2-40B4-BE49-F238E27FC236}">
                <a16:creationId xmlns:a16="http://schemas.microsoft.com/office/drawing/2014/main" id="{66489525-A9B3-48CE-91A7-6FEAC32A03C0}"/>
              </a:ext>
            </a:extLst>
          </p:cNvPr>
          <p:cNvSpPr/>
          <p:nvPr/>
        </p:nvSpPr>
        <p:spPr>
          <a:xfrm>
            <a:off x="192766" y="4823761"/>
            <a:ext cx="5210529" cy="1107996"/>
          </a:xfrm>
          <a:prstGeom prst="rect">
            <a:avLst/>
          </a:prstGeom>
        </p:spPr>
        <p:txBody>
          <a:bodyPr wrap="none">
            <a:spAutoFit/>
          </a:bodyPr>
          <a:lstStyle/>
          <a:p>
            <a:r>
              <a:rPr lang="en-US" dirty="0">
                <a:solidFill>
                  <a:srgbClr val="4B4B4C"/>
                </a:solidFill>
                <a:latin typeface="Lato"/>
              </a:rPr>
              <a:t>Submission period: 28 Oct 2021 – 16 Feb 2022</a:t>
            </a:r>
          </a:p>
          <a:p>
            <a:r>
              <a:rPr lang="en-US" sz="2400" b="1" dirty="0">
                <a:solidFill>
                  <a:srgbClr val="4B4B4C"/>
                </a:solidFill>
                <a:latin typeface="Lato"/>
              </a:rPr>
              <a:t>Overall budget of 32.6 million EUR</a:t>
            </a:r>
          </a:p>
          <a:p>
            <a:r>
              <a:rPr lang="en-US" sz="2400" dirty="0">
                <a:solidFill>
                  <a:srgbClr val="4B4B4C"/>
                </a:solidFill>
                <a:latin typeface="Lato"/>
              </a:rPr>
              <a:t>Current State: Evaluation – ongoing…</a:t>
            </a:r>
            <a:endParaRPr lang="en-150" sz="2400" b="1" dirty="0"/>
          </a:p>
        </p:txBody>
      </p:sp>
      <p:sp>
        <p:nvSpPr>
          <p:cNvPr id="9" name="TextBox 8">
            <a:extLst>
              <a:ext uri="{FF2B5EF4-FFF2-40B4-BE49-F238E27FC236}">
                <a16:creationId xmlns:a16="http://schemas.microsoft.com/office/drawing/2014/main" id="{3B82E873-109C-4CB6-8807-2F39ED2C6D34}"/>
              </a:ext>
            </a:extLst>
          </p:cNvPr>
          <p:cNvSpPr txBox="1"/>
          <p:nvPr/>
        </p:nvSpPr>
        <p:spPr>
          <a:xfrm>
            <a:off x="8090130" y="2660149"/>
            <a:ext cx="1249837" cy="1080792"/>
          </a:xfrm>
          <a:prstGeom prst="rect">
            <a:avLst/>
          </a:prstGeom>
        </p:spPr>
        <p:txBody>
          <a:bodyPr vert="horz" wrap="square" lIns="91440" tIns="45720" rIns="91440" bIns="45720" rtlCol="0">
            <a:normAutofit/>
          </a:bodyPr>
          <a:lstStyle/>
          <a:p>
            <a:pPr algn="l"/>
            <a:r>
              <a:rPr lang="en-US" sz="4000" dirty="0">
                <a:solidFill>
                  <a:schemeClr val="bg1"/>
                </a:solidFill>
                <a:latin typeface="Neo Sans W1G" panose="020B0504030504040204" pitchFamily="34" charset="0"/>
              </a:rPr>
              <a:t>28</a:t>
            </a:r>
            <a:endParaRPr lang="en-150" sz="4000" dirty="0">
              <a:solidFill>
                <a:schemeClr val="bg1"/>
              </a:solidFill>
              <a:latin typeface="Neo Sans W1G" panose="020B0504030504040204" pitchFamily="34" charset="0"/>
            </a:endParaRPr>
          </a:p>
        </p:txBody>
      </p:sp>
      <p:sp>
        <p:nvSpPr>
          <p:cNvPr id="10" name="TextBox 9">
            <a:extLst>
              <a:ext uri="{FF2B5EF4-FFF2-40B4-BE49-F238E27FC236}">
                <a16:creationId xmlns:a16="http://schemas.microsoft.com/office/drawing/2014/main" id="{E95BF274-432B-441E-956C-CE0928C436F8}"/>
              </a:ext>
            </a:extLst>
          </p:cNvPr>
          <p:cNvSpPr txBox="1"/>
          <p:nvPr/>
        </p:nvSpPr>
        <p:spPr>
          <a:xfrm>
            <a:off x="10238263" y="2660149"/>
            <a:ext cx="875122" cy="757447"/>
          </a:xfrm>
          <a:prstGeom prst="rect">
            <a:avLst/>
          </a:prstGeom>
        </p:spPr>
        <p:txBody>
          <a:bodyPr vert="horz" wrap="square" lIns="91440" tIns="45720" rIns="91440" bIns="45720" rtlCol="0">
            <a:normAutofit/>
          </a:bodyPr>
          <a:lstStyle/>
          <a:p>
            <a:pPr algn="l"/>
            <a:r>
              <a:rPr lang="en-US" sz="4000" dirty="0">
                <a:solidFill>
                  <a:schemeClr val="bg1"/>
                </a:solidFill>
                <a:latin typeface="Neo Sans W1G" panose="020B0504030504040204" pitchFamily="34" charset="0"/>
              </a:rPr>
              <a:t>12</a:t>
            </a:r>
            <a:endParaRPr lang="en-150" sz="4000" dirty="0">
              <a:solidFill>
                <a:schemeClr val="bg1"/>
              </a:solidFill>
              <a:latin typeface="Neo Sans W1G" panose="020B0504030504040204" pitchFamily="34" charset="0"/>
            </a:endParaRPr>
          </a:p>
        </p:txBody>
      </p:sp>
      <p:sp>
        <p:nvSpPr>
          <p:cNvPr id="11" name="TextBox 10">
            <a:extLst>
              <a:ext uri="{FF2B5EF4-FFF2-40B4-BE49-F238E27FC236}">
                <a16:creationId xmlns:a16="http://schemas.microsoft.com/office/drawing/2014/main" id="{924480F1-ACC6-4ABC-9B97-84E45E85C0CE}"/>
              </a:ext>
            </a:extLst>
          </p:cNvPr>
          <p:cNvSpPr txBox="1"/>
          <p:nvPr/>
        </p:nvSpPr>
        <p:spPr>
          <a:xfrm>
            <a:off x="10238263" y="4066314"/>
            <a:ext cx="875122" cy="757447"/>
          </a:xfrm>
          <a:prstGeom prst="rect">
            <a:avLst/>
          </a:prstGeom>
        </p:spPr>
        <p:txBody>
          <a:bodyPr vert="horz" wrap="square" lIns="91440" tIns="45720" rIns="91440" bIns="45720" rtlCol="0">
            <a:normAutofit/>
          </a:bodyPr>
          <a:lstStyle/>
          <a:p>
            <a:pPr algn="l"/>
            <a:r>
              <a:rPr lang="en-US" sz="4000" dirty="0">
                <a:solidFill>
                  <a:schemeClr val="bg1"/>
                </a:solidFill>
                <a:latin typeface="Neo Sans W1G" panose="020B0504030504040204" pitchFamily="34" charset="0"/>
              </a:rPr>
              <a:t>10</a:t>
            </a:r>
            <a:endParaRPr lang="en-150" sz="4000" dirty="0">
              <a:solidFill>
                <a:schemeClr val="bg1"/>
              </a:solidFill>
              <a:latin typeface="Neo Sans W1G" panose="020B0504030504040204" pitchFamily="34" charset="0"/>
            </a:endParaRPr>
          </a:p>
        </p:txBody>
      </p:sp>
      <p:sp>
        <p:nvSpPr>
          <p:cNvPr id="12" name="Rectangle 11">
            <a:extLst>
              <a:ext uri="{FF2B5EF4-FFF2-40B4-BE49-F238E27FC236}">
                <a16:creationId xmlns:a16="http://schemas.microsoft.com/office/drawing/2014/main" id="{3004DC74-33C8-4C9C-B4BF-B41B4B32CF30}"/>
              </a:ext>
            </a:extLst>
          </p:cNvPr>
          <p:cNvSpPr/>
          <p:nvPr/>
        </p:nvSpPr>
        <p:spPr>
          <a:xfrm>
            <a:off x="8282375" y="2198484"/>
            <a:ext cx="3399649" cy="461665"/>
          </a:xfrm>
          <a:prstGeom prst="rect">
            <a:avLst/>
          </a:prstGeom>
        </p:spPr>
        <p:txBody>
          <a:bodyPr wrap="none">
            <a:spAutoFit/>
          </a:bodyPr>
          <a:lstStyle/>
          <a:p>
            <a:r>
              <a:rPr lang="en-US" sz="2400" b="1" dirty="0">
                <a:solidFill>
                  <a:srgbClr val="4B4B4C"/>
                </a:solidFill>
                <a:latin typeface="Lato"/>
              </a:rPr>
              <a:t>Proposals received: 50</a:t>
            </a:r>
          </a:p>
        </p:txBody>
      </p:sp>
      <p:sp>
        <p:nvSpPr>
          <p:cNvPr id="3" name="Rectangle 2">
            <a:extLst>
              <a:ext uri="{FF2B5EF4-FFF2-40B4-BE49-F238E27FC236}">
                <a16:creationId xmlns:a16="http://schemas.microsoft.com/office/drawing/2014/main" id="{17B2E69C-D625-4927-81A4-76B4C3F4B97E}"/>
              </a:ext>
            </a:extLst>
          </p:cNvPr>
          <p:cNvSpPr/>
          <p:nvPr/>
        </p:nvSpPr>
        <p:spPr>
          <a:xfrm>
            <a:off x="192766" y="6075144"/>
            <a:ext cx="10754397" cy="584775"/>
          </a:xfrm>
          <a:prstGeom prst="rect">
            <a:avLst/>
          </a:prstGeom>
        </p:spPr>
        <p:txBody>
          <a:bodyPr wrap="square">
            <a:spAutoFit/>
          </a:bodyPr>
          <a:lstStyle/>
          <a:p>
            <a:r>
              <a:rPr lang="en-US" sz="1600" dirty="0">
                <a:solidFill>
                  <a:schemeClr val="tx1">
                    <a:lumMod val="65000"/>
                    <a:lumOff val="35000"/>
                  </a:schemeClr>
                </a:solidFill>
              </a:rPr>
              <a:t>Innovation Actions -&gt; </a:t>
            </a:r>
            <a:r>
              <a:rPr lang="en-GB" sz="1600" dirty="0">
                <a:solidFill>
                  <a:schemeClr val="tx1">
                    <a:lumMod val="65000"/>
                    <a:lumOff val="35000"/>
                  </a:schemeClr>
                </a:solidFill>
                <a:latin typeface="Calibri" panose="020F0502020204030204" pitchFamily="34" charset="0"/>
              </a:rPr>
              <a:t>activities aimed at producing plans and arrangements or designs for new, altered or improved products, processes or services // </a:t>
            </a:r>
            <a:r>
              <a:rPr lang="en-US" sz="1600" dirty="0">
                <a:solidFill>
                  <a:schemeClr val="tx1">
                    <a:lumMod val="65000"/>
                    <a:lumOff val="35000"/>
                  </a:schemeClr>
                </a:solidFill>
              </a:rPr>
              <a:t>70% funding rate – 100% for non-profit)</a:t>
            </a:r>
            <a:endParaRPr lang="en-150" sz="1600" dirty="0">
              <a:solidFill>
                <a:schemeClr val="tx1">
                  <a:lumMod val="65000"/>
                  <a:lumOff val="35000"/>
                </a:schemeClr>
              </a:solidFill>
            </a:endParaRPr>
          </a:p>
        </p:txBody>
      </p:sp>
      <p:sp>
        <p:nvSpPr>
          <p:cNvPr id="7" name="Rectangle 6">
            <a:extLst>
              <a:ext uri="{FF2B5EF4-FFF2-40B4-BE49-F238E27FC236}">
                <a16:creationId xmlns:a16="http://schemas.microsoft.com/office/drawing/2014/main" id="{0A74ACC8-1650-4C38-A6CF-9B6475E72F1B}"/>
              </a:ext>
            </a:extLst>
          </p:cNvPr>
          <p:cNvSpPr/>
          <p:nvPr/>
        </p:nvSpPr>
        <p:spPr>
          <a:xfrm>
            <a:off x="2871387" y="5170206"/>
            <a:ext cx="2444097" cy="333286"/>
          </a:xfrm>
          <a:prstGeom prst="rect">
            <a:avLst/>
          </a:prstGeom>
          <a:noFill/>
          <a:ln w="19050">
            <a:solidFill>
              <a:srgbClr val="0E4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Tree>
    <p:extLst>
      <p:ext uri="{BB962C8B-B14F-4D97-AF65-F5344CB8AC3E}">
        <p14:creationId xmlns:p14="http://schemas.microsoft.com/office/powerpoint/2010/main" val="356163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35E2-2B22-4EDD-B910-4727D19CB5BD}"/>
              </a:ext>
            </a:extLst>
          </p:cNvPr>
          <p:cNvSpPr>
            <a:spLocks noGrp="1"/>
          </p:cNvSpPr>
          <p:nvPr>
            <p:ph type="title"/>
          </p:nvPr>
        </p:nvSpPr>
        <p:spPr/>
        <p:txBody>
          <a:bodyPr/>
          <a:lstStyle/>
          <a:p>
            <a:r>
              <a:rPr lang="en-US" dirty="0"/>
              <a:t>Horizon Europe 2022 (2</a:t>
            </a:r>
            <a:r>
              <a:rPr lang="en-US" baseline="30000" dirty="0"/>
              <a:t>nd</a:t>
            </a:r>
            <a:r>
              <a:rPr lang="en-US" dirty="0"/>
              <a:t> call)</a:t>
            </a:r>
            <a:endParaRPr lang="en-150" dirty="0"/>
          </a:p>
        </p:txBody>
      </p:sp>
      <p:sp>
        <p:nvSpPr>
          <p:cNvPr id="4" name="Slide Number Placeholder 3">
            <a:extLst>
              <a:ext uri="{FF2B5EF4-FFF2-40B4-BE49-F238E27FC236}">
                <a16:creationId xmlns:a16="http://schemas.microsoft.com/office/drawing/2014/main" id="{33EE62A7-ADC2-4089-B1EE-90F67FCAEF6F}"/>
              </a:ext>
            </a:extLst>
          </p:cNvPr>
          <p:cNvSpPr>
            <a:spLocks noGrp="1"/>
          </p:cNvSpPr>
          <p:nvPr>
            <p:ph type="sldNum" sz="quarter" idx="12"/>
          </p:nvPr>
        </p:nvSpPr>
        <p:spPr/>
        <p:txBody>
          <a:bodyPr/>
          <a:lstStyle/>
          <a:p>
            <a:fld id="{832D733E-3264-41AF-819B-F4786F848FED}" type="slidenum">
              <a:rPr lang="LID4096" smtClean="0"/>
              <a:t>13</a:t>
            </a:fld>
            <a:endParaRPr lang="LID4096"/>
          </a:p>
        </p:txBody>
      </p:sp>
      <p:graphicFrame>
        <p:nvGraphicFramePr>
          <p:cNvPr id="5" name="Table 4">
            <a:extLst>
              <a:ext uri="{FF2B5EF4-FFF2-40B4-BE49-F238E27FC236}">
                <a16:creationId xmlns:a16="http://schemas.microsoft.com/office/drawing/2014/main" id="{D060F781-D34B-4409-8F68-CB08F4F71B6F}"/>
              </a:ext>
            </a:extLst>
          </p:cNvPr>
          <p:cNvGraphicFramePr>
            <a:graphicFrameLocks noGrp="1"/>
          </p:cNvGraphicFramePr>
          <p:nvPr>
            <p:extLst/>
          </p:nvPr>
        </p:nvGraphicFramePr>
        <p:xfrm>
          <a:off x="1174938" y="1378921"/>
          <a:ext cx="8807262" cy="5289196"/>
        </p:xfrm>
        <a:graphic>
          <a:graphicData uri="http://schemas.openxmlformats.org/drawingml/2006/table">
            <a:tbl>
              <a:tblPr firstRow="1" bandRow="1">
                <a:tableStyleId>{5C22544A-7EE6-4342-B048-85BDC9FD1C3A}</a:tableStyleId>
              </a:tblPr>
              <a:tblGrid>
                <a:gridCol w="818519">
                  <a:extLst>
                    <a:ext uri="{9D8B030D-6E8A-4147-A177-3AD203B41FA5}">
                      <a16:colId xmlns:a16="http://schemas.microsoft.com/office/drawing/2014/main" val="1773208068"/>
                    </a:ext>
                  </a:extLst>
                </a:gridCol>
                <a:gridCol w="4653727">
                  <a:extLst>
                    <a:ext uri="{9D8B030D-6E8A-4147-A177-3AD203B41FA5}">
                      <a16:colId xmlns:a16="http://schemas.microsoft.com/office/drawing/2014/main" val="1023814789"/>
                    </a:ext>
                  </a:extLst>
                </a:gridCol>
                <a:gridCol w="1029360">
                  <a:extLst>
                    <a:ext uri="{9D8B030D-6E8A-4147-A177-3AD203B41FA5}">
                      <a16:colId xmlns:a16="http://schemas.microsoft.com/office/drawing/2014/main" val="3276984413"/>
                    </a:ext>
                  </a:extLst>
                </a:gridCol>
                <a:gridCol w="2305656">
                  <a:extLst>
                    <a:ext uri="{9D8B030D-6E8A-4147-A177-3AD203B41FA5}">
                      <a16:colId xmlns:a16="http://schemas.microsoft.com/office/drawing/2014/main" val="2003098979"/>
                    </a:ext>
                  </a:extLst>
                </a:gridCol>
              </a:tblGrid>
              <a:tr h="684412">
                <a:tc>
                  <a:txBody>
                    <a:bodyPr/>
                    <a:lstStyle/>
                    <a:p>
                      <a:pPr algn="ctr"/>
                      <a:r>
                        <a:rPr lang="en-GB" sz="1200" dirty="0">
                          <a:latin typeface="Calibri" panose="020F0502020204030204" pitchFamily="34" charset="0"/>
                        </a:rPr>
                        <a:t>Type of Action</a:t>
                      </a:r>
                    </a:p>
                  </a:txBody>
                  <a:tcPr anchor="ctr"/>
                </a:tc>
                <a:tc>
                  <a:txBody>
                    <a:bodyPr/>
                    <a:lstStyle/>
                    <a:p>
                      <a:pPr algn="ctr"/>
                      <a:r>
                        <a:rPr lang="en-GB" sz="1600" dirty="0">
                          <a:latin typeface="Calibri" panose="020F0502020204030204" pitchFamily="34" charset="0"/>
                        </a:rPr>
                        <a:t>Topic</a:t>
                      </a:r>
                    </a:p>
                  </a:txBody>
                  <a:tcPr anchor="ctr"/>
                </a:tc>
                <a:tc>
                  <a:txBody>
                    <a:bodyPr/>
                    <a:lstStyle/>
                    <a:p>
                      <a:pPr algn="ctr"/>
                      <a:r>
                        <a:rPr lang="en-GB" sz="1200" dirty="0">
                          <a:latin typeface="Calibri" panose="020F0502020204030204" pitchFamily="34" charset="0"/>
                        </a:rPr>
                        <a:t>Indicative</a:t>
                      </a:r>
                      <a:r>
                        <a:rPr lang="en-GB" sz="1200" baseline="0" dirty="0">
                          <a:latin typeface="Calibri" panose="020F0502020204030204" pitchFamily="34" charset="0"/>
                        </a:rPr>
                        <a:t> b</a:t>
                      </a:r>
                      <a:r>
                        <a:rPr lang="en-GB" sz="1200" dirty="0">
                          <a:latin typeface="Calibri" panose="020F0502020204030204" pitchFamily="34" charset="0"/>
                        </a:rPr>
                        <a:t>udget </a:t>
                      </a:r>
                    </a:p>
                    <a:p>
                      <a:pPr algn="ctr"/>
                      <a:r>
                        <a:rPr lang="en-GB" sz="1050" dirty="0">
                          <a:latin typeface="Calibri" panose="020F0502020204030204" pitchFamily="34" charset="0"/>
                        </a:rPr>
                        <a:t>(EUR </a:t>
                      </a:r>
                      <a:r>
                        <a:rPr lang="en-GB" sz="1050" dirty="0" err="1">
                          <a:latin typeface="Calibri" panose="020F0502020204030204" pitchFamily="34" charset="0"/>
                        </a:rPr>
                        <a:t>mln</a:t>
                      </a:r>
                      <a:r>
                        <a:rPr lang="en-GB" sz="1050" dirty="0">
                          <a:latin typeface="Calibri" panose="020F0502020204030204" pitchFamily="34" charset="0"/>
                        </a:rPr>
                        <a:t>)</a:t>
                      </a:r>
                    </a:p>
                  </a:txBody>
                  <a:tcPr anchor="ctr"/>
                </a:tc>
                <a:tc>
                  <a:txBody>
                    <a:bodyPr/>
                    <a:lstStyle/>
                    <a:p>
                      <a:pPr algn="ctr"/>
                      <a:r>
                        <a:rPr lang="en-GB" sz="1600" dirty="0">
                          <a:latin typeface="Calibri" panose="020F0502020204030204" pitchFamily="34" charset="0"/>
                        </a:rPr>
                        <a:t>Funding rate</a:t>
                      </a:r>
                    </a:p>
                  </a:txBody>
                  <a:tcPr anchor="ctr"/>
                </a:tc>
                <a:extLst>
                  <a:ext uri="{0D108BD9-81ED-4DB2-BD59-A6C34878D82A}">
                    <a16:rowId xmlns:a16="http://schemas.microsoft.com/office/drawing/2014/main" val="943165284"/>
                  </a:ext>
                </a:extLst>
              </a:tr>
              <a:tr h="839127">
                <a:tc>
                  <a:txBody>
                    <a:bodyPr/>
                    <a:lstStyle/>
                    <a:p>
                      <a:pPr algn="ctr"/>
                      <a:r>
                        <a:rPr lang="en-GB" sz="1600" b="1" dirty="0">
                          <a:latin typeface="+mn-lt"/>
                          <a:cs typeface="Arial" panose="020B0604020202020204" pitchFamily="34" charset="0"/>
                        </a:rPr>
                        <a:t>IA</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tx1">
                              <a:lumMod val="75000"/>
                            </a:schemeClr>
                          </a:solidFill>
                          <a:effectLst/>
                          <a:latin typeface="+mn-lt"/>
                          <a:ea typeface="+mn-ea"/>
                          <a:cs typeface="Arial" panose="020B0604020202020204" pitchFamily="34" charset="0"/>
                        </a:rPr>
                        <a:t>EGNSS applications for Smart mobility</a:t>
                      </a:r>
                      <a:endParaRPr lang="de-DE" sz="1400" b="1" kern="1200" dirty="0">
                        <a:solidFill>
                          <a:schemeClr val="tx1">
                            <a:lumMod val="75000"/>
                          </a:schemeClr>
                        </a:solidFill>
                        <a:effectLst/>
                        <a:latin typeface="+mn-lt"/>
                        <a:ea typeface="+mn-ea"/>
                        <a:cs typeface="Arial" panose="020B0604020202020204" pitchFamily="34" charset="0"/>
                      </a:endParaRPr>
                    </a:p>
                  </a:txBody>
                  <a:tcPr anchor="ctr"/>
                </a:tc>
                <a:tc>
                  <a:txBody>
                    <a:bodyPr/>
                    <a:lstStyle/>
                    <a:p>
                      <a:pPr algn="ctr"/>
                      <a:r>
                        <a:rPr lang="en-GB" sz="1600" b="1" dirty="0">
                          <a:latin typeface="+mn-lt"/>
                          <a:cs typeface="Arial" panose="020B0604020202020204" pitchFamily="34" charset="0"/>
                        </a:rPr>
                        <a:t>9.5</a:t>
                      </a:r>
                    </a:p>
                  </a:txBody>
                  <a:tcPr anchor="ctr"/>
                </a:tc>
                <a:tc>
                  <a:txBody>
                    <a:bodyPr/>
                    <a:lstStyle/>
                    <a:p>
                      <a:pPr algn="ctr"/>
                      <a:r>
                        <a:rPr lang="en-GB" sz="1400" b="1" dirty="0">
                          <a:latin typeface="Calibri" panose="020F0502020204030204" pitchFamily="34" charset="0"/>
                        </a:rPr>
                        <a:t>70%</a:t>
                      </a:r>
                      <a:r>
                        <a:rPr lang="en-GB" sz="1100" b="1" dirty="0">
                          <a:latin typeface="Calibri" panose="020F0502020204030204" pitchFamily="34" charset="0"/>
                        </a:rPr>
                        <a:t> </a:t>
                      </a:r>
                    </a:p>
                    <a:p>
                      <a:pPr algn="ctr"/>
                      <a:r>
                        <a:rPr lang="en-GB" sz="1100" b="1" dirty="0">
                          <a:latin typeface="Calibri" panose="020F0502020204030204" pitchFamily="34" charset="0"/>
                        </a:rPr>
                        <a:t>(except for non-profit legal entities, where a rate of </a:t>
                      </a:r>
                      <a:r>
                        <a:rPr lang="en-GB" sz="1400" b="1" dirty="0">
                          <a:latin typeface="Calibri" panose="020F0502020204030204" pitchFamily="34" charset="0"/>
                        </a:rPr>
                        <a:t>100%</a:t>
                      </a:r>
                      <a:r>
                        <a:rPr lang="en-GB" sz="1100" b="1" dirty="0">
                          <a:latin typeface="Calibri" panose="020F0502020204030204" pitchFamily="34" charset="0"/>
                        </a:rPr>
                        <a:t> applies)</a:t>
                      </a:r>
                    </a:p>
                  </a:txBody>
                  <a:tcPr anchor="ctr"/>
                </a:tc>
                <a:extLst>
                  <a:ext uri="{0D108BD9-81ED-4DB2-BD59-A6C34878D82A}">
                    <a16:rowId xmlns:a16="http://schemas.microsoft.com/office/drawing/2014/main" val="3702906849"/>
                  </a:ext>
                </a:extLst>
              </a:tr>
              <a:tr h="501606">
                <a:tc>
                  <a:txBody>
                    <a:bodyPr/>
                    <a:lstStyle/>
                    <a:p>
                      <a:pPr algn="ctr"/>
                      <a:r>
                        <a:rPr lang="en-GB" sz="1600" b="1" dirty="0">
                          <a:latin typeface="+mn-lt"/>
                          <a:cs typeface="Arial" panose="020B0604020202020204" pitchFamily="34" charset="0"/>
                        </a:rPr>
                        <a:t>PCP</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tx1">
                              <a:lumMod val="75000"/>
                            </a:schemeClr>
                          </a:solidFill>
                          <a:effectLst/>
                          <a:latin typeface="+mn-lt"/>
                          <a:ea typeface="+mn-ea"/>
                          <a:cs typeface="Arial" panose="020B0604020202020204" pitchFamily="34" charset="0"/>
                        </a:rPr>
                        <a:t>Public sector as Galileo and/or Copernicus user</a:t>
                      </a:r>
                      <a:endParaRPr lang="x-none" sz="1400" b="1" kern="1200" dirty="0">
                        <a:solidFill>
                          <a:schemeClr val="tx1">
                            <a:lumMod val="75000"/>
                          </a:schemeClr>
                        </a:solidFill>
                        <a:effectLst/>
                        <a:latin typeface="+mn-lt"/>
                        <a:ea typeface="+mn-ea"/>
                        <a:cs typeface="Arial" panose="020B0604020202020204" pitchFamily="34" charset="0"/>
                      </a:endParaRPr>
                    </a:p>
                  </a:txBody>
                  <a:tcPr anchor="ctr"/>
                </a:tc>
                <a:tc>
                  <a:txBody>
                    <a:bodyPr/>
                    <a:lstStyle/>
                    <a:p>
                      <a:pPr algn="ctr"/>
                      <a:r>
                        <a:rPr lang="en-GB" sz="1600" b="1" dirty="0">
                          <a:latin typeface="+mn-lt"/>
                          <a:cs typeface="Arial" panose="020B0604020202020204" pitchFamily="34" charset="0"/>
                        </a:rPr>
                        <a:t>5.2</a:t>
                      </a:r>
                    </a:p>
                  </a:txBody>
                  <a:tcPr anchor="ctr"/>
                </a:tc>
                <a:tc>
                  <a:txBody>
                    <a:bodyPr/>
                    <a:lstStyle/>
                    <a:p>
                      <a:pPr algn="ctr"/>
                      <a:r>
                        <a:rPr lang="en-GB" sz="1400" b="1" dirty="0"/>
                        <a:t>100 %</a:t>
                      </a:r>
                    </a:p>
                  </a:txBody>
                  <a:tcPr anchor="ctr"/>
                </a:tc>
                <a:extLst>
                  <a:ext uri="{0D108BD9-81ED-4DB2-BD59-A6C34878D82A}">
                    <a16:rowId xmlns:a16="http://schemas.microsoft.com/office/drawing/2014/main" val="2270296728"/>
                  </a:ext>
                </a:extLst>
              </a:tr>
              <a:tr h="839127">
                <a:tc>
                  <a:txBody>
                    <a:bodyPr/>
                    <a:lstStyle/>
                    <a:p>
                      <a:pPr algn="ctr"/>
                      <a:r>
                        <a:rPr lang="en-GB" sz="1600" b="1" dirty="0">
                          <a:solidFill>
                            <a:schemeClr val="tx1">
                              <a:lumMod val="75000"/>
                            </a:schemeClr>
                          </a:solidFill>
                          <a:latin typeface="+mn-lt"/>
                          <a:cs typeface="Arial" panose="020B0604020202020204" pitchFamily="34" charset="0"/>
                        </a:rPr>
                        <a:t>IA</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tx1">
                              <a:lumMod val="75000"/>
                            </a:schemeClr>
                          </a:solidFill>
                          <a:effectLst/>
                          <a:latin typeface="+mn-lt"/>
                          <a:ea typeface="+mn-ea"/>
                          <a:cs typeface="Arial" panose="020B0604020202020204" pitchFamily="34" charset="0"/>
                        </a:rPr>
                        <a:t>Copernicus downstream applications and the European Data Economy</a:t>
                      </a:r>
                      <a:endParaRPr lang="de-DE" sz="1400" b="1" kern="1200" dirty="0">
                        <a:solidFill>
                          <a:schemeClr val="tx1">
                            <a:lumMod val="75000"/>
                          </a:schemeClr>
                        </a:solidFill>
                        <a:effectLst/>
                        <a:latin typeface="+mn-lt"/>
                        <a:ea typeface="+mn-ea"/>
                        <a:cs typeface="Arial" panose="020B0604020202020204" pitchFamily="34" charset="0"/>
                      </a:endParaRPr>
                    </a:p>
                  </a:txBody>
                  <a:tcPr anchor="ctr"/>
                </a:tc>
                <a:tc>
                  <a:txBody>
                    <a:bodyPr/>
                    <a:lstStyle/>
                    <a:p>
                      <a:pPr algn="ctr"/>
                      <a:r>
                        <a:rPr lang="en-GB" sz="1600" b="1" dirty="0">
                          <a:solidFill>
                            <a:schemeClr val="tx1">
                              <a:lumMod val="75000"/>
                            </a:schemeClr>
                          </a:solidFill>
                          <a:latin typeface="+mn-lt"/>
                          <a:cs typeface="Arial" panose="020B0604020202020204" pitchFamily="34" charset="0"/>
                        </a:rPr>
                        <a:t>9.6</a:t>
                      </a:r>
                    </a:p>
                  </a:txBody>
                  <a:tcPr anchor="ctr"/>
                </a:tc>
                <a:tc>
                  <a:txBody>
                    <a:bodyPr/>
                    <a:lstStyle/>
                    <a:p>
                      <a:pPr algn="ctr"/>
                      <a:r>
                        <a:rPr lang="en-GB" sz="1400" b="1" dirty="0">
                          <a:solidFill>
                            <a:schemeClr val="tx1">
                              <a:lumMod val="75000"/>
                            </a:schemeClr>
                          </a:solidFill>
                          <a:latin typeface="Calibri" panose="020F0502020204030204" pitchFamily="34" charset="0"/>
                        </a:rPr>
                        <a:t>70%</a:t>
                      </a:r>
                      <a:r>
                        <a:rPr lang="en-GB" sz="1100" b="1" dirty="0">
                          <a:solidFill>
                            <a:schemeClr val="tx1">
                              <a:lumMod val="75000"/>
                            </a:schemeClr>
                          </a:solidFill>
                          <a:latin typeface="Calibri" panose="020F0502020204030204" pitchFamily="34" charset="0"/>
                        </a:rPr>
                        <a:t> </a:t>
                      </a:r>
                    </a:p>
                    <a:p>
                      <a:pPr algn="ctr"/>
                      <a:r>
                        <a:rPr lang="en-GB" sz="1100" b="1" dirty="0">
                          <a:solidFill>
                            <a:schemeClr val="tx1">
                              <a:lumMod val="75000"/>
                            </a:schemeClr>
                          </a:solidFill>
                          <a:latin typeface="Calibri" panose="020F0502020204030204" pitchFamily="34" charset="0"/>
                        </a:rPr>
                        <a:t>(except for non-profit legal entities, where a rate of </a:t>
                      </a:r>
                      <a:r>
                        <a:rPr lang="en-GB" sz="1400" b="1" dirty="0">
                          <a:solidFill>
                            <a:schemeClr val="tx1">
                              <a:lumMod val="75000"/>
                            </a:schemeClr>
                          </a:solidFill>
                          <a:latin typeface="Calibri" panose="020F0502020204030204" pitchFamily="34" charset="0"/>
                        </a:rPr>
                        <a:t>100% </a:t>
                      </a:r>
                      <a:r>
                        <a:rPr lang="en-GB" sz="1100" b="1" dirty="0">
                          <a:solidFill>
                            <a:schemeClr val="tx1">
                              <a:lumMod val="75000"/>
                            </a:schemeClr>
                          </a:solidFill>
                          <a:latin typeface="Calibri" panose="020F0502020204030204" pitchFamily="34" charset="0"/>
                        </a:rPr>
                        <a:t>applies)</a:t>
                      </a:r>
                    </a:p>
                  </a:txBody>
                  <a:tcPr anchor="ctr"/>
                </a:tc>
                <a:extLst>
                  <a:ext uri="{0D108BD9-81ED-4DB2-BD59-A6C34878D82A}">
                    <a16:rowId xmlns:a16="http://schemas.microsoft.com/office/drawing/2014/main" val="215123251"/>
                  </a:ext>
                </a:extLst>
              </a:tr>
              <a:tr h="501606">
                <a:tc>
                  <a:txBody>
                    <a:bodyPr/>
                    <a:lstStyle/>
                    <a:p>
                      <a:pPr algn="ctr"/>
                      <a:r>
                        <a:rPr lang="en-GB" sz="1600" b="1" dirty="0">
                          <a:solidFill>
                            <a:schemeClr val="tx1">
                              <a:lumMod val="75000"/>
                            </a:schemeClr>
                          </a:solidFill>
                          <a:latin typeface="+mn-lt"/>
                          <a:cs typeface="Arial" panose="020B0604020202020204" pitchFamily="34" charset="0"/>
                        </a:rPr>
                        <a:t>RIA</a:t>
                      </a:r>
                    </a:p>
                  </a:txBody>
                  <a:tcPr anchor="ctr"/>
                </a:tc>
                <a:tc>
                  <a:txBody>
                    <a:bodyPr/>
                    <a:lstStyle/>
                    <a:p>
                      <a:r>
                        <a:rPr lang="en-US" sz="1400" b="1" dirty="0">
                          <a:solidFill>
                            <a:schemeClr val="tx1">
                              <a:lumMod val="75000"/>
                            </a:schemeClr>
                          </a:solidFill>
                          <a:latin typeface="+mn-lt"/>
                          <a:cs typeface="Arial" panose="020B0604020202020204" pitchFamily="34" charset="0"/>
                        </a:rPr>
                        <a:t>Large-scale Copernicus data uptake with AI and HPC </a:t>
                      </a:r>
                      <a:endParaRPr lang="en-GB" sz="1400" b="1" dirty="0">
                        <a:solidFill>
                          <a:schemeClr val="tx1">
                            <a:lumMod val="75000"/>
                          </a:schemeClr>
                        </a:solidFill>
                        <a:latin typeface="+mn-lt"/>
                        <a:cs typeface="Arial" panose="020B0604020202020204" pitchFamily="34" charset="0"/>
                      </a:endParaRPr>
                    </a:p>
                  </a:txBody>
                  <a:tcPr anchor="ctr"/>
                </a:tc>
                <a:tc>
                  <a:txBody>
                    <a:bodyPr/>
                    <a:lstStyle/>
                    <a:p>
                      <a:pPr algn="ctr"/>
                      <a:r>
                        <a:rPr lang="en-GB" sz="1600" b="1" dirty="0">
                          <a:solidFill>
                            <a:schemeClr val="tx1">
                              <a:lumMod val="75000"/>
                            </a:schemeClr>
                          </a:solidFill>
                          <a:latin typeface="+mn-lt"/>
                          <a:cs typeface="Arial" panose="020B0604020202020204" pitchFamily="34" charset="0"/>
                        </a:rPr>
                        <a:t>9.6</a:t>
                      </a:r>
                    </a:p>
                  </a:txBody>
                  <a:tcPr anchor="ctr"/>
                </a:tc>
                <a:tc>
                  <a:txBody>
                    <a:bodyPr/>
                    <a:lstStyle/>
                    <a:p>
                      <a:pPr algn="ctr"/>
                      <a:r>
                        <a:rPr lang="de-DE" sz="1400" b="1" i="0" kern="1200" dirty="0">
                          <a:solidFill>
                            <a:schemeClr val="tx1">
                              <a:lumMod val="75000"/>
                            </a:schemeClr>
                          </a:solidFill>
                          <a:effectLst/>
                          <a:latin typeface="+mn-lt"/>
                          <a:ea typeface="+mn-ea"/>
                          <a:cs typeface="+mn-cs"/>
                        </a:rPr>
                        <a:t>100%</a:t>
                      </a:r>
                      <a:endParaRPr lang="en-GB" sz="1400" b="1" i="0" dirty="0">
                        <a:solidFill>
                          <a:schemeClr val="tx1">
                            <a:lumMod val="75000"/>
                          </a:schemeClr>
                        </a:solidFill>
                        <a:latin typeface="+mn-lt"/>
                      </a:endParaRPr>
                    </a:p>
                  </a:txBody>
                  <a:tcPr anchor="ctr"/>
                </a:tc>
                <a:extLst>
                  <a:ext uri="{0D108BD9-81ED-4DB2-BD59-A6C34878D82A}">
                    <a16:rowId xmlns:a16="http://schemas.microsoft.com/office/drawing/2014/main" val="1858403081"/>
                  </a:ext>
                </a:extLst>
              </a:tr>
              <a:tr h="712809">
                <a:tc>
                  <a:txBody>
                    <a:bodyPr/>
                    <a:lstStyle/>
                    <a:p>
                      <a:pPr algn="ctr"/>
                      <a:r>
                        <a:rPr lang="en-GB" sz="1600" b="1" dirty="0">
                          <a:solidFill>
                            <a:schemeClr val="tx1">
                              <a:lumMod val="75000"/>
                            </a:schemeClr>
                          </a:solidFill>
                          <a:latin typeface="+mn-lt"/>
                          <a:cs typeface="Arial" panose="020B0604020202020204" pitchFamily="34" charset="0"/>
                        </a:rPr>
                        <a:t>RIA</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tx1">
                              <a:lumMod val="75000"/>
                            </a:schemeClr>
                          </a:solidFill>
                          <a:effectLst/>
                          <a:latin typeface="+mn-lt"/>
                          <a:ea typeface="+mn-ea"/>
                          <a:cs typeface="Arial" panose="020B0604020202020204" pitchFamily="34" charset="0"/>
                        </a:rPr>
                        <a:t>Designing space-based downstream applications with international partners</a:t>
                      </a:r>
                      <a:endParaRPr lang="de-DE" sz="1400" b="1" kern="1200" dirty="0">
                        <a:solidFill>
                          <a:schemeClr val="tx1">
                            <a:lumMod val="75000"/>
                          </a:schemeClr>
                        </a:solidFill>
                        <a:effectLst/>
                        <a:latin typeface="+mn-lt"/>
                        <a:ea typeface="+mn-ea"/>
                        <a:cs typeface="Arial" panose="020B0604020202020204" pitchFamily="34" charset="0"/>
                      </a:endParaRPr>
                    </a:p>
                  </a:txBody>
                  <a:tcPr anchor="ctr"/>
                </a:tc>
                <a:tc>
                  <a:txBody>
                    <a:bodyPr/>
                    <a:lstStyle/>
                    <a:p>
                      <a:pPr algn="ctr"/>
                      <a:r>
                        <a:rPr lang="en-GB" sz="1600" b="1" dirty="0">
                          <a:solidFill>
                            <a:schemeClr val="tx1">
                              <a:lumMod val="75000"/>
                            </a:schemeClr>
                          </a:solidFill>
                          <a:latin typeface="+mn-lt"/>
                          <a:cs typeface="Arial" panose="020B0604020202020204" pitchFamily="34" charset="0"/>
                        </a:rPr>
                        <a:t>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1" i="0" kern="1200" dirty="0">
                        <a:solidFill>
                          <a:schemeClr val="tx1">
                            <a:lumMod val="75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kern="1200" dirty="0">
                          <a:solidFill>
                            <a:schemeClr val="tx1">
                              <a:lumMod val="75000"/>
                            </a:schemeClr>
                          </a:solidFill>
                          <a:effectLst/>
                          <a:latin typeface="+mn-lt"/>
                          <a:ea typeface="+mn-ea"/>
                          <a:cs typeface="+mn-cs"/>
                        </a:rPr>
                        <a:t>100%</a:t>
                      </a:r>
                      <a:endParaRPr lang="en-GB" sz="1400" b="1" i="0" dirty="0">
                        <a:solidFill>
                          <a:schemeClr val="tx1">
                            <a:lumMod val="75000"/>
                          </a:schemeClr>
                        </a:solidFill>
                        <a:latin typeface="+mn-lt"/>
                      </a:endParaRPr>
                    </a:p>
                    <a:p>
                      <a:pPr algn="ctr"/>
                      <a:endParaRPr lang="en-GB" sz="1400" b="1" dirty="0">
                        <a:solidFill>
                          <a:schemeClr val="tx1">
                            <a:lumMod val="75000"/>
                          </a:schemeClr>
                        </a:solidFill>
                        <a:latin typeface="+mn-lt"/>
                      </a:endParaRPr>
                    </a:p>
                  </a:txBody>
                  <a:tcPr anchor="ctr"/>
                </a:tc>
                <a:extLst>
                  <a:ext uri="{0D108BD9-81ED-4DB2-BD59-A6C34878D82A}">
                    <a16:rowId xmlns:a16="http://schemas.microsoft.com/office/drawing/2014/main" val="378684017"/>
                  </a:ext>
                </a:extLst>
              </a:tr>
              <a:tr h="712809">
                <a:tc>
                  <a:txBody>
                    <a:bodyPr/>
                    <a:lstStyle/>
                    <a:p>
                      <a:pPr algn="ctr"/>
                      <a:r>
                        <a:rPr lang="en-GB" sz="1600" b="1" kern="1200" dirty="0">
                          <a:solidFill>
                            <a:schemeClr val="tx1">
                              <a:lumMod val="75000"/>
                            </a:schemeClr>
                          </a:solidFill>
                          <a:effectLst/>
                          <a:latin typeface="+mn-lt"/>
                          <a:ea typeface="+mn-ea"/>
                          <a:cs typeface="Arial" panose="020B0604020202020204" pitchFamily="34" charset="0"/>
                        </a:rPr>
                        <a:t>RIA</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tx1">
                              <a:lumMod val="75000"/>
                            </a:schemeClr>
                          </a:solidFill>
                          <a:effectLst/>
                          <a:latin typeface="+mn-lt"/>
                          <a:ea typeface="+mn-ea"/>
                          <a:cs typeface="Arial" panose="020B0604020202020204" pitchFamily="34" charset="0"/>
                        </a:rPr>
                        <a:t>GOVSATCOM Service developments and demonstrations</a:t>
                      </a:r>
                      <a:endParaRPr lang="de-DE" sz="1400" b="1" kern="1200" dirty="0">
                        <a:solidFill>
                          <a:schemeClr val="tx1">
                            <a:lumMod val="75000"/>
                          </a:schemeClr>
                        </a:solidFill>
                        <a:effectLst/>
                        <a:latin typeface="+mn-lt"/>
                        <a:ea typeface="+mn-ea"/>
                        <a:cs typeface="Arial" panose="020B0604020202020204" pitchFamily="34" charset="0"/>
                      </a:endParaRPr>
                    </a:p>
                  </a:txBody>
                  <a:tcPr anchor="ctr"/>
                </a:tc>
                <a:tc>
                  <a:txBody>
                    <a:bodyPr/>
                    <a:lstStyle/>
                    <a:p>
                      <a:pPr algn="ctr"/>
                      <a:r>
                        <a:rPr lang="en-GB" sz="1600" b="1" kern="1200" dirty="0">
                          <a:solidFill>
                            <a:schemeClr val="tx1">
                              <a:lumMod val="75000"/>
                            </a:schemeClr>
                          </a:solidFill>
                          <a:effectLst/>
                          <a:latin typeface="+mn-lt"/>
                          <a:ea typeface="+mn-ea"/>
                          <a:cs typeface="Arial" panose="020B0604020202020204" pitchFamily="34" charset="0"/>
                        </a:rPr>
                        <a:t>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1" kern="1200" dirty="0">
                        <a:solidFill>
                          <a:schemeClr val="tx1">
                            <a:lumMod val="75000"/>
                          </a:schemeClr>
                        </a:solidFill>
                        <a:effectLst/>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1">
                              <a:lumMod val="75000"/>
                            </a:schemeClr>
                          </a:solidFill>
                          <a:effectLst/>
                          <a:latin typeface="+mn-lt"/>
                          <a:ea typeface="+mn-ea"/>
                          <a:cs typeface="Arial" panose="020B0604020202020204" pitchFamily="34" charset="0"/>
                        </a:rPr>
                        <a:t>100%</a:t>
                      </a:r>
                      <a:endParaRPr lang="en-GB" sz="1400" b="1" kern="1200" dirty="0">
                        <a:solidFill>
                          <a:schemeClr val="tx1">
                            <a:lumMod val="75000"/>
                          </a:schemeClr>
                        </a:solidFill>
                        <a:effectLst/>
                        <a:latin typeface="+mn-lt"/>
                        <a:ea typeface="+mn-ea"/>
                        <a:cs typeface="Arial" panose="020B0604020202020204" pitchFamily="34" charset="0"/>
                      </a:endParaRPr>
                    </a:p>
                    <a:p>
                      <a:pPr algn="ctr"/>
                      <a:endParaRPr lang="en-GB" sz="1400" b="1" kern="1200" dirty="0">
                        <a:solidFill>
                          <a:schemeClr val="tx1">
                            <a:lumMod val="75000"/>
                          </a:schemeClr>
                        </a:solidFill>
                        <a:effectLst/>
                        <a:latin typeface="+mn-lt"/>
                        <a:ea typeface="+mn-ea"/>
                        <a:cs typeface="Arial" panose="020B0604020202020204" pitchFamily="34" charset="0"/>
                      </a:endParaRPr>
                    </a:p>
                  </a:txBody>
                  <a:tcPr anchor="ctr"/>
                </a:tc>
                <a:extLst>
                  <a:ext uri="{0D108BD9-81ED-4DB2-BD59-A6C34878D82A}">
                    <a16:rowId xmlns:a16="http://schemas.microsoft.com/office/drawing/2014/main" val="541757014"/>
                  </a:ext>
                </a:extLst>
              </a:tr>
              <a:tr h="460278">
                <a:tc gridSpan="2">
                  <a:txBody>
                    <a:bodyPr/>
                    <a:lstStyle/>
                    <a:p>
                      <a:pPr algn="r"/>
                      <a:r>
                        <a:rPr lang="en-GB" sz="1200" b="1" dirty="0">
                          <a:latin typeface="Arial" panose="020B0604020202020204" pitchFamily="34" charset="0"/>
                          <a:cs typeface="Arial" panose="020B0604020202020204" pitchFamily="34" charset="0"/>
                        </a:rPr>
                        <a:t>TOTAL budget:</a:t>
                      </a:r>
                    </a:p>
                  </a:txBody>
                  <a:tcPr anchor="ctr"/>
                </a:tc>
                <a:tc hMerge="1">
                  <a:txBody>
                    <a:bodyPr/>
                    <a:lstStyle/>
                    <a:p>
                      <a:endParaRPr lang="en-GB" dirty="0"/>
                    </a:p>
                  </a:txBody>
                  <a:tcPr/>
                </a:tc>
                <a:tc>
                  <a:txBody>
                    <a:bodyPr/>
                    <a:lstStyle/>
                    <a:p>
                      <a:pPr algn="ctr"/>
                      <a:r>
                        <a:rPr lang="en-GB" sz="2400" b="1" dirty="0">
                          <a:latin typeface="Arial" panose="020B0604020202020204" pitchFamily="34" charset="0"/>
                          <a:cs typeface="Arial" panose="020B0604020202020204" pitchFamily="34" charset="0"/>
                        </a:rPr>
                        <a:t>48,1</a:t>
                      </a:r>
                    </a:p>
                  </a:txBody>
                  <a:tcPr anchor="ctr"/>
                </a:tc>
                <a:tc>
                  <a:txBody>
                    <a:bodyPr/>
                    <a:lstStyle/>
                    <a:p>
                      <a:pPr algn="ctr"/>
                      <a:endParaRPr lang="en-GB" sz="1200" dirty="0">
                        <a:latin typeface="Calibri" panose="020F0502020204030204" pitchFamily="34" charset="0"/>
                      </a:endParaRPr>
                    </a:p>
                  </a:txBody>
                  <a:tcPr/>
                </a:tc>
                <a:extLst>
                  <a:ext uri="{0D108BD9-81ED-4DB2-BD59-A6C34878D82A}">
                    <a16:rowId xmlns:a16="http://schemas.microsoft.com/office/drawing/2014/main" val="1006413501"/>
                  </a:ext>
                </a:extLst>
              </a:tr>
            </a:tbl>
          </a:graphicData>
        </a:graphic>
      </p:graphicFrame>
      <p:sp>
        <p:nvSpPr>
          <p:cNvPr id="7" name="Rectangle 6">
            <a:extLst>
              <a:ext uri="{FF2B5EF4-FFF2-40B4-BE49-F238E27FC236}">
                <a16:creationId xmlns:a16="http://schemas.microsoft.com/office/drawing/2014/main" id="{A5FFE5F2-ACD1-4EAB-BAA1-301F8F3E095F}"/>
              </a:ext>
            </a:extLst>
          </p:cNvPr>
          <p:cNvSpPr/>
          <p:nvPr/>
        </p:nvSpPr>
        <p:spPr>
          <a:xfrm rot="1216804">
            <a:off x="9524140" y="1754049"/>
            <a:ext cx="2287718" cy="688623"/>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b="1" dirty="0">
                <a:solidFill>
                  <a:schemeClr val="tx1"/>
                </a:solidFill>
                <a:latin typeface="Calibri" panose="020F0502020204030204" pitchFamily="34" charset="0"/>
              </a:rPr>
              <a:t>Opening: 27 October 2022</a:t>
            </a:r>
          </a:p>
          <a:p>
            <a:pPr algn="ctr"/>
            <a:r>
              <a:rPr lang="en-GB" sz="1400" b="1" dirty="0">
                <a:solidFill>
                  <a:schemeClr val="tx1"/>
                </a:solidFill>
                <a:latin typeface="Calibri" panose="020F0502020204030204" pitchFamily="34" charset="0"/>
              </a:rPr>
              <a:t>Deadline: 16 February 2023</a:t>
            </a:r>
          </a:p>
          <a:p>
            <a:pPr algn="ctr"/>
            <a:r>
              <a:rPr lang="en-GB" sz="1400" b="1" dirty="0">
                <a:solidFill>
                  <a:schemeClr val="tx1"/>
                </a:solidFill>
                <a:latin typeface="Calibri" panose="020F0502020204030204" pitchFamily="34" charset="0"/>
              </a:rPr>
              <a:t> (indicative)</a:t>
            </a:r>
          </a:p>
        </p:txBody>
      </p:sp>
    </p:spTree>
    <p:extLst>
      <p:ext uri="{BB962C8B-B14F-4D97-AF65-F5344CB8AC3E}">
        <p14:creationId xmlns:p14="http://schemas.microsoft.com/office/powerpoint/2010/main" val="393381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25FF-C783-4BF5-A1C4-0EB414226022}"/>
              </a:ext>
            </a:extLst>
          </p:cNvPr>
          <p:cNvSpPr>
            <a:spLocks noGrp="1"/>
          </p:cNvSpPr>
          <p:nvPr>
            <p:ph type="title"/>
          </p:nvPr>
        </p:nvSpPr>
        <p:spPr/>
        <p:txBody>
          <a:bodyPr/>
          <a:lstStyle/>
          <a:p>
            <a:r>
              <a:rPr lang="en-US" dirty="0"/>
              <a:t>EUSPA Horizon Europe </a:t>
            </a:r>
            <a:br>
              <a:rPr lang="en-US" dirty="0"/>
            </a:br>
            <a:r>
              <a:rPr lang="en-US" dirty="0"/>
              <a:t>proposals shall…</a:t>
            </a:r>
            <a:endParaRPr lang="en-150" dirty="0"/>
          </a:p>
        </p:txBody>
      </p:sp>
      <p:sp>
        <p:nvSpPr>
          <p:cNvPr id="3" name="Content Placeholder 2">
            <a:extLst>
              <a:ext uri="{FF2B5EF4-FFF2-40B4-BE49-F238E27FC236}">
                <a16:creationId xmlns:a16="http://schemas.microsoft.com/office/drawing/2014/main" id="{2B8BA2CE-AAAD-4C28-A77A-BA959E9C694A}"/>
              </a:ext>
            </a:extLst>
          </p:cNvPr>
          <p:cNvSpPr>
            <a:spLocks noGrp="1"/>
          </p:cNvSpPr>
          <p:nvPr>
            <p:ph idx="1"/>
          </p:nvPr>
        </p:nvSpPr>
        <p:spPr>
          <a:xfrm>
            <a:off x="838199" y="1825625"/>
            <a:ext cx="10805720" cy="4351338"/>
          </a:xfrm>
        </p:spPr>
        <p:txBody>
          <a:bodyPr>
            <a:normAutofit fontScale="92500" lnSpcReduction="20000"/>
          </a:bodyPr>
          <a:lstStyle/>
          <a:p>
            <a:r>
              <a:rPr lang="en-GB" sz="2000" dirty="0"/>
              <a:t>Exploit the </a:t>
            </a:r>
            <a:r>
              <a:rPr lang="en-GB" sz="2000" b="1" dirty="0"/>
              <a:t>EU Space programme components</a:t>
            </a:r>
            <a:r>
              <a:rPr lang="en-GB" sz="2000" dirty="0"/>
              <a:t>, including EGNSS and Copernicus data and services.</a:t>
            </a:r>
          </a:p>
          <a:p>
            <a:r>
              <a:rPr lang="en-GB" sz="2000" dirty="0"/>
              <a:t>Exploit </a:t>
            </a:r>
            <a:r>
              <a:rPr lang="en-GB" sz="2000" b="1" dirty="0"/>
              <a:t>EGNSS differentiators </a:t>
            </a:r>
            <a:r>
              <a:rPr lang="en-GB" sz="2000" dirty="0">
                <a:solidFill>
                  <a:srgbClr val="FF0000"/>
                </a:solidFill>
              </a:rPr>
              <a:t>such as HAS, OS-NMA, Galileo Signal Authentication Service and SAR </a:t>
            </a:r>
            <a:r>
              <a:rPr lang="en-GB" sz="2000" dirty="0"/>
              <a:t>for the development of new innovative applications.</a:t>
            </a:r>
          </a:p>
          <a:p>
            <a:r>
              <a:rPr lang="en-GB" sz="2000" dirty="0"/>
              <a:t>Deliver new innovative applications, with commercial impact and a </a:t>
            </a:r>
            <a:r>
              <a:rPr lang="en-GB" sz="2000" dirty="0">
                <a:solidFill>
                  <a:srgbClr val="FF0000"/>
                </a:solidFill>
              </a:rPr>
              <a:t>clear market uptake</a:t>
            </a:r>
            <a:r>
              <a:rPr lang="en-GB" sz="2000" dirty="0"/>
              <a:t>.</a:t>
            </a:r>
          </a:p>
          <a:p>
            <a:pPr lvl="0"/>
            <a:r>
              <a:rPr lang="en-GB" sz="2000" dirty="0"/>
              <a:t>A </a:t>
            </a:r>
            <a:r>
              <a:rPr lang="en-GB" sz="2000" b="1" dirty="0">
                <a:solidFill>
                  <a:srgbClr val="FF0000"/>
                </a:solidFill>
              </a:rPr>
              <a:t>Business Plan and evidence of user engagement </a:t>
            </a:r>
            <a:r>
              <a:rPr lang="en-GB" sz="2000" dirty="0"/>
              <a:t>shall be compulsory and shall be provided as part of the proposal, to demonstrate the user need and sustainability of the project (for Innovation Actions).</a:t>
            </a:r>
            <a:endParaRPr lang="x-none" sz="2000" dirty="0"/>
          </a:p>
          <a:p>
            <a:r>
              <a:rPr lang="en-GB" sz="2000" dirty="0"/>
              <a:t>Proposals addressing PRS (Public Regulated Service) related applications not in scope of action.</a:t>
            </a:r>
            <a:endParaRPr lang="x-none" sz="2000" dirty="0"/>
          </a:p>
          <a:p>
            <a:r>
              <a:rPr lang="en-GB" sz="2000" dirty="0"/>
              <a:t>Proposals under this topic should </a:t>
            </a:r>
            <a:r>
              <a:rPr lang="en-GB" sz="2000" b="1" dirty="0">
                <a:solidFill>
                  <a:srgbClr val="FF0000"/>
                </a:solidFill>
              </a:rPr>
              <a:t>exploit synergies </a:t>
            </a:r>
            <a:r>
              <a:rPr lang="en-GB" sz="2000" dirty="0"/>
              <a:t>and be complementary to national activities and activities funded by ESA.</a:t>
            </a:r>
            <a:endParaRPr lang="fr-BE" sz="2000" dirty="0"/>
          </a:p>
          <a:p>
            <a:endParaRPr lang="x-none" sz="2000" dirty="0"/>
          </a:p>
          <a:p>
            <a:pPr lvl="0"/>
            <a:r>
              <a:rPr lang="en-GB" sz="2000" dirty="0"/>
              <a:t>Participation of industry, in particular </a:t>
            </a:r>
            <a:r>
              <a:rPr lang="en-GB" sz="2000" dirty="0">
                <a:solidFill>
                  <a:srgbClr val="FF0000"/>
                </a:solidFill>
              </a:rPr>
              <a:t>SMEs and midcaps</a:t>
            </a:r>
            <a:r>
              <a:rPr lang="en-GB" sz="2000" dirty="0"/>
              <a:t>, is encouraged;</a:t>
            </a:r>
            <a:endParaRPr lang="x-none" sz="2000" dirty="0"/>
          </a:p>
          <a:p>
            <a:pPr lvl="0"/>
            <a:r>
              <a:rPr lang="en-GB" sz="2000" dirty="0"/>
              <a:t>Participation of, or outreach to, entities based in countries without a space tradition is encouraged;</a:t>
            </a:r>
            <a:endParaRPr lang="x-none" sz="2000" dirty="0"/>
          </a:p>
          <a:p>
            <a:pPr lvl="0"/>
            <a:r>
              <a:rPr lang="en-GB" sz="2000" dirty="0"/>
              <a:t>Involvement of </a:t>
            </a:r>
            <a:r>
              <a:rPr lang="en-GB" sz="2000" dirty="0">
                <a:solidFill>
                  <a:srgbClr val="FF0000"/>
                </a:solidFill>
              </a:rPr>
              <a:t>post-graduate researchers </a:t>
            </a:r>
            <a:r>
              <a:rPr lang="en-GB" sz="2000" dirty="0"/>
              <a:t>(engineers, scientists, and others) is also encouraged, for example through professional work experience or through fellowships/ scholarships when applicable;</a:t>
            </a:r>
            <a:endParaRPr lang="x-none" sz="2000" dirty="0"/>
          </a:p>
        </p:txBody>
      </p:sp>
      <p:sp>
        <p:nvSpPr>
          <p:cNvPr id="4" name="Slide Number Placeholder 3">
            <a:extLst>
              <a:ext uri="{FF2B5EF4-FFF2-40B4-BE49-F238E27FC236}">
                <a16:creationId xmlns:a16="http://schemas.microsoft.com/office/drawing/2014/main" id="{991E5745-6C2D-41A1-9884-0880515E08F7}"/>
              </a:ext>
            </a:extLst>
          </p:cNvPr>
          <p:cNvSpPr>
            <a:spLocks noGrp="1"/>
          </p:cNvSpPr>
          <p:nvPr>
            <p:ph type="sldNum" sz="quarter" idx="12"/>
          </p:nvPr>
        </p:nvSpPr>
        <p:spPr/>
        <p:txBody>
          <a:bodyPr/>
          <a:lstStyle/>
          <a:p>
            <a:fld id="{832D733E-3264-41AF-819B-F4786F848FED}" type="slidenum">
              <a:rPr lang="LID4096" smtClean="0"/>
              <a:t>14</a:t>
            </a:fld>
            <a:endParaRPr lang="LID4096"/>
          </a:p>
        </p:txBody>
      </p:sp>
    </p:spTree>
    <p:extLst>
      <p:ext uri="{BB962C8B-B14F-4D97-AF65-F5344CB8AC3E}">
        <p14:creationId xmlns:p14="http://schemas.microsoft.com/office/powerpoint/2010/main" val="184788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a:xfrm>
            <a:off x="3456263" y="365125"/>
            <a:ext cx="5366823" cy="1325563"/>
          </a:xfrm>
        </p:spPr>
        <p:txBody>
          <a:bodyPr>
            <a:noAutofit/>
          </a:bodyPr>
          <a:lstStyle/>
          <a:p>
            <a:r>
              <a:rPr lang="en-GB" sz="2800" dirty="0"/>
              <a:t>EGNSS APPLICATIONS FOR </a:t>
            </a:r>
            <a:br>
              <a:rPr lang="en-GB" sz="2800" dirty="0"/>
            </a:br>
            <a:r>
              <a:rPr lang="en-GB" sz="2800" dirty="0"/>
              <a:t>SMART MOBILITY</a:t>
            </a:r>
            <a:endParaRPr lang="en-150" sz="2800" dirty="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a:xfrm>
            <a:off x="3573709" y="1690688"/>
            <a:ext cx="8288323" cy="4486275"/>
          </a:xfrm>
        </p:spPr>
        <p:txBody>
          <a:bodyPr>
            <a:normAutofit/>
          </a:bodyPr>
          <a:lstStyle/>
          <a:p>
            <a:r>
              <a:rPr lang="en-GB" dirty="0">
                <a:latin typeface="Calibri" panose="020F0502020204030204" pitchFamily="34" charset="0"/>
                <a:cs typeface="Calibri" panose="020F0502020204030204" pitchFamily="34" charset="0"/>
              </a:rPr>
              <a:t>The action focuses on the development of </a:t>
            </a:r>
            <a:r>
              <a:rPr lang="en-GB" b="1" dirty="0">
                <a:latin typeface="Calibri" panose="020F0502020204030204" pitchFamily="34" charset="0"/>
                <a:cs typeface="Calibri" panose="020F0502020204030204" pitchFamily="34" charset="0"/>
              </a:rPr>
              <a:t>close to market</a:t>
            </a:r>
            <a:r>
              <a:rPr lang="en-GB" dirty="0">
                <a:latin typeface="Calibri" panose="020F0502020204030204" pitchFamily="34" charset="0"/>
                <a:cs typeface="Calibri" panose="020F0502020204030204" pitchFamily="34" charset="0"/>
              </a:rPr>
              <a:t> EGNSS transport applications and mobility services through the realisation of large scale demonstration and implementation projects.</a:t>
            </a:r>
            <a:endParaRPr lang="de-DE"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Proposals may be submitted in any of the transport areas or propose a multi-mode approach:</a:t>
            </a:r>
            <a:endParaRPr lang="de-DE" dirty="0">
              <a:latin typeface="Calibri" panose="020F0502020204030204" pitchFamily="34" charset="0"/>
              <a:cs typeface="Calibri" panose="020F0502020204030204" pitchFamily="34" charset="0"/>
            </a:endParaRPr>
          </a:p>
          <a:p>
            <a:pPr lvl="1"/>
            <a:r>
              <a:rPr lang="en-GB" dirty="0">
                <a:latin typeface="Calibri" panose="020F0502020204030204" pitchFamily="34" charset="0"/>
                <a:cs typeface="Calibri" panose="020F0502020204030204" pitchFamily="34" charset="0"/>
              </a:rPr>
              <a:t>Aviation</a:t>
            </a:r>
          </a:p>
          <a:p>
            <a:pPr lvl="1"/>
            <a:r>
              <a:rPr lang="en-GB" dirty="0">
                <a:latin typeface="Calibri" panose="020F0502020204030204" pitchFamily="34" charset="0"/>
                <a:cs typeface="Calibri" panose="020F0502020204030204" pitchFamily="34" charset="0"/>
              </a:rPr>
              <a:t>Maritime</a:t>
            </a:r>
          </a:p>
          <a:p>
            <a:pPr lvl="1"/>
            <a:r>
              <a:rPr lang="en-GB" dirty="0">
                <a:latin typeface="Calibri" panose="020F0502020204030204" pitchFamily="34" charset="0"/>
                <a:cs typeface="Calibri" panose="020F0502020204030204" pitchFamily="34" charset="0"/>
              </a:rPr>
              <a:t>Rail</a:t>
            </a:r>
          </a:p>
          <a:p>
            <a:pPr lvl="1"/>
            <a:r>
              <a:rPr lang="en-GB" dirty="0">
                <a:latin typeface="Calibri" panose="020F0502020204030204" pitchFamily="34" charset="0"/>
                <a:cs typeface="Calibri" panose="020F0502020204030204" pitchFamily="34" charset="0"/>
              </a:rPr>
              <a:t>Road</a:t>
            </a:r>
          </a:p>
          <a:p>
            <a:endParaRPr lang="en-150" dirty="0"/>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15</a:t>
            </a:fld>
            <a:endParaRPr lang="LID4096"/>
          </a:p>
        </p:txBody>
      </p:sp>
      <p:pic>
        <p:nvPicPr>
          <p:cNvPr id="5" name="Picture Placeholder 8">
            <a:extLst>
              <a:ext uri="{FF2B5EF4-FFF2-40B4-BE49-F238E27FC236}">
                <a16:creationId xmlns:a16="http://schemas.microsoft.com/office/drawing/2014/main" id="{F84FC51C-02B6-43A3-B561-8A17E82D72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368915" cy="6858000"/>
          </a:xfrm>
          <a:prstGeom prst="rect">
            <a:avLst/>
          </a:prstGeom>
        </p:spPr>
      </p:pic>
      <p:sp>
        <p:nvSpPr>
          <p:cNvPr id="6" name="Rectangle 5">
            <a:extLst>
              <a:ext uri="{FF2B5EF4-FFF2-40B4-BE49-F238E27FC236}">
                <a16:creationId xmlns:a16="http://schemas.microsoft.com/office/drawing/2014/main" id="{CEC4D7D9-3F13-47A9-A434-9B2635254B5B}"/>
              </a:ext>
            </a:extLst>
          </p:cNvPr>
          <p:cNvSpPr/>
          <p:nvPr/>
        </p:nvSpPr>
        <p:spPr>
          <a:xfrm>
            <a:off x="3456263" y="311705"/>
            <a:ext cx="3587329" cy="369332"/>
          </a:xfrm>
          <a:prstGeom prst="rect">
            <a:avLst/>
          </a:prstGeom>
        </p:spPr>
        <p:txBody>
          <a:bodyPr wrap="none">
            <a:spAutoFit/>
          </a:bodyPr>
          <a:lstStyle/>
          <a:p>
            <a:r>
              <a:rPr lang="de-DE" b="1" dirty="0">
                <a:solidFill>
                  <a:srgbClr val="0E4194"/>
                </a:solidFill>
              </a:rPr>
              <a:t>HORIZON-EUSPA-2022-SPACE-02-51</a:t>
            </a:r>
            <a:endParaRPr lang="en-150" b="1" dirty="0">
              <a:solidFill>
                <a:srgbClr val="0E4194"/>
              </a:solidFill>
            </a:endParaRPr>
          </a:p>
        </p:txBody>
      </p:sp>
      <p:sp>
        <p:nvSpPr>
          <p:cNvPr id="7" name="Oval 6">
            <a:extLst>
              <a:ext uri="{FF2B5EF4-FFF2-40B4-BE49-F238E27FC236}">
                <a16:creationId xmlns:a16="http://schemas.microsoft.com/office/drawing/2014/main" id="{9FFC076B-3EF6-47B9-BC1F-011577F089D0}"/>
              </a:ext>
            </a:extLst>
          </p:cNvPr>
          <p:cNvSpPr/>
          <p:nvPr/>
        </p:nvSpPr>
        <p:spPr>
          <a:xfrm>
            <a:off x="2332386" y="49637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9,5</a:t>
            </a:r>
          </a:p>
          <a:p>
            <a:pPr algn="ctr"/>
            <a:r>
              <a:rPr lang="de-DE" sz="1400" b="1" dirty="0" err="1">
                <a:solidFill>
                  <a:schemeClr val="tx1"/>
                </a:solidFill>
              </a:rPr>
              <a:t>Mio</a:t>
            </a:r>
            <a:r>
              <a:rPr lang="de-DE" sz="1400" b="1" dirty="0">
                <a:solidFill>
                  <a:schemeClr val="tx1"/>
                </a:solidFill>
              </a:rPr>
              <a:t> EUR</a:t>
            </a:r>
          </a:p>
        </p:txBody>
      </p:sp>
      <p:pic>
        <p:nvPicPr>
          <p:cNvPr id="10" name="Picture 9">
            <a:extLst>
              <a:ext uri="{FF2B5EF4-FFF2-40B4-BE49-F238E27FC236}">
                <a16:creationId xmlns:a16="http://schemas.microsoft.com/office/drawing/2014/main" id="{0465BA7D-9EFC-4B2B-AC47-D512944B5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2241" y="5958096"/>
            <a:ext cx="1716200" cy="451718"/>
          </a:xfrm>
          <a:prstGeom prst="rect">
            <a:avLst/>
          </a:prstGeom>
        </p:spPr>
      </p:pic>
      <p:sp>
        <p:nvSpPr>
          <p:cNvPr id="11" name="Rounded Rectangle 8">
            <a:extLst>
              <a:ext uri="{FF2B5EF4-FFF2-40B4-BE49-F238E27FC236}">
                <a16:creationId xmlns:a16="http://schemas.microsoft.com/office/drawing/2014/main" id="{788310D8-03B6-4874-AEA6-2822B69422FF}"/>
              </a:ext>
            </a:extLst>
          </p:cNvPr>
          <p:cNvSpPr/>
          <p:nvPr/>
        </p:nvSpPr>
        <p:spPr>
          <a:xfrm>
            <a:off x="163523" y="6223934"/>
            <a:ext cx="2043953" cy="4975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Innovation Action</a:t>
            </a:r>
          </a:p>
        </p:txBody>
      </p:sp>
      <p:sp>
        <p:nvSpPr>
          <p:cNvPr id="12" name="Rectangle 11">
            <a:extLst>
              <a:ext uri="{FF2B5EF4-FFF2-40B4-BE49-F238E27FC236}">
                <a16:creationId xmlns:a16="http://schemas.microsoft.com/office/drawing/2014/main" id="{9399012D-8BED-40F4-8DFE-208CECA332CF}"/>
              </a:ext>
            </a:extLst>
          </p:cNvPr>
          <p:cNvSpPr/>
          <p:nvPr/>
        </p:nvSpPr>
        <p:spPr>
          <a:xfrm>
            <a:off x="6893653" y="4948445"/>
            <a:ext cx="3433894" cy="646331"/>
          </a:xfrm>
          <a:prstGeom prst="rect">
            <a:avLst/>
          </a:prstGeom>
          <a:ln>
            <a:solidFill>
              <a:schemeClr val="tx1"/>
            </a:solidFill>
          </a:ln>
        </p:spPr>
        <p:txBody>
          <a:bodyPr wrap="square">
            <a:spAutoFit/>
          </a:bodyPr>
          <a:lstStyle/>
          <a:p>
            <a:r>
              <a:rPr lang="en-US" dirty="0">
                <a:solidFill>
                  <a:schemeClr val="tx1">
                    <a:lumMod val="75000"/>
                    <a:lumOff val="25000"/>
                  </a:schemeClr>
                </a:solidFill>
              </a:rPr>
              <a:t>Activities are expected to achieve TRL 7-9 by the end of the project </a:t>
            </a:r>
            <a:endParaRPr lang="en-150" dirty="0">
              <a:solidFill>
                <a:schemeClr val="tx1">
                  <a:lumMod val="75000"/>
                  <a:lumOff val="25000"/>
                </a:schemeClr>
              </a:solidFill>
            </a:endParaRPr>
          </a:p>
        </p:txBody>
      </p:sp>
    </p:spTree>
    <p:extLst>
      <p:ext uri="{BB962C8B-B14F-4D97-AF65-F5344CB8AC3E}">
        <p14:creationId xmlns:p14="http://schemas.microsoft.com/office/powerpoint/2010/main" val="269650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European Union">
            <a:extLst>
              <a:ext uri="{FF2B5EF4-FFF2-40B4-BE49-F238E27FC236}">
                <a16:creationId xmlns:a16="http://schemas.microsoft.com/office/drawing/2014/main" id="{AC352534-07FF-4188-ACC4-1010443ED93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89" y="0"/>
            <a:ext cx="33689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a:xfrm>
            <a:off x="3456263" y="365125"/>
            <a:ext cx="5366823" cy="1325563"/>
          </a:xfrm>
        </p:spPr>
        <p:txBody>
          <a:bodyPr>
            <a:noAutofit/>
          </a:bodyPr>
          <a:lstStyle/>
          <a:p>
            <a:r>
              <a:rPr lang="en-GB" sz="2800" dirty="0"/>
              <a:t>PUBLIC SECTOR AS GALILEO AND/OR COPERNICUS USER</a:t>
            </a:r>
            <a:endParaRPr lang="en-150" sz="2800" dirty="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a:xfrm>
            <a:off x="3573709" y="1690689"/>
            <a:ext cx="8288323" cy="1325564"/>
          </a:xfrm>
        </p:spPr>
        <p:txBody>
          <a:bodyPr>
            <a:normAutofit/>
          </a:bodyPr>
          <a:lstStyle/>
          <a:p>
            <a:r>
              <a:rPr lang="en-US" sz="2400" dirty="0">
                <a:latin typeface="Calibri" panose="020F0502020204030204" pitchFamily="34" charset="0"/>
                <a:cs typeface="Calibri" panose="020F0502020204030204" pitchFamily="34" charset="0"/>
              </a:rPr>
              <a:t>Demand-driven innovation by public authorities aiming at development and adoption of EGNSS/Copernicus applications which meet their needs.</a:t>
            </a:r>
          </a:p>
          <a:p>
            <a:endParaRPr lang="en-150" dirty="0"/>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16</a:t>
            </a:fld>
            <a:endParaRPr lang="LID4096"/>
          </a:p>
        </p:txBody>
      </p:sp>
      <p:sp>
        <p:nvSpPr>
          <p:cNvPr id="6" name="Rectangle 5">
            <a:extLst>
              <a:ext uri="{FF2B5EF4-FFF2-40B4-BE49-F238E27FC236}">
                <a16:creationId xmlns:a16="http://schemas.microsoft.com/office/drawing/2014/main" id="{CEC4D7D9-3F13-47A9-A434-9B2635254B5B}"/>
              </a:ext>
            </a:extLst>
          </p:cNvPr>
          <p:cNvSpPr/>
          <p:nvPr/>
        </p:nvSpPr>
        <p:spPr>
          <a:xfrm>
            <a:off x="3456263" y="311705"/>
            <a:ext cx="3587329" cy="369332"/>
          </a:xfrm>
          <a:prstGeom prst="rect">
            <a:avLst/>
          </a:prstGeom>
        </p:spPr>
        <p:txBody>
          <a:bodyPr wrap="none">
            <a:spAutoFit/>
          </a:bodyPr>
          <a:lstStyle/>
          <a:p>
            <a:r>
              <a:rPr lang="de-DE" b="1" dirty="0">
                <a:solidFill>
                  <a:srgbClr val="0E4194"/>
                </a:solidFill>
              </a:rPr>
              <a:t>HORIZON-EUSPA-2022-SPACE-02-52</a:t>
            </a:r>
            <a:endParaRPr lang="en-150" b="1" dirty="0">
              <a:solidFill>
                <a:srgbClr val="0E4194"/>
              </a:solidFill>
            </a:endParaRPr>
          </a:p>
        </p:txBody>
      </p:sp>
      <p:sp>
        <p:nvSpPr>
          <p:cNvPr id="7" name="Oval 6">
            <a:extLst>
              <a:ext uri="{FF2B5EF4-FFF2-40B4-BE49-F238E27FC236}">
                <a16:creationId xmlns:a16="http://schemas.microsoft.com/office/drawing/2014/main" id="{9FFC076B-3EF6-47B9-BC1F-011577F089D0}"/>
              </a:ext>
            </a:extLst>
          </p:cNvPr>
          <p:cNvSpPr/>
          <p:nvPr/>
        </p:nvSpPr>
        <p:spPr>
          <a:xfrm>
            <a:off x="2332386" y="49637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5,2</a:t>
            </a:r>
          </a:p>
          <a:p>
            <a:pPr algn="ctr"/>
            <a:r>
              <a:rPr lang="de-DE" sz="1400" b="1" dirty="0" err="1">
                <a:solidFill>
                  <a:schemeClr val="tx1"/>
                </a:solidFill>
              </a:rPr>
              <a:t>Mio</a:t>
            </a:r>
            <a:r>
              <a:rPr lang="de-DE" sz="1400" b="1" dirty="0">
                <a:solidFill>
                  <a:schemeClr val="tx1"/>
                </a:solidFill>
              </a:rPr>
              <a:t> EUR</a:t>
            </a:r>
          </a:p>
        </p:txBody>
      </p:sp>
      <p:pic>
        <p:nvPicPr>
          <p:cNvPr id="10" name="Picture 9">
            <a:extLst>
              <a:ext uri="{FF2B5EF4-FFF2-40B4-BE49-F238E27FC236}">
                <a16:creationId xmlns:a16="http://schemas.microsoft.com/office/drawing/2014/main" id="{0465BA7D-9EFC-4B2B-AC47-D512944B5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2241" y="5958096"/>
            <a:ext cx="1716200" cy="451718"/>
          </a:xfrm>
          <a:prstGeom prst="rect">
            <a:avLst/>
          </a:prstGeom>
        </p:spPr>
      </p:pic>
      <p:sp>
        <p:nvSpPr>
          <p:cNvPr id="11" name="Rounded Rectangle 8">
            <a:extLst>
              <a:ext uri="{FF2B5EF4-FFF2-40B4-BE49-F238E27FC236}">
                <a16:creationId xmlns:a16="http://schemas.microsoft.com/office/drawing/2014/main" id="{6CF4DB16-F237-4C2D-861B-80DF78B63CC3}"/>
              </a:ext>
            </a:extLst>
          </p:cNvPr>
          <p:cNvSpPr/>
          <p:nvPr/>
        </p:nvSpPr>
        <p:spPr>
          <a:xfrm>
            <a:off x="163523" y="6223934"/>
            <a:ext cx="2043953" cy="4975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Pre-Commercial Procurement</a:t>
            </a:r>
          </a:p>
        </p:txBody>
      </p:sp>
      <p:graphicFrame>
        <p:nvGraphicFramePr>
          <p:cNvPr id="14" name="Table 13">
            <a:extLst>
              <a:ext uri="{FF2B5EF4-FFF2-40B4-BE49-F238E27FC236}">
                <a16:creationId xmlns:a16="http://schemas.microsoft.com/office/drawing/2014/main" id="{38A54AB5-CE20-4610-8059-4FEDAAAC1206}"/>
              </a:ext>
            </a:extLst>
          </p:cNvPr>
          <p:cNvGraphicFramePr>
            <a:graphicFrameLocks noGrp="1"/>
          </p:cNvGraphicFramePr>
          <p:nvPr>
            <p:extLst/>
          </p:nvPr>
        </p:nvGraphicFramePr>
        <p:xfrm>
          <a:off x="4127384" y="2820352"/>
          <a:ext cx="7360640" cy="3718560"/>
        </p:xfrm>
        <a:graphic>
          <a:graphicData uri="http://schemas.openxmlformats.org/drawingml/2006/table">
            <a:tbl>
              <a:tblPr firstRow="1" bandRow="1">
                <a:tableStyleId>{5C22544A-7EE6-4342-B048-85BDC9FD1C3A}</a:tableStyleId>
              </a:tblPr>
              <a:tblGrid>
                <a:gridCol w="3649867">
                  <a:extLst>
                    <a:ext uri="{9D8B030D-6E8A-4147-A177-3AD203B41FA5}">
                      <a16:colId xmlns:a16="http://schemas.microsoft.com/office/drawing/2014/main" val="2773570651"/>
                    </a:ext>
                  </a:extLst>
                </a:gridCol>
                <a:gridCol w="3710773">
                  <a:extLst>
                    <a:ext uri="{9D8B030D-6E8A-4147-A177-3AD203B41FA5}">
                      <a16:colId xmlns:a16="http://schemas.microsoft.com/office/drawing/2014/main" val="115832689"/>
                    </a:ext>
                  </a:extLst>
                </a:gridCol>
              </a:tblGrid>
              <a:tr h="36148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kern="1200" baseline="0" dirty="0">
                          <a:solidFill>
                            <a:schemeClr val="tx1">
                              <a:lumMod val="75000"/>
                              <a:lumOff val="25000"/>
                            </a:schemeClr>
                          </a:solidFill>
                          <a:effectLst/>
                          <a:latin typeface="+mn-lt"/>
                          <a:ea typeface="+mn-ea"/>
                          <a:cs typeface="+mn-cs"/>
                        </a:rPr>
                        <a:t>Choice of market segment/ application </a:t>
                      </a:r>
                      <a:r>
                        <a:rPr lang="en-GB" sz="1600" b="0" u="sng" kern="1200" baseline="0" dirty="0">
                          <a:solidFill>
                            <a:schemeClr val="tx1">
                              <a:lumMod val="75000"/>
                              <a:lumOff val="25000"/>
                            </a:schemeClr>
                          </a:solidFill>
                          <a:effectLst/>
                          <a:latin typeface="+mn-lt"/>
                          <a:ea typeface="+mn-ea"/>
                          <a:cs typeface="+mn-cs"/>
                        </a:rPr>
                        <a:t>left to the proposer, </a:t>
                      </a:r>
                      <a:r>
                        <a:rPr lang="en-GB" sz="1600" b="1" u="sng" kern="1200" baseline="0" dirty="0">
                          <a:solidFill>
                            <a:schemeClr val="tx1">
                              <a:lumMod val="75000"/>
                              <a:lumOff val="25000"/>
                            </a:schemeClr>
                          </a:solidFill>
                          <a:effectLst/>
                          <a:latin typeface="+mn-lt"/>
                          <a:ea typeface="+mn-ea"/>
                          <a:cs typeface="+mn-cs"/>
                        </a:rPr>
                        <a:t>examples include EGNSS and/or Copernicus for</a:t>
                      </a:r>
                      <a:r>
                        <a:rPr lang="en-GB" sz="1600" b="0" u="sng" kern="1200" baseline="0" dirty="0">
                          <a:solidFill>
                            <a:schemeClr val="tx1">
                              <a:lumMod val="75000"/>
                              <a:lumOff val="25000"/>
                            </a:schemeClr>
                          </a:solidFill>
                          <a:effectLst/>
                          <a:latin typeface="+mn-lt"/>
                          <a:ea typeface="+mn-ea"/>
                          <a:cs typeface="+mn-cs"/>
                        </a:rPr>
                        <a:t>:</a:t>
                      </a:r>
                    </a:p>
                    <a:p>
                      <a:pPr marL="285750" lvl="0" indent="-285750">
                        <a:buFont typeface="Arial" panose="020B0604020202020204" pitchFamily="34" charset="0"/>
                        <a:buChar char="•"/>
                      </a:pPr>
                      <a:r>
                        <a:rPr lang="en-GB" sz="1600" b="0" kern="1200" dirty="0">
                          <a:solidFill>
                            <a:schemeClr val="tx1">
                              <a:lumMod val="75000"/>
                              <a:lumOff val="25000"/>
                            </a:schemeClr>
                          </a:solidFill>
                          <a:effectLst/>
                          <a:latin typeface="+mn-lt"/>
                          <a:ea typeface="+mn-ea"/>
                          <a:cs typeface="+mn-cs"/>
                        </a:rPr>
                        <a:t>Monitoring of </a:t>
                      </a:r>
                      <a:r>
                        <a:rPr lang="en-GB" sz="1600" b="1" kern="1200" dirty="0">
                          <a:solidFill>
                            <a:schemeClr val="tx1">
                              <a:lumMod val="75000"/>
                              <a:lumOff val="25000"/>
                            </a:schemeClr>
                          </a:solidFill>
                          <a:effectLst/>
                          <a:latin typeface="+mn-lt"/>
                          <a:ea typeface="+mn-ea"/>
                          <a:cs typeface="+mn-cs"/>
                        </a:rPr>
                        <a:t>infrastructure</a:t>
                      </a:r>
                      <a:r>
                        <a:rPr lang="en-GB" sz="1600" b="0" kern="1200" dirty="0">
                          <a:solidFill>
                            <a:schemeClr val="tx1">
                              <a:lumMod val="75000"/>
                              <a:lumOff val="25000"/>
                            </a:schemeClr>
                          </a:solidFill>
                          <a:effectLst/>
                          <a:latin typeface="+mn-lt"/>
                          <a:ea typeface="+mn-ea"/>
                          <a:cs typeface="+mn-cs"/>
                        </a:rPr>
                        <a:t> (rail, road, critical infrastructure),</a:t>
                      </a:r>
                      <a:endParaRPr lang="de-DE" sz="1600" b="0" kern="1200" dirty="0">
                        <a:solidFill>
                          <a:schemeClr val="tx1">
                            <a:lumMod val="75000"/>
                            <a:lumOff val="25000"/>
                          </a:schemeClr>
                        </a:solidFill>
                        <a:effectLst/>
                        <a:latin typeface="+mn-lt"/>
                        <a:ea typeface="+mn-ea"/>
                        <a:cs typeface="+mn-cs"/>
                      </a:endParaRPr>
                    </a:p>
                    <a:p>
                      <a:pPr marL="285750" lvl="0" indent="-285750">
                        <a:buFont typeface="Arial" panose="020B0604020202020204" pitchFamily="34" charset="0"/>
                        <a:buChar char="•"/>
                      </a:pPr>
                      <a:r>
                        <a:rPr lang="en-GB" sz="1600" b="1" kern="1200" dirty="0">
                          <a:solidFill>
                            <a:schemeClr val="tx1">
                              <a:lumMod val="75000"/>
                              <a:lumOff val="25000"/>
                            </a:schemeClr>
                          </a:solidFill>
                          <a:effectLst/>
                          <a:latin typeface="+mn-lt"/>
                          <a:ea typeface="+mn-ea"/>
                          <a:cs typeface="+mn-cs"/>
                        </a:rPr>
                        <a:t>Crisis emergency management</a:t>
                      </a:r>
                      <a:r>
                        <a:rPr lang="en-GB" sz="1600" b="0" kern="1200" dirty="0">
                          <a:solidFill>
                            <a:schemeClr val="tx1">
                              <a:lumMod val="75000"/>
                              <a:lumOff val="25000"/>
                            </a:schemeClr>
                          </a:solidFill>
                          <a:effectLst/>
                          <a:latin typeface="+mn-lt"/>
                          <a:ea typeface="+mn-ea"/>
                          <a:cs typeface="+mn-cs"/>
                        </a:rPr>
                        <a:t>, including related to extreme events </a:t>
                      </a:r>
                    </a:p>
                    <a:p>
                      <a:pPr marL="285750" lvl="0" indent="-285750">
                        <a:buFont typeface="Arial" panose="020B0604020202020204" pitchFamily="34" charset="0"/>
                        <a:buChar char="•"/>
                      </a:pPr>
                      <a:r>
                        <a:rPr lang="en-GB" sz="1600" b="1" kern="1200" dirty="0">
                          <a:solidFill>
                            <a:schemeClr val="tx1">
                              <a:lumMod val="75000"/>
                              <a:lumOff val="25000"/>
                            </a:schemeClr>
                          </a:solidFill>
                          <a:effectLst/>
                          <a:latin typeface="+mn-lt"/>
                          <a:ea typeface="+mn-ea"/>
                          <a:cs typeface="+mn-cs"/>
                        </a:rPr>
                        <a:t>Civil security applications </a:t>
                      </a:r>
                      <a:r>
                        <a:rPr lang="en-GB" sz="1600" b="0" kern="1200" dirty="0">
                          <a:solidFill>
                            <a:schemeClr val="tx1">
                              <a:lumMod val="75000"/>
                              <a:lumOff val="25000"/>
                            </a:schemeClr>
                          </a:solidFill>
                          <a:effectLst/>
                          <a:latin typeface="+mn-lt"/>
                          <a:ea typeface="+mn-ea"/>
                          <a:cs typeface="+mn-cs"/>
                        </a:rPr>
                        <a:t>and border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lumMod val="75000"/>
                              <a:lumOff val="25000"/>
                            </a:schemeClr>
                          </a:solidFill>
                          <a:effectLst/>
                          <a:latin typeface="+mn-lt"/>
                          <a:ea typeface="+mn-ea"/>
                          <a:cs typeface="+mn-cs"/>
                        </a:rPr>
                        <a:t>Mobility as a service, cooperative ITS, public transport, </a:t>
                      </a:r>
                      <a:r>
                        <a:rPr lang="en-GB" sz="1600" b="1" kern="1200" dirty="0">
                          <a:solidFill>
                            <a:schemeClr val="tx1">
                              <a:lumMod val="75000"/>
                              <a:lumOff val="25000"/>
                            </a:schemeClr>
                          </a:solidFill>
                          <a:effectLst/>
                          <a:latin typeface="+mn-lt"/>
                          <a:ea typeface="+mn-ea"/>
                          <a:cs typeface="+mn-cs"/>
                        </a:rPr>
                        <a:t>smart cities </a:t>
                      </a:r>
                      <a:r>
                        <a:rPr lang="en-GB" sz="1600" b="0" kern="1200" dirty="0">
                          <a:solidFill>
                            <a:schemeClr val="tx1">
                              <a:lumMod val="75000"/>
                              <a:lumOff val="25000"/>
                            </a:schemeClr>
                          </a:solidFill>
                          <a:effectLst/>
                          <a:latin typeface="+mn-lt"/>
                          <a:ea typeface="+mn-ea"/>
                          <a:cs typeface="+mn-cs"/>
                        </a:rPr>
                        <a:t>and air quality monitoring and forecasting,</a:t>
                      </a:r>
                      <a:endParaRPr lang="de-DE" sz="1600" b="0" kern="1200" dirty="0">
                        <a:solidFill>
                          <a:schemeClr val="tx1">
                            <a:lumMod val="75000"/>
                            <a:lumOff val="25000"/>
                          </a:schemeClr>
                        </a:solidFill>
                        <a:effectLst/>
                        <a:latin typeface="+mn-lt"/>
                        <a:ea typeface="+mn-ea"/>
                        <a:cs typeface="+mn-cs"/>
                      </a:endParaRPr>
                    </a:p>
                    <a:p>
                      <a:pPr marL="285750" lvl="0" indent="-285750">
                        <a:buFont typeface="Arial" panose="020B0604020202020204" pitchFamily="34" charset="0"/>
                        <a:buChar char="•"/>
                      </a:pPr>
                      <a:r>
                        <a:rPr lang="en-GB" sz="1600" b="1" kern="1200" dirty="0">
                          <a:solidFill>
                            <a:schemeClr val="tx1">
                              <a:lumMod val="75000"/>
                              <a:lumOff val="25000"/>
                            </a:schemeClr>
                          </a:solidFill>
                          <a:effectLst/>
                          <a:latin typeface="+mn-lt"/>
                          <a:ea typeface="+mn-ea"/>
                          <a:cs typeface="+mn-cs"/>
                        </a:rPr>
                        <a:t>Coastal area </a:t>
                      </a:r>
                      <a:r>
                        <a:rPr lang="en-GB" sz="1600" b="0" kern="1200" dirty="0">
                          <a:solidFill>
                            <a:schemeClr val="tx1">
                              <a:lumMod val="75000"/>
                              <a:lumOff val="25000"/>
                            </a:schemeClr>
                          </a:solidFill>
                          <a:effectLst/>
                          <a:latin typeface="+mn-lt"/>
                          <a:ea typeface="+mn-ea"/>
                          <a:cs typeface="+mn-cs"/>
                        </a:rPr>
                        <a:t>monitoring and modelling etc.  </a:t>
                      </a:r>
                      <a:endParaRPr lang="de-DE" sz="1600" b="0" kern="1200" dirty="0">
                        <a:solidFill>
                          <a:schemeClr val="tx1">
                            <a:lumMod val="75000"/>
                            <a:lumOff val="25000"/>
                          </a:schemeClr>
                        </a:solidFill>
                        <a:effectLst/>
                        <a:latin typeface="+mn-lt"/>
                        <a:ea typeface="+mn-ea"/>
                        <a:cs typeface="+mn-cs"/>
                      </a:endParaRPr>
                    </a:p>
                  </a:txBody>
                  <a:tcPr>
                    <a:noFill/>
                  </a:tcPr>
                </a:tc>
                <a:tc>
                  <a:txBody>
                    <a:bodyPr/>
                    <a:lstStyle/>
                    <a:p>
                      <a:pPr marL="0" indent="0">
                        <a:buFont typeface="Arial" panose="020B0604020202020204" pitchFamily="34" charset="0"/>
                        <a:buNone/>
                      </a:pPr>
                      <a:r>
                        <a:rPr lang="en-GB" sz="1600" b="1" kern="1200" dirty="0">
                          <a:solidFill>
                            <a:schemeClr val="tx1">
                              <a:lumMod val="75000"/>
                              <a:lumOff val="25000"/>
                            </a:schemeClr>
                          </a:solidFill>
                          <a:effectLst/>
                          <a:latin typeface="+mn-lt"/>
                          <a:ea typeface="+mn-ea"/>
                          <a:cs typeface="+mn-cs"/>
                        </a:rPr>
                        <a:t>Aim</a:t>
                      </a:r>
                      <a:r>
                        <a:rPr lang="en-GB" sz="1600" b="0" kern="1200" dirty="0">
                          <a:solidFill>
                            <a:schemeClr val="tx1">
                              <a:lumMod val="75000"/>
                              <a:lumOff val="25000"/>
                            </a:schemeClr>
                          </a:solidFill>
                          <a:effectLst/>
                          <a:latin typeface="+mn-lt"/>
                          <a:ea typeface="+mn-ea"/>
                          <a:cs typeface="+mn-cs"/>
                        </a:rPr>
                        <a:t>: Foster</a:t>
                      </a:r>
                      <a:r>
                        <a:rPr lang="en-GB" sz="1600" b="0" kern="1200" baseline="0" dirty="0">
                          <a:solidFill>
                            <a:schemeClr val="tx1">
                              <a:lumMod val="75000"/>
                              <a:lumOff val="25000"/>
                            </a:schemeClr>
                          </a:solidFill>
                          <a:effectLst/>
                          <a:latin typeface="+mn-lt"/>
                          <a:ea typeface="+mn-ea"/>
                          <a:cs typeface="+mn-cs"/>
                        </a:rPr>
                        <a:t> exploitation of space applications to </a:t>
                      </a:r>
                      <a:r>
                        <a:rPr lang="en-GB" sz="1600" b="0" u="sng" kern="1200" baseline="0" dirty="0">
                          <a:solidFill>
                            <a:schemeClr val="tx1">
                              <a:lumMod val="75000"/>
                              <a:lumOff val="25000"/>
                            </a:schemeClr>
                          </a:solidFill>
                          <a:effectLst/>
                          <a:latin typeface="+mn-lt"/>
                          <a:ea typeface="+mn-ea"/>
                          <a:cs typeface="+mn-cs"/>
                        </a:rPr>
                        <a:t>match needs of public authorities</a:t>
                      </a:r>
                      <a:r>
                        <a:rPr lang="en-GB" sz="1600" b="0" kern="1200" baseline="0" dirty="0">
                          <a:solidFill>
                            <a:schemeClr val="tx1">
                              <a:lumMod val="75000"/>
                              <a:lumOff val="25000"/>
                            </a:schemeClr>
                          </a:solidFill>
                          <a:effectLst/>
                          <a:latin typeface="+mn-lt"/>
                          <a:ea typeface="+mn-ea"/>
                          <a:cs typeface="+mn-cs"/>
                        </a:rPr>
                        <a:t> at national, regional or local levels</a:t>
                      </a:r>
                    </a:p>
                    <a:p>
                      <a:pPr marL="0" indent="0">
                        <a:buFont typeface="Arial" panose="020B0604020202020204" pitchFamily="34" charset="0"/>
                        <a:buNone/>
                      </a:pPr>
                      <a:endParaRPr lang="en-GB" sz="1600" b="0" kern="1200" baseline="0" dirty="0">
                        <a:solidFill>
                          <a:schemeClr val="tx1">
                            <a:lumMod val="75000"/>
                            <a:lumOff val="25000"/>
                          </a:schemeClr>
                        </a:solidFill>
                        <a:effectLst/>
                        <a:latin typeface="+mn-lt"/>
                        <a:ea typeface="+mn-ea"/>
                        <a:cs typeface="+mn-cs"/>
                      </a:endParaRPr>
                    </a:p>
                    <a:p>
                      <a:pPr marL="0" indent="0">
                        <a:buFont typeface="Arial" panose="020B0604020202020204" pitchFamily="34" charset="0"/>
                        <a:buNone/>
                      </a:pPr>
                      <a:r>
                        <a:rPr lang="en-GB" sz="1600" b="0" kern="1200" baseline="0" dirty="0">
                          <a:solidFill>
                            <a:schemeClr val="tx1">
                              <a:lumMod val="75000"/>
                              <a:lumOff val="25000"/>
                            </a:schemeClr>
                          </a:solidFill>
                          <a:effectLst/>
                          <a:latin typeface="+mn-lt"/>
                          <a:ea typeface="+mn-ea"/>
                          <a:cs typeface="+mn-cs"/>
                        </a:rPr>
                        <a:t>Proposals should </a:t>
                      </a:r>
                    </a:p>
                    <a:p>
                      <a:pPr marL="285750" indent="-285750">
                        <a:buFont typeface="Arial" panose="020B0604020202020204" pitchFamily="34" charset="0"/>
                        <a:buChar char="•"/>
                      </a:pPr>
                      <a:r>
                        <a:rPr lang="en-GB" sz="1600" b="0" kern="1200" baseline="0" dirty="0">
                          <a:solidFill>
                            <a:schemeClr val="tx1">
                              <a:lumMod val="75000"/>
                              <a:lumOff val="25000"/>
                            </a:schemeClr>
                          </a:solidFill>
                          <a:effectLst/>
                          <a:latin typeface="+mn-lt"/>
                          <a:ea typeface="+mn-ea"/>
                          <a:cs typeface="+mn-cs"/>
                        </a:rPr>
                        <a:t>focus on </a:t>
                      </a:r>
                      <a:r>
                        <a:rPr lang="en-GB" sz="1600" b="0" u="sng" kern="1200" baseline="0" dirty="0">
                          <a:solidFill>
                            <a:schemeClr val="tx1">
                              <a:lumMod val="75000"/>
                              <a:lumOff val="25000"/>
                            </a:schemeClr>
                          </a:solidFill>
                          <a:effectLst/>
                          <a:latin typeface="+mn-lt"/>
                          <a:ea typeface="+mn-ea"/>
                          <a:cs typeface="+mn-cs"/>
                        </a:rPr>
                        <a:t>clearly identified needs</a:t>
                      </a:r>
                      <a:endParaRPr lang="en-GB" sz="1600" b="0" u="none" kern="1200" baseline="0" dirty="0">
                        <a:solidFill>
                          <a:schemeClr val="tx1">
                            <a:lumMod val="75000"/>
                            <a:lumOff val="25000"/>
                          </a:schemeClr>
                        </a:solidFill>
                        <a:effectLst/>
                        <a:latin typeface="+mn-lt"/>
                        <a:ea typeface="+mn-ea"/>
                        <a:cs typeface="+mn-cs"/>
                      </a:endParaRPr>
                    </a:p>
                    <a:p>
                      <a:pPr marL="285750" indent="-285750">
                        <a:buFont typeface="Arial" panose="020B0604020202020204" pitchFamily="34" charset="0"/>
                        <a:buChar char="•"/>
                      </a:pPr>
                      <a:r>
                        <a:rPr lang="en-GB" sz="1600" b="0" kern="1200" baseline="0" dirty="0">
                          <a:solidFill>
                            <a:schemeClr val="tx1">
                              <a:lumMod val="75000"/>
                              <a:lumOff val="25000"/>
                            </a:schemeClr>
                          </a:solidFill>
                          <a:effectLst/>
                          <a:latin typeface="+mn-lt"/>
                          <a:ea typeface="+mn-ea"/>
                          <a:cs typeface="+mn-cs"/>
                        </a:rPr>
                        <a:t>demonstrate </a:t>
                      </a:r>
                      <a:r>
                        <a:rPr lang="en-GB" sz="1600" b="0" u="sng" kern="1200" baseline="0" dirty="0">
                          <a:solidFill>
                            <a:schemeClr val="tx1">
                              <a:lumMod val="75000"/>
                              <a:lumOff val="25000"/>
                            </a:schemeClr>
                          </a:solidFill>
                          <a:effectLst/>
                          <a:latin typeface="+mn-lt"/>
                          <a:ea typeface="+mn-ea"/>
                          <a:cs typeface="+mn-cs"/>
                        </a:rPr>
                        <a:t>sustainable solution beyond lifespan </a:t>
                      </a:r>
                      <a:r>
                        <a:rPr lang="en-GB" sz="1600" b="0" kern="1200" baseline="0" dirty="0">
                          <a:solidFill>
                            <a:schemeClr val="tx1">
                              <a:lumMod val="75000"/>
                              <a:lumOff val="25000"/>
                            </a:schemeClr>
                          </a:solidFill>
                          <a:effectLst/>
                          <a:latin typeface="+mn-lt"/>
                          <a:ea typeface="+mn-ea"/>
                          <a:cs typeface="+mn-cs"/>
                        </a:rPr>
                        <a:t>of the project</a:t>
                      </a:r>
                    </a:p>
                    <a:p>
                      <a:pPr marL="0" indent="0">
                        <a:buFontTx/>
                        <a:buNone/>
                      </a:pPr>
                      <a:endParaRPr lang="en-GB" sz="1600" b="0" kern="1200" baseline="0" dirty="0">
                        <a:solidFill>
                          <a:schemeClr val="tx1">
                            <a:lumMod val="75000"/>
                            <a:lumOff val="25000"/>
                          </a:schemeClr>
                        </a:solidFill>
                        <a:effectLst/>
                        <a:latin typeface="+mn-lt"/>
                        <a:ea typeface="+mn-ea"/>
                        <a:cs typeface="+mn-cs"/>
                      </a:endParaRPr>
                    </a:p>
                    <a:p>
                      <a:pPr marL="0" indent="0">
                        <a:buFontTx/>
                        <a:buNone/>
                      </a:pPr>
                      <a:r>
                        <a:rPr lang="en-GB" sz="1600" b="0" kern="1200" baseline="0" dirty="0">
                          <a:solidFill>
                            <a:schemeClr val="tx1">
                              <a:lumMod val="75000"/>
                              <a:lumOff val="25000"/>
                            </a:schemeClr>
                          </a:solidFill>
                          <a:effectLst/>
                          <a:latin typeface="+mn-lt"/>
                          <a:ea typeface="+mn-ea"/>
                          <a:cs typeface="+mn-cs"/>
                        </a:rPr>
                        <a:t>Requested solutions should be </a:t>
                      </a:r>
                      <a:r>
                        <a:rPr lang="en-GB" sz="1600" b="0" u="sng" kern="1200" baseline="0" dirty="0">
                          <a:solidFill>
                            <a:schemeClr val="tx1">
                              <a:lumMod val="75000"/>
                              <a:lumOff val="25000"/>
                            </a:schemeClr>
                          </a:solidFill>
                          <a:effectLst/>
                          <a:latin typeface="+mn-lt"/>
                          <a:ea typeface="+mn-ea"/>
                          <a:cs typeface="+mn-cs"/>
                        </a:rPr>
                        <a:t>validated </a:t>
                      </a:r>
                      <a:r>
                        <a:rPr lang="en-GB" sz="1600" b="0" kern="1200" baseline="0" dirty="0">
                          <a:solidFill>
                            <a:schemeClr val="tx1">
                              <a:lumMod val="75000"/>
                              <a:lumOff val="25000"/>
                            </a:schemeClr>
                          </a:solidFill>
                          <a:effectLst/>
                          <a:latin typeface="+mn-lt"/>
                          <a:ea typeface="+mn-ea"/>
                          <a:cs typeface="+mn-cs"/>
                        </a:rPr>
                        <a:t>through field-testing in at least two European countries.</a:t>
                      </a:r>
                    </a:p>
                    <a:p>
                      <a:pPr marL="0" indent="0">
                        <a:buFont typeface="Arial" panose="020B0604020202020204" pitchFamily="34" charset="0"/>
                        <a:buNone/>
                      </a:pPr>
                      <a:endParaRPr lang="en-GB" sz="1600" b="0" kern="1200" dirty="0">
                        <a:solidFill>
                          <a:schemeClr val="tx1">
                            <a:lumMod val="75000"/>
                            <a:lumOff val="25000"/>
                          </a:schemeClr>
                        </a:solidFill>
                        <a:effectLst/>
                        <a:latin typeface="+mn-lt"/>
                        <a:ea typeface="+mn-ea"/>
                        <a:cs typeface="+mn-cs"/>
                      </a:endParaRPr>
                    </a:p>
                    <a:p>
                      <a:endParaRPr lang="de-DE" sz="1400" b="0" kern="1200" baseline="0" dirty="0">
                        <a:solidFill>
                          <a:schemeClr val="tx1">
                            <a:lumMod val="75000"/>
                            <a:lumOff val="25000"/>
                          </a:schemeClr>
                        </a:solidFill>
                        <a:effectLst/>
                        <a:latin typeface="+mn-lt"/>
                        <a:ea typeface="+mn-ea"/>
                        <a:cs typeface="+mn-cs"/>
                      </a:endParaRPr>
                    </a:p>
                  </a:txBody>
                  <a:tcPr>
                    <a:noFill/>
                  </a:tcPr>
                </a:tc>
                <a:extLst>
                  <a:ext uri="{0D108BD9-81ED-4DB2-BD59-A6C34878D82A}">
                    <a16:rowId xmlns:a16="http://schemas.microsoft.com/office/drawing/2014/main" val="2434561142"/>
                  </a:ext>
                </a:extLst>
              </a:tr>
            </a:tbl>
          </a:graphicData>
        </a:graphic>
      </p:graphicFrame>
      <p:sp>
        <p:nvSpPr>
          <p:cNvPr id="15" name="Rectangle 14">
            <a:extLst>
              <a:ext uri="{FF2B5EF4-FFF2-40B4-BE49-F238E27FC236}">
                <a16:creationId xmlns:a16="http://schemas.microsoft.com/office/drawing/2014/main" id="{CF35CE50-0B54-48A9-92A4-020F2010CB62}"/>
              </a:ext>
            </a:extLst>
          </p:cNvPr>
          <p:cNvSpPr/>
          <p:nvPr/>
        </p:nvSpPr>
        <p:spPr>
          <a:xfrm>
            <a:off x="2447193" y="6673334"/>
            <a:ext cx="914033" cy="184666"/>
          </a:xfrm>
          <a:prstGeom prst="rect">
            <a:avLst/>
          </a:prstGeom>
        </p:spPr>
        <p:txBody>
          <a:bodyPr wrap="none">
            <a:spAutoFit/>
          </a:bodyPr>
          <a:lstStyle/>
          <a:p>
            <a:r>
              <a:rPr lang="en-US" sz="600" dirty="0">
                <a:solidFill>
                  <a:schemeClr val="bg1"/>
                </a:solidFill>
              </a:rPr>
              <a:t>Photo: European Union</a:t>
            </a:r>
            <a:endParaRPr lang="en-150" sz="600" dirty="0">
              <a:solidFill>
                <a:schemeClr val="bg1"/>
              </a:solidFill>
            </a:endParaRPr>
          </a:p>
        </p:txBody>
      </p:sp>
    </p:spTree>
    <p:extLst>
      <p:ext uri="{BB962C8B-B14F-4D97-AF65-F5344CB8AC3E}">
        <p14:creationId xmlns:p14="http://schemas.microsoft.com/office/powerpoint/2010/main" val="227536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3EF3E-7A43-43CC-960B-87012B32B8E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3369600" cy="6857999"/>
          </a:xfrm>
          <a:prstGeom prst="rect">
            <a:avLst/>
          </a:prstGeom>
        </p:spPr>
      </p:pic>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a:xfrm>
            <a:off x="3456264" y="365125"/>
            <a:ext cx="5679348" cy="1325563"/>
          </a:xfrm>
        </p:spPr>
        <p:txBody>
          <a:bodyPr>
            <a:noAutofit/>
          </a:bodyPr>
          <a:lstStyle/>
          <a:p>
            <a:r>
              <a:rPr lang="en-GB" sz="2400" dirty="0"/>
              <a:t>COPERNICUS DOWNSTREAM APPLICATIONS &amp; THE EUROPEAN DATA ECONOMY</a:t>
            </a:r>
            <a:endParaRPr lang="en-150" sz="2400" dirty="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a:xfrm>
            <a:off x="3573709" y="1690689"/>
            <a:ext cx="8288323" cy="1325564"/>
          </a:xfrm>
        </p:spPr>
        <p:txBody>
          <a:bodyPr>
            <a:normAutofit fontScale="85000" lnSpcReduction="10000"/>
          </a:bodyPr>
          <a:lstStyle/>
          <a:p>
            <a:r>
              <a:rPr lang="en-US" sz="2400" dirty="0"/>
              <a:t>Actions under this Topic will contribute to increase the integration and uptake of Copernicus into the economy, and/or to solve societal challenges.</a:t>
            </a:r>
          </a:p>
          <a:p>
            <a:r>
              <a:rPr lang="en-US" sz="2400" dirty="0"/>
              <a:t>Enable Copernicus penetration in many vertical domains , through sizeable and scalable applications enabled by modern ICT technologies.</a:t>
            </a:r>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17</a:t>
            </a:fld>
            <a:endParaRPr lang="LID4096"/>
          </a:p>
        </p:txBody>
      </p:sp>
      <p:sp>
        <p:nvSpPr>
          <p:cNvPr id="6" name="Rectangle 5">
            <a:extLst>
              <a:ext uri="{FF2B5EF4-FFF2-40B4-BE49-F238E27FC236}">
                <a16:creationId xmlns:a16="http://schemas.microsoft.com/office/drawing/2014/main" id="{CEC4D7D9-3F13-47A9-A434-9B2635254B5B}"/>
              </a:ext>
            </a:extLst>
          </p:cNvPr>
          <p:cNvSpPr/>
          <p:nvPr/>
        </p:nvSpPr>
        <p:spPr>
          <a:xfrm>
            <a:off x="3456263" y="311705"/>
            <a:ext cx="3587329" cy="369332"/>
          </a:xfrm>
          <a:prstGeom prst="rect">
            <a:avLst/>
          </a:prstGeom>
        </p:spPr>
        <p:txBody>
          <a:bodyPr wrap="none">
            <a:spAutoFit/>
          </a:bodyPr>
          <a:lstStyle/>
          <a:p>
            <a:r>
              <a:rPr lang="de-DE" b="1" dirty="0">
                <a:solidFill>
                  <a:srgbClr val="0E4194"/>
                </a:solidFill>
              </a:rPr>
              <a:t>HORIZON-EUSPA-2022-SPACE-02-54</a:t>
            </a:r>
            <a:endParaRPr lang="en-150" b="1" dirty="0">
              <a:solidFill>
                <a:srgbClr val="0E4194"/>
              </a:solidFill>
            </a:endParaRPr>
          </a:p>
        </p:txBody>
      </p:sp>
      <p:sp>
        <p:nvSpPr>
          <p:cNvPr id="7" name="Oval 6">
            <a:extLst>
              <a:ext uri="{FF2B5EF4-FFF2-40B4-BE49-F238E27FC236}">
                <a16:creationId xmlns:a16="http://schemas.microsoft.com/office/drawing/2014/main" id="{9FFC076B-3EF6-47B9-BC1F-011577F089D0}"/>
              </a:ext>
            </a:extLst>
          </p:cNvPr>
          <p:cNvSpPr/>
          <p:nvPr/>
        </p:nvSpPr>
        <p:spPr>
          <a:xfrm>
            <a:off x="2332386" y="49637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9,6</a:t>
            </a:r>
          </a:p>
          <a:p>
            <a:pPr algn="ctr"/>
            <a:r>
              <a:rPr lang="de-DE" sz="1400" b="1" dirty="0" err="1">
                <a:solidFill>
                  <a:schemeClr val="tx1"/>
                </a:solidFill>
              </a:rPr>
              <a:t>Mio</a:t>
            </a:r>
            <a:r>
              <a:rPr lang="de-DE" sz="1400" b="1" dirty="0">
                <a:solidFill>
                  <a:schemeClr val="tx1"/>
                </a:solidFill>
              </a:rPr>
              <a:t> EUR</a:t>
            </a:r>
          </a:p>
        </p:txBody>
      </p:sp>
      <p:pic>
        <p:nvPicPr>
          <p:cNvPr id="10" name="Picture 9">
            <a:extLst>
              <a:ext uri="{FF2B5EF4-FFF2-40B4-BE49-F238E27FC236}">
                <a16:creationId xmlns:a16="http://schemas.microsoft.com/office/drawing/2014/main" id="{0465BA7D-9EFC-4B2B-AC47-D512944B5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2241" y="5958096"/>
            <a:ext cx="1716200" cy="451718"/>
          </a:xfrm>
          <a:prstGeom prst="rect">
            <a:avLst/>
          </a:prstGeom>
        </p:spPr>
      </p:pic>
      <p:sp>
        <p:nvSpPr>
          <p:cNvPr id="15" name="Rectangle 14">
            <a:extLst>
              <a:ext uri="{FF2B5EF4-FFF2-40B4-BE49-F238E27FC236}">
                <a16:creationId xmlns:a16="http://schemas.microsoft.com/office/drawing/2014/main" id="{CF35CE50-0B54-48A9-92A4-020F2010CB62}"/>
              </a:ext>
            </a:extLst>
          </p:cNvPr>
          <p:cNvSpPr/>
          <p:nvPr/>
        </p:nvSpPr>
        <p:spPr>
          <a:xfrm>
            <a:off x="2447193" y="6673334"/>
            <a:ext cx="914033" cy="184666"/>
          </a:xfrm>
          <a:prstGeom prst="rect">
            <a:avLst/>
          </a:prstGeom>
        </p:spPr>
        <p:txBody>
          <a:bodyPr wrap="none">
            <a:spAutoFit/>
          </a:bodyPr>
          <a:lstStyle/>
          <a:p>
            <a:r>
              <a:rPr lang="en-US" sz="600" dirty="0">
                <a:solidFill>
                  <a:schemeClr val="bg1"/>
                </a:solidFill>
              </a:rPr>
              <a:t>Photo: European Union</a:t>
            </a:r>
            <a:endParaRPr lang="en-150" sz="600" dirty="0">
              <a:solidFill>
                <a:schemeClr val="bg1"/>
              </a:solidFill>
            </a:endParaRPr>
          </a:p>
        </p:txBody>
      </p:sp>
      <p:sp>
        <p:nvSpPr>
          <p:cNvPr id="12" name="Rounded Rectangle 8">
            <a:extLst>
              <a:ext uri="{FF2B5EF4-FFF2-40B4-BE49-F238E27FC236}">
                <a16:creationId xmlns:a16="http://schemas.microsoft.com/office/drawing/2014/main" id="{7BFDD3CF-FDA6-433D-BB0B-D52C48681D9A}"/>
              </a:ext>
            </a:extLst>
          </p:cNvPr>
          <p:cNvSpPr/>
          <p:nvPr/>
        </p:nvSpPr>
        <p:spPr>
          <a:xfrm>
            <a:off x="163523" y="6223934"/>
            <a:ext cx="2043953" cy="4975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Innovation Action</a:t>
            </a:r>
          </a:p>
        </p:txBody>
      </p:sp>
      <p:sp>
        <p:nvSpPr>
          <p:cNvPr id="8" name="Rectangle 7">
            <a:extLst>
              <a:ext uri="{FF2B5EF4-FFF2-40B4-BE49-F238E27FC236}">
                <a16:creationId xmlns:a16="http://schemas.microsoft.com/office/drawing/2014/main" id="{09957B90-E91A-414A-BAE3-0FEF272990EA}"/>
              </a:ext>
            </a:extLst>
          </p:cNvPr>
          <p:cNvSpPr/>
          <p:nvPr/>
        </p:nvSpPr>
        <p:spPr>
          <a:xfrm>
            <a:off x="3665624" y="3186251"/>
            <a:ext cx="8196408" cy="3170099"/>
          </a:xfrm>
          <a:prstGeom prst="rect">
            <a:avLst/>
          </a:prstGeom>
        </p:spPr>
        <p:txBody>
          <a:bodyPr wrap="square">
            <a:spAutoFit/>
          </a:bodyPr>
          <a:lstStyle/>
          <a:p>
            <a:r>
              <a:rPr lang="en-US" sz="2000" dirty="0">
                <a:solidFill>
                  <a:schemeClr val="tx1">
                    <a:lumMod val="75000"/>
                    <a:lumOff val="25000"/>
                  </a:schemeClr>
                </a:solidFill>
              </a:rPr>
              <a:t>Proposals are required to make use of </a:t>
            </a:r>
            <a:r>
              <a:rPr lang="en-US" sz="2000" b="1" dirty="0">
                <a:solidFill>
                  <a:schemeClr val="tx1">
                    <a:lumMod val="75000"/>
                    <a:lumOff val="25000"/>
                  </a:schemeClr>
                </a:solidFill>
              </a:rPr>
              <a:t>existing European data infrastructures</a:t>
            </a:r>
            <a:r>
              <a:rPr lang="en-US" sz="2000" dirty="0">
                <a:solidFill>
                  <a:schemeClr val="tx1">
                    <a:lumMod val="75000"/>
                    <a:lumOff val="25000"/>
                  </a:schemeClr>
                </a:solidFill>
              </a:rPr>
              <a:t>, such as Copernicus DIAS platforms, European open data portals, and industrial data platforms. </a:t>
            </a:r>
          </a:p>
          <a:p>
            <a:r>
              <a:rPr lang="en-US" sz="2000" dirty="0">
                <a:solidFill>
                  <a:schemeClr val="tx1">
                    <a:lumMod val="75000"/>
                    <a:lumOff val="25000"/>
                  </a:schemeClr>
                </a:solidFill>
              </a:rPr>
              <a:t>Applicants are required to present initial qualifying items of their </a:t>
            </a:r>
            <a:r>
              <a:rPr lang="en-US" sz="2000" b="1" dirty="0">
                <a:solidFill>
                  <a:schemeClr val="tx1">
                    <a:lumMod val="75000"/>
                    <a:lumOff val="25000"/>
                  </a:schemeClr>
                </a:solidFill>
              </a:rPr>
              <a:t>business plan</a:t>
            </a:r>
            <a:r>
              <a:rPr lang="en-US" sz="2000" dirty="0">
                <a:solidFill>
                  <a:schemeClr val="tx1">
                    <a:lumMod val="75000"/>
                    <a:lumOff val="25000"/>
                  </a:schemeClr>
                </a:solidFill>
              </a:rPr>
              <a:t> in the proposal, which will then have to be fully developed as part of the project’s exploitation plan.</a:t>
            </a:r>
            <a:br>
              <a:rPr lang="en-US" sz="2000" dirty="0"/>
            </a:br>
            <a:endParaRPr lang="en-US" sz="2000" dirty="0"/>
          </a:p>
          <a:p>
            <a:r>
              <a:rPr lang="en-US" sz="2000" dirty="0">
                <a:solidFill>
                  <a:schemeClr val="tx1">
                    <a:lumMod val="75000"/>
                    <a:lumOff val="25000"/>
                  </a:schemeClr>
                </a:solidFill>
              </a:rPr>
              <a:t>Activities are expected to start at TRL 5 and achieve TRL 8 by the end of the project.</a:t>
            </a:r>
            <a:br>
              <a:rPr lang="en-US" sz="2000" dirty="0"/>
            </a:br>
            <a:endParaRPr lang="en-150" sz="2000" dirty="0">
              <a:solidFill>
                <a:schemeClr val="tx1">
                  <a:lumMod val="75000"/>
                  <a:lumOff val="25000"/>
                </a:schemeClr>
              </a:solidFill>
            </a:endParaRPr>
          </a:p>
        </p:txBody>
      </p:sp>
      <p:sp>
        <p:nvSpPr>
          <p:cNvPr id="9" name="Rectangle 8">
            <a:extLst>
              <a:ext uri="{FF2B5EF4-FFF2-40B4-BE49-F238E27FC236}">
                <a16:creationId xmlns:a16="http://schemas.microsoft.com/office/drawing/2014/main" id="{6CD82755-40B2-42B1-BEB6-FBA73E148B3D}"/>
              </a:ext>
            </a:extLst>
          </p:cNvPr>
          <p:cNvSpPr/>
          <p:nvPr/>
        </p:nvSpPr>
        <p:spPr>
          <a:xfrm>
            <a:off x="7505601" y="6456420"/>
            <a:ext cx="2379177" cy="261610"/>
          </a:xfrm>
          <a:prstGeom prst="rect">
            <a:avLst/>
          </a:prstGeom>
        </p:spPr>
        <p:txBody>
          <a:bodyPr wrap="none">
            <a:spAutoFit/>
          </a:bodyPr>
          <a:lstStyle/>
          <a:p>
            <a:r>
              <a:rPr lang="en-US" sz="1100" dirty="0">
                <a:solidFill>
                  <a:schemeClr val="tx1">
                    <a:lumMod val="75000"/>
                    <a:lumOff val="25000"/>
                  </a:schemeClr>
                </a:solidFill>
              </a:rPr>
              <a:t>TRL 8 – system complete and qualified</a:t>
            </a:r>
            <a:endParaRPr lang="en-150" sz="1100" dirty="0">
              <a:solidFill>
                <a:schemeClr val="tx1">
                  <a:lumMod val="75000"/>
                  <a:lumOff val="25000"/>
                </a:schemeClr>
              </a:solidFill>
            </a:endParaRPr>
          </a:p>
        </p:txBody>
      </p:sp>
      <p:grpSp>
        <p:nvGrpSpPr>
          <p:cNvPr id="16" name="Group 15">
            <a:extLst>
              <a:ext uri="{FF2B5EF4-FFF2-40B4-BE49-F238E27FC236}">
                <a16:creationId xmlns:a16="http://schemas.microsoft.com/office/drawing/2014/main" id="{0D67CCF3-8698-4C3F-9A6A-E912143217AB}"/>
              </a:ext>
            </a:extLst>
          </p:cNvPr>
          <p:cNvGrpSpPr/>
          <p:nvPr/>
        </p:nvGrpSpPr>
        <p:grpSpPr>
          <a:xfrm>
            <a:off x="7944377" y="5660735"/>
            <a:ext cx="1501627" cy="799130"/>
            <a:chOff x="3858938" y="5740796"/>
            <a:chExt cx="3724710" cy="523220"/>
          </a:xfrm>
        </p:grpSpPr>
        <p:cxnSp>
          <p:nvCxnSpPr>
            <p:cNvPr id="17" name="Connector: Elbow 16">
              <a:extLst>
                <a:ext uri="{FF2B5EF4-FFF2-40B4-BE49-F238E27FC236}">
                  <a16:creationId xmlns:a16="http://schemas.microsoft.com/office/drawing/2014/main" id="{5C97E97B-4010-4061-ADB6-C0668F7B3058}"/>
                </a:ext>
              </a:extLst>
            </p:cNvPr>
            <p:cNvCxnSpPr>
              <a:cxnSpLocks/>
            </p:cNvCxnSpPr>
            <p:nvPr/>
          </p:nvCxnSpPr>
          <p:spPr>
            <a:xfrm rot="10800000" flipV="1">
              <a:off x="3858938" y="5958096"/>
              <a:ext cx="3724710" cy="305920"/>
            </a:xfrm>
            <a:prstGeom prst="bentConnector3">
              <a:avLst>
                <a:gd name="adj1" fmla="val 100000"/>
              </a:avLst>
            </a:prstGeom>
            <a:ln w="12700">
              <a:solidFill>
                <a:srgbClr val="0E41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267DCD-7B98-4564-9477-C03D36DC5C3A}"/>
                </a:ext>
              </a:extLst>
            </p:cNvPr>
            <p:cNvCxnSpPr>
              <a:cxnSpLocks/>
            </p:cNvCxnSpPr>
            <p:nvPr/>
          </p:nvCxnSpPr>
          <p:spPr>
            <a:xfrm flipV="1">
              <a:off x="7583648" y="5740796"/>
              <a:ext cx="0" cy="217300"/>
            </a:xfrm>
            <a:prstGeom prst="line">
              <a:avLst/>
            </a:prstGeom>
            <a:ln w="12700">
              <a:solidFill>
                <a:srgbClr val="0E419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370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me | European High Performance Computer Joint Undertaking">
            <a:extLst>
              <a:ext uri="{FF2B5EF4-FFF2-40B4-BE49-F238E27FC236}">
                <a16:creationId xmlns:a16="http://schemas.microsoft.com/office/drawing/2014/main" id="{E0B44AB3-EC94-4FD1-9DA9-824A12C2590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3369600" cy="68652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a:xfrm>
            <a:off x="3456263" y="365125"/>
            <a:ext cx="5805183" cy="1325563"/>
          </a:xfrm>
        </p:spPr>
        <p:txBody>
          <a:bodyPr>
            <a:noAutofit/>
          </a:bodyPr>
          <a:lstStyle/>
          <a:p>
            <a:r>
              <a:rPr lang="en-GB" sz="2800" dirty="0"/>
              <a:t>LARGE-SCALE COPERNICUS DATA UPTAKE WITH AI AND HPC</a:t>
            </a:r>
            <a:endParaRPr lang="en-150" sz="2800" dirty="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a:xfrm>
            <a:off x="3573709" y="1690689"/>
            <a:ext cx="8397381" cy="1325564"/>
          </a:xfrm>
        </p:spPr>
        <p:txBody>
          <a:bodyPr>
            <a:normAutofit fontScale="85000" lnSpcReduction="20000"/>
          </a:bodyPr>
          <a:lstStyle/>
          <a:p>
            <a:r>
              <a:rPr lang="en-US" sz="2400" dirty="0"/>
              <a:t>Break data silos and allow discoverability, querying and linking between data infrastructures. Artificial Intelligence technologies, Linked Open Data paradigms and semantic archives able to scale to the full archives data volumes.</a:t>
            </a:r>
          </a:p>
          <a:p>
            <a:r>
              <a:rPr lang="en-US" sz="2400" dirty="0"/>
              <a:t>Connect Earth Observation data to European Data Spaces. </a:t>
            </a:r>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18</a:t>
            </a:fld>
            <a:endParaRPr lang="LID4096"/>
          </a:p>
        </p:txBody>
      </p:sp>
      <p:sp>
        <p:nvSpPr>
          <p:cNvPr id="6" name="Rectangle 5">
            <a:extLst>
              <a:ext uri="{FF2B5EF4-FFF2-40B4-BE49-F238E27FC236}">
                <a16:creationId xmlns:a16="http://schemas.microsoft.com/office/drawing/2014/main" id="{CEC4D7D9-3F13-47A9-A434-9B2635254B5B}"/>
              </a:ext>
            </a:extLst>
          </p:cNvPr>
          <p:cNvSpPr/>
          <p:nvPr/>
        </p:nvSpPr>
        <p:spPr>
          <a:xfrm>
            <a:off x="3456263" y="311705"/>
            <a:ext cx="3587329" cy="369332"/>
          </a:xfrm>
          <a:prstGeom prst="rect">
            <a:avLst/>
          </a:prstGeom>
        </p:spPr>
        <p:txBody>
          <a:bodyPr wrap="none">
            <a:spAutoFit/>
          </a:bodyPr>
          <a:lstStyle/>
          <a:p>
            <a:r>
              <a:rPr lang="de-DE" b="1" dirty="0">
                <a:solidFill>
                  <a:srgbClr val="0E4194"/>
                </a:solidFill>
              </a:rPr>
              <a:t>HORIZON-EUSPA-2022-SPACE-02-55</a:t>
            </a:r>
            <a:endParaRPr lang="en-150" b="1" dirty="0">
              <a:solidFill>
                <a:srgbClr val="0E4194"/>
              </a:solidFill>
            </a:endParaRPr>
          </a:p>
        </p:txBody>
      </p:sp>
      <p:sp>
        <p:nvSpPr>
          <p:cNvPr id="7" name="Oval 6">
            <a:extLst>
              <a:ext uri="{FF2B5EF4-FFF2-40B4-BE49-F238E27FC236}">
                <a16:creationId xmlns:a16="http://schemas.microsoft.com/office/drawing/2014/main" id="{9FFC076B-3EF6-47B9-BC1F-011577F089D0}"/>
              </a:ext>
            </a:extLst>
          </p:cNvPr>
          <p:cNvSpPr/>
          <p:nvPr/>
        </p:nvSpPr>
        <p:spPr>
          <a:xfrm>
            <a:off x="2332386" y="49637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9,6</a:t>
            </a:r>
          </a:p>
          <a:p>
            <a:pPr algn="ctr"/>
            <a:r>
              <a:rPr lang="de-DE" sz="1400" b="1" dirty="0" err="1">
                <a:solidFill>
                  <a:schemeClr val="tx1"/>
                </a:solidFill>
              </a:rPr>
              <a:t>Mio</a:t>
            </a:r>
            <a:r>
              <a:rPr lang="de-DE" sz="1400" b="1" dirty="0">
                <a:solidFill>
                  <a:schemeClr val="tx1"/>
                </a:solidFill>
              </a:rPr>
              <a:t> EUR</a:t>
            </a:r>
          </a:p>
        </p:txBody>
      </p:sp>
      <p:pic>
        <p:nvPicPr>
          <p:cNvPr id="10" name="Picture 9">
            <a:extLst>
              <a:ext uri="{FF2B5EF4-FFF2-40B4-BE49-F238E27FC236}">
                <a16:creationId xmlns:a16="http://schemas.microsoft.com/office/drawing/2014/main" id="{0465BA7D-9EFC-4B2B-AC47-D512944B5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2241" y="5958096"/>
            <a:ext cx="1716200" cy="451718"/>
          </a:xfrm>
          <a:prstGeom prst="rect">
            <a:avLst/>
          </a:prstGeom>
        </p:spPr>
      </p:pic>
      <p:sp>
        <p:nvSpPr>
          <p:cNvPr id="15" name="Rectangle 14">
            <a:extLst>
              <a:ext uri="{FF2B5EF4-FFF2-40B4-BE49-F238E27FC236}">
                <a16:creationId xmlns:a16="http://schemas.microsoft.com/office/drawing/2014/main" id="{CF35CE50-0B54-48A9-92A4-020F2010CB62}"/>
              </a:ext>
            </a:extLst>
          </p:cNvPr>
          <p:cNvSpPr/>
          <p:nvPr/>
        </p:nvSpPr>
        <p:spPr>
          <a:xfrm>
            <a:off x="2447193" y="6673334"/>
            <a:ext cx="918841" cy="184666"/>
          </a:xfrm>
          <a:prstGeom prst="rect">
            <a:avLst/>
          </a:prstGeom>
        </p:spPr>
        <p:txBody>
          <a:bodyPr wrap="none">
            <a:spAutoFit/>
          </a:bodyPr>
          <a:lstStyle/>
          <a:p>
            <a:r>
              <a:rPr lang="en-US" sz="600" dirty="0">
                <a:solidFill>
                  <a:schemeClr val="bg1"/>
                </a:solidFill>
              </a:rPr>
              <a:t>Credit: European Union</a:t>
            </a:r>
            <a:endParaRPr lang="en-150" sz="600" dirty="0">
              <a:solidFill>
                <a:schemeClr val="bg1"/>
              </a:solidFill>
            </a:endParaRPr>
          </a:p>
        </p:txBody>
      </p:sp>
      <p:sp>
        <p:nvSpPr>
          <p:cNvPr id="12" name="Rounded Rectangle 8">
            <a:extLst>
              <a:ext uri="{FF2B5EF4-FFF2-40B4-BE49-F238E27FC236}">
                <a16:creationId xmlns:a16="http://schemas.microsoft.com/office/drawing/2014/main" id="{7BFDD3CF-FDA6-433D-BB0B-D52C48681D9A}"/>
              </a:ext>
            </a:extLst>
          </p:cNvPr>
          <p:cNvSpPr/>
          <p:nvPr/>
        </p:nvSpPr>
        <p:spPr>
          <a:xfrm>
            <a:off x="163523" y="6223934"/>
            <a:ext cx="2043953" cy="4975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Research &amp; Innovation Action</a:t>
            </a:r>
          </a:p>
        </p:txBody>
      </p:sp>
      <p:sp>
        <p:nvSpPr>
          <p:cNvPr id="8" name="Rectangle 7">
            <a:extLst>
              <a:ext uri="{FF2B5EF4-FFF2-40B4-BE49-F238E27FC236}">
                <a16:creationId xmlns:a16="http://schemas.microsoft.com/office/drawing/2014/main" id="{09957B90-E91A-414A-BAE3-0FEF272990EA}"/>
              </a:ext>
            </a:extLst>
          </p:cNvPr>
          <p:cNvSpPr/>
          <p:nvPr/>
        </p:nvSpPr>
        <p:spPr>
          <a:xfrm>
            <a:off x="3665624" y="3186251"/>
            <a:ext cx="8196408" cy="2554545"/>
          </a:xfrm>
          <a:prstGeom prst="rect">
            <a:avLst/>
          </a:prstGeom>
        </p:spPr>
        <p:txBody>
          <a:bodyPr wrap="square">
            <a:spAutoFit/>
          </a:bodyPr>
          <a:lstStyle/>
          <a:p>
            <a:r>
              <a:rPr lang="en-US" sz="2000" dirty="0">
                <a:solidFill>
                  <a:schemeClr val="tx1">
                    <a:lumMod val="75000"/>
                    <a:lumOff val="25000"/>
                  </a:schemeClr>
                </a:solidFill>
              </a:rPr>
              <a:t>Develop new, enabling, scalable, </a:t>
            </a:r>
            <a:r>
              <a:rPr lang="en-US" sz="2000" b="1" dirty="0">
                <a:solidFill>
                  <a:schemeClr val="tx1">
                    <a:lumMod val="75000"/>
                    <a:lumOff val="25000"/>
                  </a:schemeClr>
                </a:solidFill>
              </a:rPr>
              <a:t>operational solutions and technologies </a:t>
            </a:r>
            <a:r>
              <a:rPr lang="en-US" sz="2000" dirty="0">
                <a:solidFill>
                  <a:schemeClr val="tx1">
                    <a:lumMod val="75000"/>
                    <a:lumOff val="25000"/>
                  </a:schemeClr>
                </a:solidFill>
              </a:rPr>
              <a:t>to improve capabilities and performance of the Copernicus value chain and supporting infrastructure.</a:t>
            </a:r>
          </a:p>
          <a:p>
            <a:r>
              <a:rPr lang="en-US" sz="2000" b="1" dirty="0">
                <a:solidFill>
                  <a:schemeClr val="tx1">
                    <a:lumMod val="75000"/>
                    <a:lumOff val="25000"/>
                  </a:schemeClr>
                </a:solidFill>
              </a:rPr>
              <a:t>Copernicus</a:t>
            </a:r>
            <a:r>
              <a:rPr lang="en-US" sz="2000" dirty="0">
                <a:solidFill>
                  <a:schemeClr val="tx1">
                    <a:lumMod val="75000"/>
                    <a:lumOff val="25000"/>
                  </a:schemeClr>
                </a:solidFill>
              </a:rPr>
              <a:t>  data  assets  and  services </a:t>
            </a:r>
            <a:r>
              <a:rPr lang="en-US" sz="2000" b="1" dirty="0">
                <a:solidFill>
                  <a:schemeClr val="tx1">
                    <a:lumMod val="75000"/>
                    <a:lumOff val="25000"/>
                  </a:schemeClr>
                </a:solidFill>
              </a:rPr>
              <a:t>at  the  core </a:t>
            </a:r>
            <a:r>
              <a:rPr lang="en-US" sz="2000" dirty="0">
                <a:solidFill>
                  <a:schemeClr val="tx1">
                    <a:lumMod val="75000"/>
                    <a:lumOff val="25000"/>
                  </a:schemeClr>
                </a:solidFill>
              </a:rPr>
              <a:t>of the solutions.</a:t>
            </a:r>
          </a:p>
          <a:p>
            <a:r>
              <a:rPr lang="en-US" sz="2000" dirty="0">
                <a:solidFill>
                  <a:schemeClr val="tx1">
                    <a:lumMod val="75000"/>
                    <a:lumOff val="25000"/>
                  </a:schemeClr>
                </a:solidFill>
              </a:rPr>
              <a:t>Proposals can address individual elements of the value chain or the value chain as a whole.</a:t>
            </a:r>
          </a:p>
          <a:p>
            <a:endParaRPr lang="en-US" sz="2000" dirty="0">
              <a:solidFill>
                <a:schemeClr val="tx1">
                  <a:lumMod val="75000"/>
                  <a:lumOff val="25000"/>
                </a:schemeClr>
              </a:solidFill>
            </a:endParaRPr>
          </a:p>
          <a:p>
            <a:r>
              <a:rPr lang="en-US" sz="2000" dirty="0">
                <a:solidFill>
                  <a:schemeClr val="tx1">
                    <a:lumMod val="75000"/>
                    <a:lumOff val="25000"/>
                  </a:schemeClr>
                </a:solidFill>
              </a:rPr>
              <a:t>Activities are expected to achieve TRL 5 by the end of the project. </a:t>
            </a:r>
            <a:endParaRPr lang="en-150" sz="2000" dirty="0">
              <a:solidFill>
                <a:schemeClr val="tx1">
                  <a:lumMod val="75000"/>
                  <a:lumOff val="25000"/>
                </a:schemeClr>
              </a:solidFill>
            </a:endParaRPr>
          </a:p>
        </p:txBody>
      </p:sp>
      <p:sp>
        <p:nvSpPr>
          <p:cNvPr id="16" name="Rectangle 15">
            <a:extLst>
              <a:ext uri="{FF2B5EF4-FFF2-40B4-BE49-F238E27FC236}">
                <a16:creationId xmlns:a16="http://schemas.microsoft.com/office/drawing/2014/main" id="{14EB8029-CA5F-4153-B757-CB51EB13B87C}"/>
              </a:ext>
            </a:extLst>
          </p:cNvPr>
          <p:cNvSpPr/>
          <p:nvPr/>
        </p:nvSpPr>
        <p:spPr>
          <a:xfrm>
            <a:off x="3605751" y="6242447"/>
            <a:ext cx="5781530" cy="430887"/>
          </a:xfrm>
          <a:prstGeom prst="rect">
            <a:avLst/>
          </a:prstGeom>
        </p:spPr>
        <p:txBody>
          <a:bodyPr wrap="square">
            <a:spAutoFit/>
          </a:bodyPr>
          <a:lstStyle/>
          <a:p>
            <a:r>
              <a:rPr lang="en-US" sz="1100" dirty="0">
                <a:solidFill>
                  <a:schemeClr val="tx1">
                    <a:lumMod val="75000"/>
                    <a:lumOff val="25000"/>
                  </a:schemeClr>
                </a:solidFill>
              </a:rPr>
              <a:t>TRL 5 – technology validated in relevant environment (industrially relevant environment in the case of key enabling technologies)</a:t>
            </a:r>
            <a:endParaRPr lang="en-150" sz="1100" dirty="0">
              <a:solidFill>
                <a:schemeClr val="tx1">
                  <a:lumMod val="75000"/>
                  <a:lumOff val="25000"/>
                </a:schemeClr>
              </a:solidFill>
            </a:endParaRPr>
          </a:p>
        </p:txBody>
      </p:sp>
      <p:grpSp>
        <p:nvGrpSpPr>
          <p:cNvPr id="2055" name="Group 2054">
            <a:extLst>
              <a:ext uri="{FF2B5EF4-FFF2-40B4-BE49-F238E27FC236}">
                <a16:creationId xmlns:a16="http://schemas.microsoft.com/office/drawing/2014/main" id="{FB45E994-CE23-48D7-99DC-EC5798A4E3D1}"/>
              </a:ext>
            </a:extLst>
          </p:cNvPr>
          <p:cNvGrpSpPr/>
          <p:nvPr/>
        </p:nvGrpSpPr>
        <p:grpSpPr>
          <a:xfrm>
            <a:off x="3858938" y="5740796"/>
            <a:ext cx="3724710" cy="523220"/>
            <a:chOff x="3858938" y="5740796"/>
            <a:chExt cx="3724710" cy="523220"/>
          </a:xfrm>
        </p:grpSpPr>
        <p:cxnSp>
          <p:nvCxnSpPr>
            <p:cNvPr id="25" name="Connector: Elbow 24">
              <a:extLst>
                <a:ext uri="{FF2B5EF4-FFF2-40B4-BE49-F238E27FC236}">
                  <a16:creationId xmlns:a16="http://schemas.microsoft.com/office/drawing/2014/main" id="{E9960002-E887-4391-913F-3FBB5882601E}"/>
                </a:ext>
              </a:extLst>
            </p:cNvPr>
            <p:cNvCxnSpPr>
              <a:cxnSpLocks/>
            </p:cNvCxnSpPr>
            <p:nvPr/>
          </p:nvCxnSpPr>
          <p:spPr>
            <a:xfrm rot="10800000" flipV="1">
              <a:off x="3858938" y="5958096"/>
              <a:ext cx="3724710" cy="305920"/>
            </a:xfrm>
            <a:prstGeom prst="bentConnector3">
              <a:avLst>
                <a:gd name="adj1" fmla="val 100000"/>
              </a:avLst>
            </a:prstGeom>
            <a:ln w="12700">
              <a:solidFill>
                <a:srgbClr val="0E4194"/>
              </a:solidFill>
              <a:tailEnd type="triangle"/>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7E701D81-FEB8-442F-BB76-8C3233C5C8FF}"/>
                </a:ext>
              </a:extLst>
            </p:cNvPr>
            <p:cNvCxnSpPr>
              <a:cxnSpLocks/>
            </p:cNvCxnSpPr>
            <p:nvPr/>
          </p:nvCxnSpPr>
          <p:spPr>
            <a:xfrm flipV="1">
              <a:off x="7583648" y="5740796"/>
              <a:ext cx="0" cy="217300"/>
            </a:xfrm>
            <a:prstGeom prst="line">
              <a:avLst/>
            </a:prstGeom>
            <a:ln w="12700">
              <a:solidFill>
                <a:srgbClr val="0E419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664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euagenda.eu/upload/social/beadbfdf680a8feee3a4acb3e8dd92a1.jpg">
            <a:extLst>
              <a:ext uri="{FF2B5EF4-FFF2-40B4-BE49-F238E27FC236}">
                <a16:creationId xmlns:a16="http://schemas.microsoft.com/office/drawing/2014/main" id="{94745A22-B5D3-4E9D-8BE2-06CF6E6F4637}"/>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0"/>
            <a:ext cx="33696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a:xfrm>
            <a:off x="3456263" y="365125"/>
            <a:ext cx="6023297" cy="1325563"/>
          </a:xfrm>
        </p:spPr>
        <p:txBody>
          <a:bodyPr>
            <a:noAutofit/>
          </a:bodyPr>
          <a:lstStyle/>
          <a:p>
            <a:r>
              <a:rPr lang="en-US" sz="2400" dirty="0"/>
              <a:t>DESIGNING SPACE-BASED DOWNSTREAM APPLICATIONS WITH INTERNATIONAL PARTNERS</a:t>
            </a:r>
            <a:endParaRPr lang="en-150" sz="2400" dirty="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a:xfrm>
            <a:off x="3573709" y="1690689"/>
            <a:ext cx="8397381" cy="3040702"/>
          </a:xfrm>
        </p:spPr>
        <p:txBody>
          <a:bodyPr>
            <a:normAutofit lnSpcReduction="10000"/>
          </a:bodyPr>
          <a:lstStyle/>
          <a:p>
            <a:r>
              <a:rPr lang="en-US" sz="1800" dirty="0"/>
              <a:t>To promote the uptake of </a:t>
            </a:r>
            <a:r>
              <a:rPr lang="en-US" sz="1800" b="1" dirty="0"/>
              <a:t>Copernicus globally</a:t>
            </a:r>
            <a:r>
              <a:rPr lang="en-US" sz="1800" dirty="0"/>
              <a:t>, exploiting possibilities for integrating in-situ, space data and information technologies. </a:t>
            </a:r>
          </a:p>
          <a:p>
            <a:r>
              <a:rPr lang="en-GB" sz="1800" dirty="0"/>
              <a:t>Promote the </a:t>
            </a:r>
            <a:r>
              <a:rPr lang="en-GB" sz="1800" b="1" dirty="0"/>
              <a:t>uptake of Copernicus globally</a:t>
            </a:r>
            <a:r>
              <a:rPr lang="en-GB" sz="1800" dirty="0"/>
              <a:t>, </a:t>
            </a:r>
            <a:r>
              <a:rPr lang="en-US" sz="1800" dirty="0"/>
              <a:t>enabling non EU countries to benefit from the advanced and unique features offered by EGNOS and Galileo, particularly in transport and regulated domains.</a:t>
            </a:r>
          </a:p>
          <a:p>
            <a:r>
              <a:rPr lang="en-US" sz="1800" dirty="0" err="1"/>
              <a:t>Maximise</a:t>
            </a:r>
            <a:r>
              <a:rPr lang="en-US" sz="1800" dirty="0"/>
              <a:t> and spread the benefits of space-based applications and solutions enabled by EGNSS and/or by Copernicus, to leverage downstream space excellence in particular of SMEs and universities, to facilitate investments and to foster market uptake. </a:t>
            </a:r>
          </a:p>
          <a:p>
            <a:r>
              <a:rPr lang="en-US" sz="1800" b="1" dirty="0"/>
              <a:t>Create partnerships </a:t>
            </a:r>
            <a:r>
              <a:rPr lang="en-US" sz="1800" dirty="0"/>
              <a:t>with non-EU entities towards commercialization, to trigger public and/or private investment from Europe and beyond.</a:t>
            </a:r>
            <a:endParaRPr lang="en-GB" sz="1800" dirty="0"/>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19</a:t>
            </a:fld>
            <a:endParaRPr lang="LID4096"/>
          </a:p>
        </p:txBody>
      </p:sp>
      <p:sp>
        <p:nvSpPr>
          <p:cNvPr id="6" name="Rectangle 5">
            <a:extLst>
              <a:ext uri="{FF2B5EF4-FFF2-40B4-BE49-F238E27FC236}">
                <a16:creationId xmlns:a16="http://schemas.microsoft.com/office/drawing/2014/main" id="{CEC4D7D9-3F13-47A9-A434-9B2635254B5B}"/>
              </a:ext>
            </a:extLst>
          </p:cNvPr>
          <p:cNvSpPr/>
          <p:nvPr/>
        </p:nvSpPr>
        <p:spPr>
          <a:xfrm>
            <a:off x="3456263" y="311705"/>
            <a:ext cx="3587329" cy="369332"/>
          </a:xfrm>
          <a:prstGeom prst="rect">
            <a:avLst/>
          </a:prstGeom>
        </p:spPr>
        <p:txBody>
          <a:bodyPr wrap="none">
            <a:spAutoFit/>
          </a:bodyPr>
          <a:lstStyle/>
          <a:p>
            <a:r>
              <a:rPr lang="de-DE" b="1" dirty="0">
                <a:solidFill>
                  <a:srgbClr val="0E4194"/>
                </a:solidFill>
              </a:rPr>
              <a:t>HORIZON-EUSPA-2022-SPACE-02-56</a:t>
            </a:r>
            <a:endParaRPr lang="en-150" b="1" dirty="0">
              <a:solidFill>
                <a:srgbClr val="0E4194"/>
              </a:solidFill>
            </a:endParaRPr>
          </a:p>
        </p:txBody>
      </p:sp>
      <p:sp>
        <p:nvSpPr>
          <p:cNvPr id="7" name="Oval 6">
            <a:extLst>
              <a:ext uri="{FF2B5EF4-FFF2-40B4-BE49-F238E27FC236}">
                <a16:creationId xmlns:a16="http://schemas.microsoft.com/office/drawing/2014/main" id="{9FFC076B-3EF6-47B9-BC1F-011577F089D0}"/>
              </a:ext>
            </a:extLst>
          </p:cNvPr>
          <p:cNvSpPr/>
          <p:nvPr/>
        </p:nvSpPr>
        <p:spPr>
          <a:xfrm>
            <a:off x="2332386" y="49637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5,1</a:t>
            </a:r>
          </a:p>
          <a:p>
            <a:pPr algn="ctr"/>
            <a:r>
              <a:rPr lang="de-DE" sz="1400" b="1" dirty="0" err="1">
                <a:solidFill>
                  <a:schemeClr val="tx1"/>
                </a:solidFill>
              </a:rPr>
              <a:t>Mio</a:t>
            </a:r>
            <a:r>
              <a:rPr lang="de-DE" sz="1400" b="1" dirty="0">
                <a:solidFill>
                  <a:schemeClr val="tx1"/>
                </a:solidFill>
              </a:rPr>
              <a:t> EUR</a:t>
            </a:r>
          </a:p>
        </p:txBody>
      </p:sp>
      <p:pic>
        <p:nvPicPr>
          <p:cNvPr id="10" name="Picture 9">
            <a:extLst>
              <a:ext uri="{FF2B5EF4-FFF2-40B4-BE49-F238E27FC236}">
                <a16:creationId xmlns:a16="http://schemas.microsoft.com/office/drawing/2014/main" id="{0465BA7D-9EFC-4B2B-AC47-D512944B5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2241" y="5958096"/>
            <a:ext cx="1716200" cy="451718"/>
          </a:xfrm>
          <a:prstGeom prst="rect">
            <a:avLst/>
          </a:prstGeom>
        </p:spPr>
      </p:pic>
      <p:sp>
        <p:nvSpPr>
          <p:cNvPr id="12" name="Rounded Rectangle 8">
            <a:extLst>
              <a:ext uri="{FF2B5EF4-FFF2-40B4-BE49-F238E27FC236}">
                <a16:creationId xmlns:a16="http://schemas.microsoft.com/office/drawing/2014/main" id="{7BFDD3CF-FDA6-433D-BB0B-D52C48681D9A}"/>
              </a:ext>
            </a:extLst>
          </p:cNvPr>
          <p:cNvSpPr/>
          <p:nvPr/>
        </p:nvSpPr>
        <p:spPr>
          <a:xfrm>
            <a:off x="163523" y="6223934"/>
            <a:ext cx="2043953" cy="4975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Research &amp; Innovation Action</a:t>
            </a:r>
          </a:p>
        </p:txBody>
      </p:sp>
      <p:sp>
        <p:nvSpPr>
          <p:cNvPr id="2057" name="Rectangle 2056">
            <a:extLst>
              <a:ext uri="{FF2B5EF4-FFF2-40B4-BE49-F238E27FC236}">
                <a16:creationId xmlns:a16="http://schemas.microsoft.com/office/drawing/2014/main" id="{D539963B-98F5-44D8-9C09-1A74390FC7C9}"/>
              </a:ext>
            </a:extLst>
          </p:cNvPr>
          <p:cNvSpPr/>
          <p:nvPr/>
        </p:nvSpPr>
        <p:spPr>
          <a:xfrm>
            <a:off x="3573709" y="4679895"/>
            <a:ext cx="8229728" cy="1477328"/>
          </a:xfrm>
          <a:prstGeom prst="rect">
            <a:avLst/>
          </a:prstGeom>
        </p:spPr>
        <p:txBody>
          <a:bodyPr wrap="square">
            <a:spAutoFit/>
          </a:bodyPr>
          <a:lstStyle/>
          <a:p>
            <a:r>
              <a:rPr lang="en-US" dirty="0">
                <a:solidFill>
                  <a:schemeClr val="tx1">
                    <a:lumMod val="75000"/>
                    <a:lumOff val="25000"/>
                  </a:schemeClr>
                </a:solidFill>
              </a:rPr>
              <a:t>Tasks may include </a:t>
            </a:r>
            <a:r>
              <a:rPr lang="en-US" b="1" dirty="0">
                <a:solidFill>
                  <a:schemeClr val="tx1">
                    <a:lumMod val="75000"/>
                    <a:lumOff val="25000"/>
                  </a:schemeClr>
                </a:solidFill>
              </a:rPr>
              <a:t>joint calibration and validation activities </a:t>
            </a:r>
            <a:r>
              <a:rPr lang="en-US" dirty="0">
                <a:solidFill>
                  <a:schemeClr val="tx1">
                    <a:lumMod val="75000"/>
                    <a:lumOff val="25000"/>
                  </a:schemeClr>
                </a:solidFill>
              </a:rPr>
              <a:t>or </a:t>
            </a:r>
            <a:r>
              <a:rPr lang="en-US" b="1" dirty="0">
                <a:solidFill>
                  <a:schemeClr val="tx1">
                    <a:lumMod val="75000"/>
                    <a:lumOff val="25000"/>
                  </a:schemeClr>
                </a:solidFill>
              </a:rPr>
              <a:t>integration of local in-situ systems </a:t>
            </a:r>
            <a:r>
              <a:rPr lang="en-US" dirty="0">
                <a:solidFill>
                  <a:schemeClr val="tx1">
                    <a:lumMod val="75000"/>
                    <a:lumOff val="25000"/>
                  </a:schemeClr>
                </a:solidFill>
              </a:rPr>
              <a:t>to enhance the quality of data and service products. </a:t>
            </a:r>
            <a:br>
              <a:rPr lang="en-US" dirty="0">
                <a:solidFill>
                  <a:schemeClr val="tx1">
                    <a:lumMod val="75000"/>
                    <a:lumOff val="25000"/>
                  </a:schemeClr>
                </a:solidFill>
              </a:rPr>
            </a:br>
            <a:r>
              <a:rPr lang="en-US" b="1" dirty="0">
                <a:solidFill>
                  <a:schemeClr val="tx1">
                    <a:lumMod val="75000"/>
                    <a:lumOff val="25000"/>
                  </a:schemeClr>
                </a:solidFill>
              </a:rPr>
              <a:t>Technology promotion </a:t>
            </a:r>
            <a:r>
              <a:rPr lang="en-US" dirty="0">
                <a:solidFill>
                  <a:schemeClr val="tx1">
                    <a:lumMod val="75000"/>
                    <a:lumOff val="25000"/>
                  </a:schemeClr>
                </a:solidFill>
              </a:rPr>
              <a:t>activities can include incentive schemes in the form of financial support to third parties, that will promote the uptake of space downstream applications across Europe and globally. </a:t>
            </a:r>
            <a:endParaRPr lang="en-150" dirty="0">
              <a:solidFill>
                <a:schemeClr val="tx1">
                  <a:lumMod val="75000"/>
                  <a:lumOff val="25000"/>
                </a:schemeClr>
              </a:solidFill>
            </a:endParaRPr>
          </a:p>
        </p:txBody>
      </p:sp>
    </p:spTree>
    <p:extLst>
      <p:ext uri="{BB962C8B-B14F-4D97-AF65-F5344CB8AC3E}">
        <p14:creationId xmlns:p14="http://schemas.microsoft.com/office/powerpoint/2010/main" val="207994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B14BEE-845F-4143-9F06-37AB44D795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622" y="0"/>
            <a:ext cx="10895309" cy="6858000"/>
          </a:xfrm>
          <a:prstGeom prst="rect">
            <a:avLst/>
          </a:prstGeom>
        </p:spPr>
      </p:pic>
    </p:spTree>
    <p:extLst>
      <p:ext uri="{BB962C8B-B14F-4D97-AF65-F5344CB8AC3E}">
        <p14:creationId xmlns:p14="http://schemas.microsoft.com/office/powerpoint/2010/main" val="395594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OVSATCOM adds secure governmental communications to the EU Space Programme">
            <a:extLst>
              <a:ext uri="{FF2B5EF4-FFF2-40B4-BE49-F238E27FC236}">
                <a16:creationId xmlns:a16="http://schemas.microsoft.com/office/drawing/2014/main" id="{07E5274E-FFC8-46D2-A60F-2D87700A674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33696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a:xfrm>
            <a:off x="3456263" y="365125"/>
            <a:ext cx="5872295" cy="1325563"/>
          </a:xfrm>
        </p:spPr>
        <p:txBody>
          <a:bodyPr>
            <a:noAutofit/>
          </a:bodyPr>
          <a:lstStyle/>
          <a:p>
            <a:r>
              <a:rPr lang="en-US" sz="2800" dirty="0"/>
              <a:t>GOVSATCOM SERVICE DEVELOPMENTS &amp; DEMONSTRATIONS</a:t>
            </a:r>
            <a:endParaRPr lang="en-150" sz="2800" dirty="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a:xfrm>
            <a:off x="3573709" y="1613519"/>
            <a:ext cx="8397381" cy="2210192"/>
          </a:xfrm>
        </p:spPr>
        <p:txBody>
          <a:bodyPr>
            <a:normAutofit fontScale="92500" lnSpcReduction="20000"/>
          </a:bodyPr>
          <a:lstStyle/>
          <a:p>
            <a:pPr marL="342900" lvl="0" indent="-342900"/>
            <a:r>
              <a:rPr lang="en-US" sz="1800" b="1" dirty="0"/>
              <a:t>Consolidation of security-related services, demonstrations in a user context </a:t>
            </a:r>
            <a:r>
              <a:rPr lang="en-US" sz="1800" dirty="0"/>
              <a:t>and in particular for civilian users and synergies with the services provided by the other components of the Space Regulation (e. g. services for civil protection with Copernicus images).</a:t>
            </a:r>
          </a:p>
          <a:p>
            <a:pPr marL="342900" lvl="0" indent="-342900"/>
            <a:r>
              <a:rPr lang="en-US" sz="1800" dirty="0"/>
              <a:t>This topic address </a:t>
            </a:r>
            <a:r>
              <a:rPr lang="en-US" sz="1800" b="1" dirty="0"/>
              <a:t>service developments in support to all High Level User Needs</a:t>
            </a:r>
            <a:r>
              <a:rPr lang="en-US" sz="1800" dirty="0"/>
              <a:t>, including direct involvement of users and with emphasis on civilian users and interoperability of services. This should include Pooling &amp; Sharing demonstrations, in particular on services enabled by new technology developments such as ground segment, RPAS, optical communications or Internet of Things. Service development should include an element of awareness building and outreach. </a:t>
            </a:r>
            <a:endParaRPr lang="en-GB" sz="1800" dirty="0"/>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20</a:t>
            </a:fld>
            <a:endParaRPr lang="LID4096"/>
          </a:p>
        </p:txBody>
      </p:sp>
      <p:sp>
        <p:nvSpPr>
          <p:cNvPr id="6" name="Rectangle 5">
            <a:extLst>
              <a:ext uri="{FF2B5EF4-FFF2-40B4-BE49-F238E27FC236}">
                <a16:creationId xmlns:a16="http://schemas.microsoft.com/office/drawing/2014/main" id="{CEC4D7D9-3F13-47A9-A434-9B2635254B5B}"/>
              </a:ext>
            </a:extLst>
          </p:cNvPr>
          <p:cNvSpPr/>
          <p:nvPr/>
        </p:nvSpPr>
        <p:spPr>
          <a:xfrm>
            <a:off x="3456263" y="311705"/>
            <a:ext cx="3587329" cy="369332"/>
          </a:xfrm>
          <a:prstGeom prst="rect">
            <a:avLst/>
          </a:prstGeom>
        </p:spPr>
        <p:txBody>
          <a:bodyPr wrap="none">
            <a:spAutoFit/>
          </a:bodyPr>
          <a:lstStyle/>
          <a:p>
            <a:r>
              <a:rPr lang="de-DE" b="1" dirty="0">
                <a:solidFill>
                  <a:srgbClr val="0E4194"/>
                </a:solidFill>
              </a:rPr>
              <a:t>HORIZON-EUSPA-2022-SPACE-02-56</a:t>
            </a:r>
            <a:endParaRPr lang="en-150" b="1" dirty="0">
              <a:solidFill>
                <a:srgbClr val="0E4194"/>
              </a:solidFill>
            </a:endParaRPr>
          </a:p>
        </p:txBody>
      </p:sp>
      <p:sp>
        <p:nvSpPr>
          <p:cNvPr id="7" name="Oval 6">
            <a:extLst>
              <a:ext uri="{FF2B5EF4-FFF2-40B4-BE49-F238E27FC236}">
                <a16:creationId xmlns:a16="http://schemas.microsoft.com/office/drawing/2014/main" id="{9FFC076B-3EF6-47B9-BC1F-011577F089D0}"/>
              </a:ext>
            </a:extLst>
          </p:cNvPr>
          <p:cNvSpPr/>
          <p:nvPr/>
        </p:nvSpPr>
        <p:spPr>
          <a:xfrm>
            <a:off x="2332386" y="49637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9,1</a:t>
            </a:r>
          </a:p>
          <a:p>
            <a:pPr algn="ctr"/>
            <a:r>
              <a:rPr lang="de-DE" sz="1400" b="1" dirty="0" err="1">
                <a:solidFill>
                  <a:schemeClr val="tx1"/>
                </a:solidFill>
              </a:rPr>
              <a:t>Mio</a:t>
            </a:r>
            <a:r>
              <a:rPr lang="de-DE" sz="1400" b="1" dirty="0">
                <a:solidFill>
                  <a:schemeClr val="tx1"/>
                </a:solidFill>
              </a:rPr>
              <a:t> EUR</a:t>
            </a:r>
          </a:p>
        </p:txBody>
      </p:sp>
      <p:pic>
        <p:nvPicPr>
          <p:cNvPr id="10" name="Picture 9">
            <a:extLst>
              <a:ext uri="{FF2B5EF4-FFF2-40B4-BE49-F238E27FC236}">
                <a16:creationId xmlns:a16="http://schemas.microsoft.com/office/drawing/2014/main" id="{0465BA7D-9EFC-4B2B-AC47-D512944B5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2241" y="5958096"/>
            <a:ext cx="1716200" cy="451718"/>
          </a:xfrm>
          <a:prstGeom prst="rect">
            <a:avLst/>
          </a:prstGeom>
        </p:spPr>
      </p:pic>
      <p:sp>
        <p:nvSpPr>
          <p:cNvPr id="12" name="Rounded Rectangle 8">
            <a:extLst>
              <a:ext uri="{FF2B5EF4-FFF2-40B4-BE49-F238E27FC236}">
                <a16:creationId xmlns:a16="http://schemas.microsoft.com/office/drawing/2014/main" id="{7BFDD3CF-FDA6-433D-BB0B-D52C48681D9A}"/>
              </a:ext>
            </a:extLst>
          </p:cNvPr>
          <p:cNvSpPr/>
          <p:nvPr/>
        </p:nvSpPr>
        <p:spPr>
          <a:xfrm>
            <a:off x="163523" y="6223934"/>
            <a:ext cx="2043953" cy="4975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Research &amp; Innovation Action</a:t>
            </a:r>
          </a:p>
        </p:txBody>
      </p:sp>
      <p:sp>
        <p:nvSpPr>
          <p:cNvPr id="2057" name="Rectangle 2056">
            <a:extLst>
              <a:ext uri="{FF2B5EF4-FFF2-40B4-BE49-F238E27FC236}">
                <a16:creationId xmlns:a16="http://schemas.microsoft.com/office/drawing/2014/main" id="{D539963B-98F5-44D8-9C09-1A74390FC7C9}"/>
              </a:ext>
            </a:extLst>
          </p:cNvPr>
          <p:cNvSpPr/>
          <p:nvPr/>
        </p:nvSpPr>
        <p:spPr>
          <a:xfrm>
            <a:off x="3573709" y="3699840"/>
            <a:ext cx="8229728" cy="2877711"/>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1600" b="1" u="sng" dirty="0">
                <a:solidFill>
                  <a:schemeClr val="tx1">
                    <a:lumMod val="75000"/>
                    <a:lumOff val="25000"/>
                  </a:schemeClr>
                </a:solidFill>
              </a:rPr>
              <a:t>Scope</a:t>
            </a:r>
            <a:r>
              <a:rPr lang="en-US" sz="1600" dirty="0">
                <a:solidFill>
                  <a:schemeClr val="tx1">
                    <a:lumMod val="75000"/>
                    <a:lumOff val="25000"/>
                  </a:schemeClr>
                </a:solidFill>
              </a:rPr>
              <a:t>: R&amp;I for the consolidation of integrated use cases and demonstration of EU GOVSATCOM service interoperability in real user environment:</a:t>
            </a:r>
          </a:p>
          <a:p>
            <a:pPr marL="1257300" lvl="2" indent="-342900">
              <a:buFont typeface="Arial" panose="020B0604020202020204" pitchFamily="34" charset="0"/>
              <a:buChar char="•"/>
            </a:pPr>
            <a:r>
              <a:rPr lang="en-US" sz="1400" dirty="0">
                <a:solidFill>
                  <a:schemeClr val="tx1">
                    <a:lumMod val="75000"/>
                    <a:lumOff val="25000"/>
                  </a:schemeClr>
                </a:solidFill>
              </a:rPr>
              <a:t>Development of an innovative use case exploiting a </a:t>
            </a:r>
            <a:r>
              <a:rPr lang="en-US" sz="1400" b="1" dirty="0">
                <a:solidFill>
                  <a:schemeClr val="tx1">
                    <a:lumMod val="75000"/>
                    <a:lumOff val="25000"/>
                  </a:schemeClr>
                </a:solidFill>
              </a:rPr>
              <a:t>combination</a:t>
            </a:r>
            <a:r>
              <a:rPr lang="en-US" sz="1400" dirty="0">
                <a:solidFill>
                  <a:schemeClr val="tx1">
                    <a:lumMod val="75000"/>
                    <a:lumOff val="25000"/>
                  </a:schemeClr>
                </a:solidFill>
              </a:rPr>
              <a:t> of secure SATCOM services and Fixed Satellite Service (FSS);    </a:t>
            </a:r>
          </a:p>
          <a:p>
            <a:pPr marL="1257300" lvl="2" indent="-342900">
              <a:buFont typeface="Arial" panose="020B0604020202020204" pitchFamily="34" charset="0"/>
              <a:buChar char="•"/>
            </a:pPr>
            <a:r>
              <a:rPr lang="en-US" sz="1400" b="1" dirty="0">
                <a:solidFill>
                  <a:schemeClr val="tx1">
                    <a:lumMod val="75000"/>
                    <a:lumOff val="25000"/>
                  </a:schemeClr>
                </a:solidFill>
              </a:rPr>
              <a:t>Interoperability</a:t>
            </a:r>
            <a:r>
              <a:rPr lang="en-US" sz="1400" dirty="0">
                <a:solidFill>
                  <a:schemeClr val="tx1">
                    <a:lumMod val="75000"/>
                    <a:lumOff val="25000"/>
                  </a:schemeClr>
                </a:solidFill>
              </a:rPr>
              <a:t> of services based on pooled and shared capacities, and interoperability of governmental satellite-based communication services with </a:t>
            </a:r>
            <a:r>
              <a:rPr lang="en-US" sz="1400" b="1" dirty="0">
                <a:solidFill>
                  <a:schemeClr val="tx1">
                    <a:lumMod val="75000"/>
                    <a:lumOff val="25000"/>
                  </a:schemeClr>
                </a:solidFill>
              </a:rPr>
              <a:t>terrestrial</a:t>
            </a:r>
            <a:r>
              <a:rPr lang="en-US" sz="1400" dirty="0">
                <a:solidFill>
                  <a:schemeClr val="tx1">
                    <a:lumMod val="75000"/>
                    <a:lumOff val="25000"/>
                  </a:schemeClr>
                </a:solidFill>
              </a:rPr>
              <a:t> ones;    </a:t>
            </a:r>
          </a:p>
          <a:p>
            <a:pPr marL="1257300" lvl="2" indent="-342900">
              <a:buFont typeface="Arial" panose="020B0604020202020204" pitchFamily="34" charset="0"/>
              <a:buChar char="•"/>
            </a:pPr>
            <a:r>
              <a:rPr lang="en-US" sz="1400" dirty="0">
                <a:solidFill>
                  <a:schemeClr val="tx1">
                    <a:lumMod val="75000"/>
                    <a:lumOff val="25000"/>
                  </a:schemeClr>
                </a:solidFill>
              </a:rPr>
              <a:t>Development of end-to-end GOVSATCOM user </a:t>
            </a:r>
            <a:r>
              <a:rPr lang="en-US" sz="1400" b="1" dirty="0">
                <a:solidFill>
                  <a:schemeClr val="tx1">
                    <a:lumMod val="75000"/>
                    <a:lumOff val="25000"/>
                  </a:schemeClr>
                </a:solidFill>
              </a:rPr>
              <a:t>services</a:t>
            </a:r>
            <a:r>
              <a:rPr lang="en-US" sz="1400" dirty="0">
                <a:solidFill>
                  <a:schemeClr val="tx1">
                    <a:lumMod val="75000"/>
                    <a:lumOff val="25000"/>
                  </a:schemeClr>
                </a:solidFill>
              </a:rPr>
              <a:t>;    </a:t>
            </a:r>
          </a:p>
          <a:p>
            <a:pPr marL="1257300" lvl="2" indent="-342900">
              <a:buFont typeface="Arial" panose="020B0604020202020204" pitchFamily="34" charset="0"/>
              <a:buChar char="•"/>
            </a:pPr>
            <a:r>
              <a:rPr lang="en-US" sz="1400" dirty="0">
                <a:solidFill>
                  <a:schemeClr val="tx1">
                    <a:lumMod val="75000"/>
                    <a:lumOff val="25000"/>
                  </a:schemeClr>
                </a:solidFill>
              </a:rPr>
              <a:t>Integrated application leveraging the </a:t>
            </a:r>
            <a:r>
              <a:rPr lang="en-US" sz="1400" b="1" dirty="0">
                <a:solidFill>
                  <a:schemeClr val="tx1">
                    <a:lumMod val="75000"/>
                    <a:lumOff val="25000"/>
                  </a:schemeClr>
                </a:solidFill>
              </a:rPr>
              <a:t>synergies</a:t>
            </a:r>
            <a:r>
              <a:rPr lang="en-US" sz="1400" dirty="0">
                <a:solidFill>
                  <a:schemeClr val="tx1">
                    <a:lumMod val="75000"/>
                    <a:lumOff val="25000"/>
                  </a:schemeClr>
                </a:solidFill>
              </a:rPr>
              <a:t> with services provided by other Space </a:t>
            </a:r>
            <a:r>
              <a:rPr lang="en-US" sz="1400" dirty="0" err="1">
                <a:solidFill>
                  <a:schemeClr val="tx1">
                    <a:lumMod val="75000"/>
                    <a:lumOff val="25000"/>
                  </a:schemeClr>
                </a:solidFill>
              </a:rPr>
              <a:t>Programme</a:t>
            </a:r>
            <a:r>
              <a:rPr lang="en-US" sz="1400" dirty="0">
                <a:solidFill>
                  <a:schemeClr val="tx1">
                    <a:lumMod val="75000"/>
                    <a:lumOff val="25000"/>
                  </a:schemeClr>
                </a:solidFill>
              </a:rPr>
              <a:t> components;    </a:t>
            </a:r>
          </a:p>
          <a:p>
            <a:pPr marL="1257300" lvl="2" indent="-342900">
              <a:buFont typeface="Arial" panose="020B0604020202020204" pitchFamily="34" charset="0"/>
              <a:buChar char="•"/>
            </a:pPr>
            <a:r>
              <a:rPr lang="en-US" sz="1400" b="1" dirty="0">
                <a:solidFill>
                  <a:schemeClr val="tx1">
                    <a:lumMod val="75000"/>
                    <a:lumOff val="25000"/>
                  </a:schemeClr>
                </a:solidFill>
              </a:rPr>
              <a:t>Proof of concept </a:t>
            </a:r>
            <a:r>
              <a:rPr lang="en-US" sz="1400" dirty="0">
                <a:solidFill>
                  <a:schemeClr val="tx1">
                    <a:lumMod val="75000"/>
                    <a:lumOff val="25000"/>
                  </a:schemeClr>
                </a:solidFill>
              </a:rPr>
              <a:t>in a real user environment;    </a:t>
            </a:r>
          </a:p>
          <a:p>
            <a:pPr marL="1257300" lvl="2" indent="-342900">
              <a:buFont typeface="Arial" panose="020B0604020202020204" pitchFamily="34" charset="0"/>
              <a:buChar char="•"/>
            </a:pPr>
            <a:r>
              <a:rPr lang="en-US" sz="1400" b="1" dirty="0">
                <a:solidFill>
                  <a:schemeClr val="tx1">
                    <a:lumMod val="75000"/>
                    <a:lumOff val="25000"/>
                  </a:schemeClr>
                </a:solidFill>
              </a:rPr>
              <a:t>Awareness</a:t>
            </a:r>
            <a:r>
              <a:rPr lang="en-US" sz="1400" dirty="0">
                <a:solidFill>
                  <a:schemeClr val="tx1">
                    <a:lumMod val="75000"/>
                    <a:lumOff val="25000"/>
                  </a:schemeClr>
                </a:solidFill>
              </a:rPr>
              <a:t> and </a:t>
            </a:r>
            <a:r>
              <a:rPr lang="en-US" sz="1400" b="1" dirty="0">
                <a:solidFill>
                  <a:schemeClr val="tx1">
                    <a:lumMod val="75000"/>
                    <a:lumOff val="25000"/>
                  </a:schemeClr>
                </a:solidFill>
              </a:rPr>
              <a:t>outreach</a:t>
            </a:r>
            <a:r>
              <a:rPr lang="en-US" sz="1400" dirty="0">
                <a:solidFill>
                  <a:schemeClr val="tx1">
                    <a:lumMod val="75000"/>
                    <a:lumOff val="25000"/>
                  </a:schemeClr>
                </a:solidFill>
              </a:rPr>
              <a:t> activities.</a:t>
            </a:r>
          </a:p>
          <a:p>
            <a:endParaRPr lang="en-150" dirty="0">
              <a:solidFill>
                <a:schemeClr val="tx1">
                  <a:lumMod val="75000"/>
                  <a:lumOff val="25000"/>
                </a:schemeClr>
              </a:solidFill>
            </a:endParaRPr>
          </a:p>
        </p:txBody>
      </p:sp>
      <p:sp>
        <p:nvSpPr>
          <p:cNvPr id="5" name="Rectangle 4">
            <a:extLst>
              <a:ext uri="{FF2B5EF4-FFF2-40B4-BE49-F238E27FC236}">
                <a16:creationId xmlns:a16="http://schemas.microsoft.com/office/drawing/2014/main" id="{E4106F3C-AB92-4CEA-9D24-78DAF387A656}"/>
              </a:ext>
            </a:extLst>
          </p:cNvPr>
          <p:cNvSpPr/>
          <p:nvPr/>
        </p:nvSpPr>
        <p:spPr>
          <a:xfrm>
            <a:off x="3581401" y="6308079"/>
            <a:ext cx="5629711" cy="461665"/>
          </a:xfrm>
          <a:prstGeom prst="rect">
            <a:avLst/>
          </a:prstGeom>
          <a:ln>
            <a:solidFill>
              <a:schemeClr val="tx1">
                <a:lumMod val="75000"/>
                <a:lumOff val="25000"/>
              </a:schemeClr>
            </a:solidFill>
          </a:ln>
        </p:spPr>
        <p:txBody>
          <a:bodyPr wrap="square">
            <a:spAutoFit/>
          </a:bodyPr>
          <a:lstStyle/>
          <a:p>
            <a:r>
              <a:rPr lang="en-US" sz="1200" dirty="0"/>
              <a:t>Specific security provisions (if the activities involve EU Classified Information)</a:t>
            </a:r>
          </a:p>
          <a:p>
            <a:r>
              <a:rPr lang="en-US" sz="1200" dirty="0"/>
              <a:t>Entities shall comply with the conditions of Article 24 of the Regulation (EU) 2021/696</a:t>
            </a:r>
          </a:p>
        </p:txBody>
      </p:sp>
    </p:spTree>
    <p:extLst>
      <p:ext uri="{BB962C8B-B14F-4D97-AF65-F5344CB8AC3E}">
        <p14:creationId xmlns:p14="http://schemas.microsoft.com/office/powerpoint/2010/main" val="333532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C7D6-0B0B-4522-BC98-5D9F1003FA35}"/>
              </a:ext>
            </a:extLst>
          </p:cNvPr>
          <p:cNvSpPr>
            <a:spLocks noGrp="1"/>
          </p:cNvSpPr>
          <p:nvPr>
            <p:ph type="title"/>
          </p:nvPr>
        </p:nvSpPr>
        <p:spPr/>
        <p:txBody>
          <a:bodyPr/>
          <a:lstStyle/>
          <a:p>
            <a:endParaRPr lang="en-150"/>
          </a:p>
        </p:txBody>
      </p:sp>
      <p:sp>
        <p:nvSpPr>
          <p:cNvPr id="3" name="Content Placeholder 2">
            <a:extLst>
              <a:ext uri="{FF2B5EF4-FFF2-40B4-BE49-F238E27FC236}">
                <a16:creationId xmlns:a16="http://schemas.microsoft.com/office/drawing/2014/main" id="{F1D785F7-13E8-40C3-B423-456576F8BEC3}"/>
              </a:ext>
            </a:extLst>
          </p:cNvPr>
          <p:cNvSpPr>
            <a:spLocks noGrp="1"/>
          </p:cNvSpPr>
          <p:nvPr>
            <p:ph idx="1"/>
          </p:nvPr>
        </p:nvSpPr>
        <p:spPr/>
        <p:txBody>
          <a:bodyPr/>
          <a:lstStyle/>
          <a:p>
            <a:endParaRPr lang="en-150"/>
          </a:p>
        </p:txBody>
      </p:sp>
      <p:sp>
        <p:nvSpPr>
          <p:cNvPr id="4" name="Slide Number Placeholder 3">
            <a:extLst>
              <a:ext uri="{FF2B5EF4-FFF2-40B4-BE49-F238E27FC236}">
                <a16:creationId xmlns:a16="http://schemas.microsoft.com/office/drawing/2014/main" id="{27DEBC7C-AE08-4DB8-8045-567459E23AC1}"/>
              </a:ext>
            </a:extLst>
          </p:cNvPr>
          <p:cNvSpPr>
            <a:spLocks noGrp="1"/>
          </p:cNvSpPr>
          <p:nvPr>
            <p:ph type="sldNum" sz="quarter" idx="12"/>
          </p:nvPr>
        </p:nvSpPr>
        <p:spPr/>
        <p:txBody>
          <a:bodyPr/>
          <a:lstStyle/>
          <a:p>
            <a:fld id="{832D733E-3264-41AF-819B-F4786F848FED}" type="slidenum">
              <a:rPr lang="LID4096" smtClean="0"/>
              <a:t>21</a:t>
            </a:fld>
            <a:endParaRPr lang="LID4096"/>
          </a:p>
        </p:txBody>
      </p:sp>
    </p:spTree>
    <p:extLst>
      <p:ext uri="{BB962C8B-B14F-4D97-AF65-F5344CB8AC3E}">
        <p14:creationId xmlns:p14="http://schemas.microsoft.com/office/powerpoint/2010/main" val="322842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E7A0-8535-4FF6-99A6-42742E7260F4}"/>
              </a:ext>
            </a:extLst>
          </p:cNvPr>
          <p:cNvSpPr>
            <a:spLocks noGrp="1"/>
          </p:cNvSpPr>
          <p:nvPr>
            <p:ph type="title"/>
          </p:nvPr>
        </p:nvSpPr>
        <p:spPr>
          <a:xfrm>
            <a:off x="838200" y="325369"/>
            <a:ext cx="7772400" cy="1325563"/>
          </a:xfrm>
        </p:spPr>
        <p:txBody>
          <a:bodyPr>
            <a:noAutofit/>
          </a:bodyPr>
          <a:lstStyle/>
          <a:p>
            <a:r>
              <a:rPr lang="en-US" dirty="0"/>
              <a:t>Fundamental Elements (1): </a:t>
            </a:r>
            <a:br>
              <a:rPr lang="en-US" dirty="0"/>
            </a:br>
            <a:r>
              <a:rPr lang="en-US" dirty="0"/>
              <a:t>a successful story</a:t>
            </a:r>
            <a:endParaRPr lang="LID4096" dirty="0"/>
          </a:p>
        </p:txBody>
      </p:sp>
      <p:sp>
        <p:nvSpPr>
          <p:cNvPr id="4" name="Content Placeholder 3">
            <a:extLst>
              <a:ext uri="{FF2B5EF4-FFF2-40B4-BE49-F238E27FC236}">
                <a16:creationId xmlns:a16="http://schemas.microsoft.com/office/drawing/2014/main" id="{868BEF5B-AC60-49C6-BFAC-D788B38FCE97}"/>
              </a:ext>
            </a:extLst>
          </p:cNvPr>
          <p:cNvSpPr>
            <a:spLocks noGrp="1"/>
          </p:cNvSpPr>
          <p:nvPr>
            <p:ph idx="1"/>
          </p:nvPr>
        </p:nvSpPr>
        <p:spPr>
          <a:xfrm>
            <a:off x="605370" y="1753119"/>
            <a:ext cx="9173991" cy="4882746"/>
          </a:xfrm>
        </p:spPr>
        <p:txBody>
          <a:bodyPr>
            <a:normAutofit fontScale="77500" lnSpcReduction="20000"/>
          </a:bodyPr>
          <a:lstStyle/>
          <a:p>
            <a:pPr marL="0" indent="0">
              <a:buNone/>
            </a:pPr>
            <a:r>
              <a:rPr lang="en-US" sz="1800" b="1" dirty="0">
                <a:solidFill>
                  <a:schemeClr val="accent2">
                    <a:lumMod val="75000"/>
                  </a:schemeClr>
                </a:solidFill>
                <a:latin typeface="Calibri" panose="020F0502020204030204" pitchFamily="34" charset="0"/>
                <a:ea typeface="MS PGothic" panose="020B0600070205080204" pitchFamily="34" charset="-128"/>
                <a:cs typeface="Times New Roman" panose="02020603050405020304" pitchFamily="18" charset="0"/>
              </a:rPr>
              <a:t>All grants and procurements launched</a:t>
            </a:r>
          </a:p>
          <a:p>
            <a:pPr marL="0" indent="0">
              <a:buNone/>
            </a:pPr>
            <a:r>
              <a:rPr lang="en-US" sz="1800" b="1" dirty="0">
                <a:solidFill>
                  <a:schemeClr val="accent2">
                    <a:lumMod val="75000"/>
                  </a:schemeClr>
                </a:solidFill>
                <a:latin typeface="Calibri" panose="020F0502020204030204" pitchFamily="34" charset="0"/>
                <a:ea typeface="MS PGothic" panose="020B0600070205080204" pitchFamily="34" charset="-128"/>
                <a:cs typeface="Times New Roman" panose="02020603050405020304" pitchFamily="18" charset="0"/>
              </a:rPr>
              <a:t>32 projects on-going </a:t>
            </a:r>
            <a:r>
              <a:rPr lang="en-150" sz="1800" dirty="0">
                <a:solidFill>
                  <a:schemeClr val="tx1">
                    <a:lumMod val="65000"/>
                    <a:lumOff val="35000"/>
                  </a:schemeClr>
                </a:solidFill>
                <a:latin typeface="Calibri" panose="020F0502020204030204" pitchFamily="34" charset="0"/>
                <a:ea typeface="MS PGothic" panose="020B0600070205080204" pitchFamily="34" charset="-128"/>
                <a:cs typeface="Times New Roman" panose="02020603050405020304" pitchFamily="18" charset="0"/>
              </a:rPr>
              <a:t>covering all the market segments</a:t>
            </a:r>
            <a:endParaRPr lang="en-US" sz="1800" dirty="0">
              <a:solidFill>
                <a:schemeClr val="tx1">
                  <a:lumMod val="65000"/>
                  <a:lumOff val="35000"/>
                </a:schemeClr>
              </a:solidFill>
              <a:latin typeface="Calibri" panose="020F0502020204030204" pitchFamily="34" charset="0"/>
              <a:ea typeface="MS PGothic" panose="020B0600070205080204" pitchFamily="34" charset="-128"/>
              <a:cs typeface="Times New Roman" panose="02020603050405020304" pitchFamily="18" charset="0"/>
            </a:endParaRPr>
          </a:p>
          <a:p>
            <a:pPr marL="0" indent="0">
              <a:buNone/>
            </a:pPr>
            <a:r>
              <a:rPr lang="en-US" sz="1800" b="1" dirty="0">
                <a:solidFill>
                  <a:schemeClr val="accent2">
                    <a:lumMod val="75000"/>
                  </a:schemeClr>
                </a:solidFill>
                <a:latin typeface="Calibri" panose="020F0502020204030204" pitchFamily="34" charset="0"/>
                <a:ea typeface="MS PGothic" panose="020B0600070205080204" pitchFamily="34" charset="-128"/>
                <a:cs typeface="Times New Roman" panose="02020603050405020304" pitchFamily="18" charset="0"/>
              </a:rPr>
              <a:t>11 projects successfully closed</a:t>
            </a:r>
          </a:p>
          <a:p>
            <a:pPr marL="447675" indent="-407988">
              <a:lnSpc>
                <a:spcPct val="120000"/>
              </a:lnSpc>
              <a:buFont typeface="Wingdings" panose="05000000000000000000" pitchFamily="2" charset="2"/>
              <a:buChar char="ü"/>
            </a:pPr>
            <a:r>
              <a:rPr lang="en-US" sz="1800" dirty="0">
                <a:solidFill>
                  <a:schemeClr val="bg1">
                    <a:lumMod val="50000"/>
                  </a:schemeClr>
                </a:solidFill>
                <a:ea typeface="MS PGothic" panose="020B0600070205080204" pitchFamily="34" charset="-128"/>
                <a:cs typeface="Times New Roman" panose="02020603050405020304" pitchFamily="18" charset="0"/>
              </a:rPr>
              <a:t>FANTASTIC (Agriculture): </a:t>
            </a:r>
            <a:r>
              <a:rPr lang="nl-BE" sz="1800" dirty="0">
                <a:solidFill>
                  <a:schemeClr val="bg1">
                    <a:lumMod val="50000"/>
                  </a:schemeClr>
                </a:solidFill>
              </a:rPr>
              <a:t>a receiver with </a:t>
            </a:r>
            <a:r>
              <a:rPr lang="nl-BE" sz="1800" b="1" dirty="0">
                <a:solidFill>
                  <a:srgbClr val="0070C0"/>
                </a:solidFill>
              </a:rPr>
              <a:t>first implementation of OSNMA </a:t>
            </a:r>
            <a:r>
              <a:rPr lang="nl-BE" sz="1800" dirty="0">
                <a:solidFill>
                  <a:schemeClr val="bg1">
                    <a:lumMod val="50000"/>
                  </a:schemeClr>
                </a:solidFill>
              </a:rPr>
              <a:t>successfully tested under simulated spoofing attack at </a:t>
            </a:r>
            <a:r>
              <a:rPr lang="en-US" sz="1800" dirty="0">
                <a:solidFill>
                  <a:schemeClr val="bg1">
                    <a:lumMod val="50000"/>
                  </a:schemeClr>
                </a:solidFill>
              </a:rPr>
              <a:t>Joint Research Centre</a:t>
            </a:r>
          </a:p>
          <a:p>
            <a:pPr marL="447675" indent="-407988">
              <a:lnSpc>
                <a:spcPct val="120000"/>
              </a:lnSpc>
              <a:buFont typeface="Wingdings" panose="05000000000000000000" pitchFamily="2" charset="2"/>
              <a:buChar char="ü"/>
            </a:pPr>
            <a:r>
              <a:rPr lang="en-US" sz="1800" dirty="0">
                <a:solidFill>
                  <a:schemeClr val="bg1">
                    <a:lumMod val="50000"/>
                  </a:schemeClr>
                </a:solidFill>
              </a:rPr>
              <a:t>ESCAPE (Road): </a:t>
            </a:r>
            <a:r>
              <a:rPr lang="en-US" sz="1800" b="1" dirty="0">
                <a:solidFill>
                  <a:srgbClr val="00B050"/>
                </a:solidFill>
              </a:rPr>
              <a:t>first Galileo-based highly automated </a:t>
            </a:r>
            <a:r>
              <a:rPr lang="en-US" sz="1800" dirty="0">
                <a:solidFill>
                  <a:schemeClr val="bg1">
                    <a:lumMod val="50000"/>
                  </a:schemeClr>
                </a:solidFill>
              </a:rPr>
              <a:t>(Level 4) vehicle powered by Galileo, Multi-frequency and multi-constellation GNSS receiver</a:t>
            </a:r>
          </a:p>
          <a:p>
            <a:pPr marL="447675" indent="-407988">
              <a:lnSpc>
                <a:spcPct val="120000"/>
              </a:lnSpc>
              <a:buFont typeface="Wingdings" panose="05000000000000000000" pitchFamily="2" charset="2"/>
              <a:buChar char="ü"/>
            </a:pPr>
            <a:r>
              <a:rPr lang="en-US" sz="1800" dirty="0">
                <a:solidFill>
                  <a:schemeClr val="bg1">
                    <a:lumMod val="50000"/>
                  </a:schemeClr>
                </a:solidFill>
              </a:rPr>
              <a:t>GLAD (Aviation): </a:t>
            </a:r>
            <a:r>
              <a:rPr lang="en-GB" sz="1800" dirty="0">
                <a:solidFill>
                  <a:schemeClr val="bg1">
                    <a:lumMod val="50000"/>
                  </a:schemeClr>
                </a:solidFill>
              </a:rPr>
              <a:t>significant contributions to improvements in position integrity via </a:t>
            </a:r>
            <a:r>
              <a:rPr lang="en-GB" sz="1800" b="1" dirty="0">
                <a:solidFill>
                  <a:schemeClr val="bg1">
                    <a:lumMod val="50000"/>
                  </a:schemeClr>
                </a:solidFill>
              </a:rPr>
              <a:t>ARAIM</a:t>
            </a:r>
          </a:p>
          <a:p>
            <a:pPr marL="447675" indent="-407988">
              <a:lnSpc>
                <a:spcPct val="120000"/>
              </a:lnSpc>
              <a:buFont typeface="Wingdings" panose="05000000000000000000" pitchFamily="2" charset="2"/>
              <a:buChar char="ü"/>
            </a:pPr>
            <a:r>
              <a:rPr lang="en-GB" sz="1800" dirty="0">
                <a:solidFill>
                  <a:schemeClr val="bg1">
                    <a:lumMod val="50000"/>
                  </a:schemeClr>
                </a:solidFill>
              </a:rPr>
              <a:t>GIANO and GEARS (T&amp;S): </a:t>
            </a:r>
            <a:r>
              <a:rPr lang="en-GB" sz="1800" b="1" dirty="0">
                <a:solidFill>
                  <a:schemeClr val="accent2">
                    <a:lumMod val="75000"/>
                  </a:schemeClr>
                </a:solidFill>
              </a:rPr>
              <a:t>Galileo-based timing platform</a:t>
            </a:r>
            <a:r>
              <a:rPr lang="en-GB" sz="1800" dirty="0">
                <a:solidFill>
                  <a:schemeClr val="bg1">
                    <a:lumMod val="50000"/>
                  </a:schemeClr>
                </a:solidFill>
              </a:rPr>
              <a:t> (TRL7), using </a:t>
            </a:r>
            <a:r>
              <a:rPr lang="en-GB" sz="1800" b="1" dirty="0">
                <a:solidFill>
                  <a:srgbClr val="0070C0"/>
                </a:solidFill>
              </a:rPr>
              <a:t>OSNMA</a:t>
            </a:r>
            <a:r>
              <a:rPr lang="en-GB" sz="1800" dirty="0">
                <a:solidFill>
                  <a:schemeClr val="bg1">
                    <a:lumMod val="50000"/>
                  </a:schemeClr>
                </a:solidFill>
              </a:rPr>
              <a:t> and EGNOS corrections</a:t>
            </a:r>
          </a:p>
          <a:p>
            <a:pPr marL="447675" indent="-407988">
              <a:lnSpc>
                <a:spcPct val="120000"/>
              </a:lnSpc>
              <a:buFont typeface="Wingdings" panose="05000000000000000000" pitchFamily="2" charset="2"/>
              <a:buChar char="ü"/>
            </a:pPr>
            <a:r>
              <a:rPr lang="en-GB" sz="1800" dirty="0">
                <a:solidFill>
                  <a:schemeClr val="bg1">
                    <a:lumMod val="50000"/>
                  </a:schemeClr>
                </a:solidFill>
              </a:rPr>
              <a:t>H-GEAR (Road): </a:t>
            </a:r>
            <a:r>
              <a:rPr lang="en-GB" sz="1800" b="1" dirty="0">
                <a:solidFill>
                  <a:srgbClr val="0070C0"/>
                </a:solidFill>
              </a:rPr>
              <a:t>OSNMA based </a:t>
            </a:r>
            <a:r>
              <a:rPr lang="en-US" sz="1800" b="1" dirty="0">
                <a:solidFill>
                  <a:srgbClr val="0070C0"/>
                </a:solidFill>
              </a:rPr>
              <a:t>anti-theft system </a:t>
            </a:r>
            <a:r>
              <a:rPr lang="en-US" sz="1800" dirty="0">
                <a:solidFill>
                  <a:schemeClr val="bg1">
                    <a:lumMod val="50000"/>
                  </a:schemeClr>
                </a:solidFill>
              </a:rPr>
              <a:t>with the </a:t>
            </a:r>
            <a:r>
              <a:rPr lang="en-US" sz="1800" dirty="0" err="1">
                <a:solidFill>
                  <a:schemeClr val="bg1">
                    <a:lumMod val="50000"/>
                  </a:schemeClr>
                </a:solidFill>
              </a:rPr>
              <a:t>eCall</a:t>
            </a:r>
            <a:r>
              <a:rPr lang="en-US" sz="1800" dirty="0">
                <a:solidFill>
                  <a:schemeClr val="bg1">
                    <a:lumMod val="50000"/>
                  </a:schemeClr>
                </a:solidFill>
              </a:rPr>
              <a:t> technology for motorbikes</a:t>
            </a:r>
          </a:p>
          <a:p>
            <a:pPr marL="447675" indent="-407988">
              <a:lnSpc>
                <a:spcPct val="120000"/>
              </a:lnSpc>
              <a:buFont typeface="Wingdings" panose="05000000000000000000" pitchFamily="2" charset="2"/>
              <a:buChar char="ü"/>
            </a:pPr>
            <a:r>
              <a:rPr lang="en-US" sz="1800" dirty="0">
                <a:solidFill>
                  <a:schemeClr val="bg1">
                    <a:lumMod val="50000"/>
                  </a:schemeClr>
                </a:solidFill>
              </a:rPr>
              <a:t>MAREC (Maritime): guidelines for implementation of </a:t>
            </a:r>
            <a:r>
              <a:rPr lang="en-US" sz="1800" b="1" dirty="0">
                <a:solidFill>
                  <a:srgbClr val="002060"/>
                </a:solidFill>
              </a:rPr>
              <a:t>SBAS for SOLAS and non-SOLAS </a:t>
            </a:r>
            <a:r>
              <a:rPr lang="en-US" sz="1800" dirty="0">
                <a:solidFill>
                  <a:schemeClr val="bg1">
                    <a:lumMod val="50000"/>
                  </a:schemeClr>
                </a:solidFill>
              </a:rPr>
              <a:t>applications both for navigations equipment and for AIS</a:t>
            </a:r>
          </a:p>
          <a:p>
            <a:pPr marL="447675" indent="-407988">
              <a:lnSpc>
                <a:spcPct val="120000"/>
              </a:lnSpc>
              <a:buFont typeface="Wingdings" panose="05000000000000000000" pitchFamily="2" charset="2"/>
              <a:buChar char="ü"/>
            </a:pPr>
            <a:r>
              <a:rPr lang="en-US" sz="1800" dirty="0">
                <a:solidFill>
                  <a:schemeClr val="bg1">
                    <a:lumMod val="50000"/>
                  </a:schemeClr>
                </a:solidFill>
              </a:rPr>
              <a:t>APOLLO (Mass Market): Galileo-based geolocation solution for the </a:t>
            </a:r>
            <a:r>
              <a:rPr lang="en-US" sz="1800" b="1" dirty="0">
                <a:solidFill>
                  <a:schemeClr val="tx1">
                    <a:lumMod val="95000"/>
                    <a:lumOff val="5000"/>
                  </a:schemeClr>
                </a:solidFill>
              </a:rPr>
              <a:t>IoT market </a:t>
            </a:r>
            <a:r>
              <a:rPr lang="en-US" sz="1800" dirty="0">
                <a:solidFill>
                  <a:schemeClr val="bg1">
                    <a:lumMod val="50000"/>
                  </a:schemeClr>
                </a:solidFill>
              </a:rPr>
              <a:t>using Cloud computing</a:t>
            </a:r>
          </a:p>
          <a:p>
            <a:pPr marL="447675" indent="-407988">
              <a:lnSpc>
                <a:spcPct val="120000"/>
              </a:lnSpc>
              <a:buFont typeface="Wingdings" panose="05000000000000000000" pitchFamily="2" charset="2"/>
              <a:buChar char="ü"/>
            </a:pPr>
            <a:r>
              <a:rPr lang="en-GB" sz="1900" dirty="0">
                <a:solidFill>
                  <a:schemeClr val="bg1">
                    <a:lumMod val="50000"/>
                  </a:schemeClr>
                </a:solidFill>
              </a:rPr>
              <a:t>PHOENIX and TAUCETI: Development of </a:t>
            </a:r>
            <a:r>
              <a:rPr lang="en-GB" sz="1800" b="1" dirty="0">
                <a:solidFill>
                  <a:srgbClr val="002060"/>
                </a:solidFill>
              </a:rPr>
              <a:t>MEOSAR Beacons </a:t>
            </a:r>
            <a:r>
              <a:rPr lang="en-GB" sz="1900" dirty="0">
                <a:solidFill>
                  <a:schemeClr val="bg1">
                    <a:lumMod val="50000"/>
                  </a:schemeClr>
                </a:solidFill>
              </a:rPr>
              <a:t>in </a:t>
            </a:r>
            <a:r>
              <a:rPr lang="fr-FR" sz="1900" dirty="0">
                <a:solidFill>
                  <a:schemeClr val="bg1">
                    <a:lumMod val="50000"/>
                  </a:schemeClr>
                </a:solidFill>
              </a:rPr>
              <a:t>aviation and maritime</a:t>
            </a:r>
          </a:p>
          <a:p>
            <a:pPr marL="447675" indent="-407988">
              <a:lnSpc>
                <a:spcPct val="120000"/>
              </a:lnSpc>
              <a:buFont typeface="Wingdings" panose="05000000000000000000" pitchFamily="2" charset="2"/>
              <a:buChar char="ü"/>
            </a:pPr>
            <a:r>
              <a:rPr lang="fr-FR" sz="1900" dirty="0">
                <a:solidFill>
                  <a:schemeClr val="bg1">
                    <a:lumMod val="50000"/>
                  </a:schemeClr>
                </a:solidFill>
              </a:rPr>
              <a:t>PATROL: </a:t>
            </a:r>
            <a:r>
              <a:rPr lang="en-GB" sz="1900" dirty="0">
                <a:solidFill>
                  <a:schemeClr val="bg1">
                    <a:lumMod val="50000"/>
                  </a:schemeClr>
                </a:solidFill>
              </a:rPr>
              <a:t>Open Service Navigation Message Authentication </a:t>
            </a:r>
            <a:r>
              <a:rPr lang="en-GB" sz="1800" b="1" dirty="0">
                <a:solidFill>
                  <a:srgbClr val="0070C0"/>
                </a:solidFill>
              </a:rPr>
              <a:t>(OS-NMA) user terminal </a:t>
            </a:r>
            <a:r>
              <a:rPr lang="en-GB" sz="1900" dirty="0">
                <a:solidFill>
                  <a:schemeClr val="bg1">
                    <a:lumMod val="50000"/>
                  </a:schemeClr>
                </a:solidFill>
              </a:rPr>
              <a:t>for digital tachograph in road</a:t>
            </a:r>
            <a:endParaRPr lang="en-US" sz="1900" dirty="0">
              <a:solidFill>
                <a:schemeClr val="bg1">
                  <a:lumMod val="50000"/>
                </a:schemeClr>
              </a:solidFill>
            </a:endParaRPr>
          </a:p>
        </p:txBody>
      </p:sp>
      <p:sp>
        <p:nvSpPr>
          <p:cNvPr id="2" name="Slide Number Placeholder 1">
            <a:extLst>
              <a:ext uri="{FF2B5EF4-FFF2-40B4-BE49-F238E27FC236}">
                <a16:creationId xmlns:a16="http://schemas.microsoft.com/office/drawing/2014/main" id="{58C67B23-9276-4C7E-82A4-E77A3CABF0DB}"/>
              </a:ext>
            </a:extLst>
          </p:cNvPr>
          <p:cNvSpPr>
            <a:spLocks noGrp="1"/>
          </p:cNvSpPr>
          <p:nvPr>
            <p:ph type="sldNum" sz="quarter" idx="12"/>
          </p:nvPr>
        </p:nvSpPr>
        <p:spPr/>
        <p:txBody>
          <a:bodyPr/>
          <a:lstStyle/>
          <a:p>
            <a:fld id="{832D733E-3264-41AF-819B-F4786F848FED}" type="slidenum">
              <a:rPr lang="LID4096" smtClean="0"/>
              <a:t>22</a:t>
            </a:fld>
            <a:endParaRPr lang="LID4096"/>
          </a:p>
        </p:txBody>
      </p:sp>
      <p:cxnSp>
        <p:nvCxnSpPr>
          <p:cNvPr id="5" name="Straight Connector 4">
            <a:extLst>
              <a:ext uri="{FF2B5EF4-FFF2-40B4-BE49-F238E27FC236}">
                <a16:creationId xmlns:a16="http://schemas.microsoft.com/office/drawing/2014/main" id="{784D6E31-8477-4491-8CB8-7C4A72A7AE4D}"/>
              </a:ext>
            </a:extLst>
          </p:cNvPr>
          <p:cNvCxnSpPr/>
          <p:nvPr/>
        </p:nvCxnSpPr>
        <p:spPr>
          <a:xfrm flipV="1">
            <a:off x="290465" y="1602814"/>
            <a:ext cx="2520000" cy="2210"/>
          </a:xfrm>
          <a:prstGeom prst="line">
            <a:avLst/>
          </a:prstGeom>
          <a:ln w="127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F0850E7-A94D-4AB5-81CF-4D86DE3FA8B7}"/>
              </a:ext>
            </a:extLst>
          </p:cNvPr>
          <p:cNvCxnSpPr/>
          <p:nvPr/>
        </p:nvCxnSpPr>
        <p:spPr>
          <a:xfrm>
            <a:off x="486017" y="1430221"/>
            <a:ext cx="0" cy="914400"/>
          </a:xfrm>
          <a:prstGeom prst="line">
            <a:avLst/>
          </a:prstGeom>
          <a:ln w="127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pic>
        <p:nvPicPr>
          <p:cNvPr id="7" name="Picture 2" descr="Registration for the Fundamental Elements Info Day | European ...">
            <a:extLst>
              <a:ext uri="{FF2B5EF4-FFF2-40B4-BE49-F238E27FC236}">
                <a16:creationId xmlns:a16="http://schemas.microsoft.com/office/drawing/2014/main" id="{3B86853C-74F3-49C0-8026-C87EDD801EE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39071" y="1270074"/>
            <a:ext cx="2244515" cy="966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D032EB0-02EB-4853-A388-0E3E3711D4C6}"/>
              </a:ext>
            </a:extLst>
          </p:cNvPr>
          <p:cNvSpPr/>
          <p:nvPr/>
        </p:nvSpPr>
        <p:spPr>
          <a:xfrm>
            <a:off x="10058211" y="2740993"/>
            <a:ext cx="1725729" cy="830997"/>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defRPr sz="2000" b="0" i="0" u="none" strike="noStrike" kern="1200" spc="0" baseline="0">
                <a:solidFill>
                  <a:prstClr val="black">
                    <a:lumMod val="65000"/>
                    <a:lumOff val="35000"/>
                  </a:prstClr>
                </a:solidFill>
                <a:latin typeface="+mn-lt"/>
                <a:ea typeface="+mn-ea"/>
                <a:cs typeface="+mn-cs"/>
              </a:defRPr>
            </a:pPr>
            <a:r>
              <a:rPr lang="en-US" sz="2400" dirty="0"/>
              <a:t>Budget FE1 </a:t>
            </a:r>
          </a:p>
          <a:p>
            <a:pPr algn="ctr">
              <a:defRPr sz="2000" b="0" i="0" u="none" strike="noStrike" kern="1200" spc="0" baseline="0">
                <a:solidFill>
                  <a:prstClr val="black">
                    <a:lumMod val="65000"/>
                    <a:lumOff val="35000"/>
                  </a:prstClr>
                </a:solidFill>
                <a:latin typeface="+mn-lt"/>
                <a:ea typeface="+mn-ea"/>
                <a:cs typeface="+mn-cs"/>
              </a:defRPr>
            </a:pPr>
            <a:r>
              <a:rPr lang="en-US" sz="2400" b="1" dirty="0"/>
              <a:t>70 million €</a:t>
            </a:r>
          </a:p>
        </p:txBody>
      </p:sp>
      <p:pic>
        <p:nvPicPr>
          <p:cNvPr id="8" name="Picture 7">
            <a:extLst>
              <a:ext uri="{FF2B5EF4-FFF2-40B4-BE49-F238E27FC236}">
                <a16:creationId xmlns:a16="http://schemas.microsoft.com/office/drawing/2014/main" id="{1C296664-C25D-450C-B899-1AB0E9D9E1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55561" y="3830889"/>
            <a:ext cx="2131030" cy="2151162"/>
          </a:xfrm>
          <a:prstGeom prst="rect">
            <a:avLst/>
          </a:prstGeom>
        </p:spPr>
      </p:pic>
    </p:spTree>
    <p:extLst>
      <p:ext uri="{BB962C8B-B14F-4D97-AF65-F5344CB8AC3E}">
        <p14:creationId xmlns:p14="http://schemas.microsoft.com/office/powerpoint/2010/main" val="399821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37DB-6F08-4B54-99A0-114846481144}"/>
              </a:ext>
            </a:extLst>
          </p:cNvPr>
          <p:cNvSpPr>
            <a:spLocks noGrp="1"/>
          </p:cNvSpPr>
          <p:nvPr>
            <p:ph type="title"/>
          </p:nvPr>
        </p:nvSpPr>
        <p:spPr/>
        <p:txBody>
          <a:bodyPr>
            <a:normAutofit fontScale="90000"/>
          </a:bodyPr>
          <a:lstStyle/>
          <a:p>
            <a:r>
              <a:rPr lang="en-US" dirty="0"/>
              <a:t>Fundamental Elements (1): expected results from on-going projects</a:t>
            </a:r>
            <a:endParaRPr lang="LID4096" dirty="0"/>
          </a:p>
        </p:txBody>
      </p:sp>
      <p:sp>
        <p:nvSpPr>
          <p:cNvPr id="4" name="Slide Number Placeholder 3">
            <a:extLst>
              <a:ext uri="{FF2B5EF4-FFF2-40B4-BE49-F238E27FC236}">
                <a16:creationId xmlns:a16="http://schemas.microsoft.com/office/drawing/2014/main" id="{76B69DC2-843F-4FD4-ABDE-1679674E6361}"/>
              </a:ext>
            </a:extLst>
          </p:cNvPr>
          <p:cNvSpPr>
            <a:spLocks noGrp="1"/>
          </p:cNvSpPr>
          <p:nvPr>
            <p:ph type="sldNum" sz="quarter" idx="12"/>
          </p:nvPr>
        </p:nvSpPr>
        <p:spPr/>
        <p:txBody>
          <a:bodyPr/>
          <a:lstStyle/>
          <a:p>
            <a:fld id="{832D733E-3264-41AF-819B-F4786F848FED}" type="slidenum">
              <a:rPr lang="LID4096" smtClean="0"/>
              <a:t>23</a:t>
            </a:fld>
            <a:endParaRPr lang="LID4096" dirty="0"/>
          </a:p>
        </p:txBody>
      </p:sp>
      <p:sp>
        <p:nvSpPr>
          <p:cNvPr id="27" name="TextBox 26">
            <a:extLst>
              <a:ext uri="{FF2B5EF4-FFF2-40B4-BE49-F238E27FC236}">
                <a16:creationId xmlns:a16="http://schemas.microsoft.com/office/drawing/2014/main" id="{03AC00F5-CA7C-491D-93B4-667753E2568D}"/>
              </a:ext>
            </a:extLst>
          </p:cNvPr>
          <p:cNvSpPr txBox="1"/>
          <p:nvPr/>
        </p:nvSpPr>
        <p:spPr>
          <a:xfrm>
            <a:off x="757547" y="2071673"/>
            <a:ext cx="5390481" cy="1055608"/>
          </a:xfrm>
          <a:prstGeom prst="roundRect">
            <a:avLst/>
          </a:prstGeom>
          <a:noFill/>
          <a:ln w="28575">
            <a:solidFill>
              <a:srgbClr val="0070C0"/>
            </a:solidFill>
          </a:ln>
        </p:spPr>
        <p:txBody>
          <a:bodyPr wrap="square" rtlCol="0">
            <a:spAutoFit/>
          </a:bodyPr>
          <a:lstStyle/>
          <a:p>
            <a:r>
              <a:rPr lang="en-US" sz="2000" b="1" dirty="0"/>
              <a:t>HAS </a:t>
            </a:r>
            <a:r>
              <a:rPr lang="en-US" sz="2000" dirty="0"/>
              <a:t>implementation</a:t>
            </a:r>
          </a:p>
          <a:p>
            <a:pPr marL="628650" indent="-446088">
              <a:buFont typeface="Wingdings" panose="05000000000000000000" pitchFamily="2" charset="2"/>
              <a:buChar char="ü"/>
            </a:pPr>
            <a:r>
              <a:rPr lang="en-US" dirty="0"/>
              <a:t>Receiver in Agriculture and Mass Market</a:t>
            </a:r>
          </a:p>
          <a:p>
            <a:pPr marL="628650" indent="-446088">
              <a:buFont typeface="Wingdings" panose="05000000000000000000" pitchFamily="2" charset="2"/>
              <a:buChar char="ü"/>
            </a:pPr>
            <a:r>
              <a:rPr lang="en-US" dirty="0"/>
              <a:t>Drone-borne receiver (incl. OSNMA)</a:t>
            </a:r>
          </a:p>
        </p:txBody>
      </p:sp>
      <p:sp>
        <p:nvSpPr>
          <p:cNvPr id="28" name="TextBox 27">
            <a:extLst>
              <a:ext uri="{FF2B5EF4-FFF2-40B4-BE49-F238E27FC236}">
                <a16:creationId xmlns:a16="http://schemas.microsoft.com/office/drawing/2014/main" id="{1E207ABE-9EFF-49A6-8F8C-DA155AF23347}"/>
              </a:ext>
            </a:extLst>
          </p:cNvPr>
          <p:cNvSpPr txBox="1"/>
          <p:nvPr/>
        </p:nvSpPr>
        <p:spPr>
          <a:xfrm>
            <a:off x="6301538" y="2071673"/>
            <a:ext cx="5390481" cy="1055608"/>
          </a:xfrm>
          <a:prstGeom prst="roundRect">
            <a:avLst/>
          </a:prstGeom>
          <a:noFill/>
          <a:ln w="28575">
            <a:solidFill>
              <a:srgbClr val="0070C0"/>
            </a:solidFill>
          </a:ln>
        </p:spPr>
        <p:txBody>
          <a:bodyPr wrap="square" rtlCol="0">
            <a:spAutoFit/>
          </a:bodyPr>
          <a:lstStyle/>
          <a:p>
            <a:r>
              <a:rPr lang="en-US" sz="2000" b="1" dirty="0"/>
              <a:t>OS-NMA </a:t>
            </a:r>
            <a:r>
              <a:rPr lang="en-US" sz="2000" dirty="0"/>
              <a:t>implementation</a:t>
            </a:r>
          </a:p>
          <a:p>
            <a:pPr marL="628650" indent="-444500">
              <a:buFont typeface="Wingdings" panose="05000000000000000000" pitchFamily="2" charset="2"/>
              <a:buChar char="ü"/>
            </a:pPr>
            <a:r>
              <a:rPr lang="en-US" dirty="0"/>
              <a:t>Maritime leisure boat (mooring and anti-theft)</a:t>
            </a:r>
          </a:p>
          <a:p>
            <a:pPr marL="628650" indent="-444500">
              <a:buFont typeface="Wingdings" panose="05000000000000000000" pitchFamily="2" charset="2"/>
              <a:buChar char="ü"/>
            </a:pPr>
            <a:r>
              <a:rPr lang="en-US" dirty="0"/>
              <a:t>Timing and Shipborne receiver</a:t>
            </a:r>
          </a:p>
        </p:txBody>
      </p:sp>
      <p:sp>
        <p:nvSpPr>
          <p:cNvPr id="29" name="TextBox 28">
            <a:extLst>
              <a:ext uri="{FF2B5EF4-FFF2-40B4-BE49-F238E27FC236}">
                <a16:creationId xmlns:a16="http://schemas.microsoft.com/office/drawing/2014/main" id="{2B753F18-AB0B-4ED1-8DD4-4530C65E1281}"/>
              </a:ext>
            </a:extLst>
          </p:cNvPr>
          <p:cNvSpPr txBox="1"/>
          <p:nvPr/>
        </p:nvSpPr>
        <p:spPr>
          <a:xfrm>
            <a:off x="6301537" y="3422987"/>
            <a:ext cx="5390481" cy="783193"/>
          </a:xfrm>
          <a:prstGeom prst="roundRect">
            <a:avLst/>
          </a:prstGeom>
          <a:noFill/>
          <a:ln w="28575">
            <a:solidFill>
              <a:srgbClr val="FFC000"/>
            </a:solidFill>
          </a:ln>
        </p:spPr>
        <p:txBody>
          <a:bodyPr wrap="square" rtlCol="0" anchor="ctr">
            <a:spAutoFit/>
          </a:bodyPr>
          <a:lstStyle/>
          <a:p>
            <a:r>
              <a:rPr lang="en-US" sz="2000" dirty="0"/>
              <a:t>Implementation of </a:t>
            </a:r>
            <a:r>
              <a:rPr lang="en-US" sz="2000" b="1" dirty="0"/>
              <a:t>EGNOS SBAS </a:t>
            </a:r>
            <a:r>
              <a:rPr lang="en-US" sz="2000" dirty="0"/>
              <a:t>in</a:t>
            </a:r>
            <a:r>
              <a:rPr lang="en-US" sz="2000" b="1" dirty="0"/>
              <a:t> </a:t>
            </a:r>
          </a:p>
          <a:p>
            <a:r>
              <a:rPr lang="en-US" sz="2000" b="1" dirty="0"/>
              <a:t>Aviation and Maritime</a:t>
            </a:r>
          </a:p>
        </p:txBody>
      </p:sp>
      <p:sp>
        <p:nvSpPr>
          <p:cNvPr id="30" name="TextBox 29">
            <a:extLst>
              <a:ext uri="{FF2B5EF4-FFF2-40B4-BE49-F238E27FC236}">
                <a16:creationId xmlns:a16="http://schemas.microsoft.com/office/drawing/2014/main" id="{DC7ABB4E-5304-42AD-84EA-121901B39CAF}"/>
              </a:ext>
            </a:extLst>
          </p:cNvPr>
          <p:cNvSpPr txBox="1"/>
          <p:nvPr/>
        </p:nvSpPr>
        <p:spPr>
          <a:xfrm>
            <a:off x="6301538" y="4446994"/>
            <a:ext cx="5390480" cy="1668542"/>
          </a:xfrm>
          <a:prstGeom prst="roundRect">
            <a:avLst/>
          </a:prstGeom>
          <a:noFill/>
          <a:ln w="28575">
            <a:solidFill>
              <a:schemeClr val="tx1"/>
            </a:solidFill>
          </a:ln>
        </p:spPr>
        <p:txBody>
          <a:bodyPr wrap="square" rtlCol="0">
            <a:spAutoFit/>
          </a:bodyPr>
          <a:lstStyle/>
          <a:p>
            <a:pPr algn="ctr"/>
            <a:r>
              <a:rPr lang="en-US" sz="2000" b="1" dirty="0"/>
              <a:t>Transversal</a:t>
            </a:r>
          </a:p>
          <a:p>
            <a:pPr marL="182562" algn="ctr"/>
            <a:r>
              <a:rPr lang="en-US" dirty="0"/>
              <a:t>Hybridization of GNSS and Wi-Fi (TRL8)</a:t>
            </a:r>
          </a:p>
          <a:p>
            <a:pPr marL="182562" algn="ctr"/>
            <a:r>
              <a:rPr lang="en-US" dirty="0"/>
              <a:t>Receiver prototype for IoT</a:t>
            </a:r>
          </a:p>
          <a:p>
            <a:pPr marL="182562" algn="ctr"/>
            <a:r>
              <a:rPr lang="en-US" dirty="0"/>
              <a:t>Receiver for smart cities</a:t>
            </a:r>
          </a:p>
          <a:p>
            <a:pPr marL="182562" algn="ctr"/>
            <a:r>
              <a:rPr lang="en-US" dirty="0"/>
              <a:t>DFMC antenna</a:t>
            </a:r>
          </a:p>
        </p:txBody>
      </p:sp>
      <p:sp>
        <p:nvSpPr>
          <p:cNvPr id="31" name="TextBox 30">
            <a:extLst>
              <a:ext uri="{FF2B5EF4-FFF2-40B4-BE49-F238E27FC236}">
                <a16:creationId xmlns:a16="http://schemas.microsoft.com/office/drawing/2014/main" id="{2FE50841-0DA8-44A2-BD56-F02F13F09159}"/>
              </a:ext>
            </a:extLst>
          </p:cNvPr>
          <p:cNvSpPr txBox="1"/>
          <p:nvPr/>
        </p:nvSpPr>
        <p:spPr>
          <a:xfrm>
            <a:off x="757548" y="4448048"/>
            <a:ext cx="5390480" cy="783193"/>
          </a:xfrm>
          <a:prstGeom prst="roundRect">
            <a:avLst/>
          </a:prstGeom>
          <a:noFill/>
          <a:ln w="28575">
            <a:solidFill>
              <a:srgbClr val="00B050"/>
            </a:solidFill>
          </a:ln>
        </p:spPr>
        <p:txBody>
          <a:bodyPr wrap="square" rtlCol="0">
            <a:spAutoFit/>
          </a:bodyPr>
          <a:lstStyle/>
          <a:p>
            <a:pPr algn="r"/>
            <a:r>
              <a:rPr lang="en-US" sz="2000" b="1" dirty="0"/>
              <a:t>Galileo powered autonomous driving prototype targeting level 4-5</a:t>
            </a:r>
          </a:p>
        </p:txBody>
      </p:sp>
      <p:sp>
        <p:nvSpPr>
          <p:cNvPr id="32" name="TextBox 31">
            <a:extLst>
              <a:ext uri="{FF2B5EF4-FFF2-40B4-BE49-F238E27FC236}">
                <a16:creationId xmlns:a16="http://schemas.microsoft.com/office/drawing/2014/main" id="{5721BF23-12FD-49F8-AEC0-BB5E9BFFF733}"/>
              </a:ext>
            </a:extLst>
          </p:cNvPr>
          <p:cNvSpPr txBox="1"/>
          <p:nvPr/>
        </p:nvSpPr>
        <p:spPr>
          <a:xfrm>
            <a:off x="757547" y="5494675"/>
            <a:ext cx="5390480" cy="442674"/>
          </a:xfrm>
          <a:prstGeom prst="roundRect">
            <a:avLst/>
          </a:prstGeom>
          <a:noFill/>
          <a:ln w="28575">
            <a:solidFill>
              <a:srgbClr val="00B0F0"/>
            </a:solidFill>
          </a:ln>
        </p:spPr>
        <p:txBody>
          <a:bodyPr wrap="square" rtlCol="0">
            <a:spAutoFit/>
          </a:bodyPr>
          <a:lstStyle/>
          <a:p>
            <a:pPr algn="r"/>
            <a:r>
              <a:rPr lang="en-US" sz="2000" b="1" dirty="0"/>
              <a:t>Space receivers (2)</a:t>
            </a:r>
          </a:p>
        </p:txBody>
      </p:sp>
      <p:sp>
        <p:nvSpPr>
          <p:cNvPr id="33" name="TextBox 32">
            <a:extLst>
              <a:ext uri="{FF2B5EF4-FFF2-40B4-BE49-F238E27FC236}">
                <a16:creationId xmlns:a16="http://schemas.microsoft.com/office/drawing/2014/main" id="{95BA0B10-2DA0-49B6-BBC8-9301CF76FA72}"/>
              </a:ext>
            </a:extLst>
          </p:cNvPr>
          <p:cNvSpPr txBox="1"/>
          <p:nvPr/>
        </p:nvSpPr>
        <p:spPr>
          <a:xfrm>
            <a:off x="757547" y="3401421"/>
            <a:ext cx="5390481" cy="783193"/>
          </a:xfrm>
          <a:prstGeom prst="roundRect">
            <a:avLst/>
          </a:prstGeom>
          <a:noFill/>
          <a:ln w="28575">
            <a:solidFill>
              <a:srgbClr val="FFC000"/>
            </a:solidFill>
          </a:ln>
        </p:spPr>
        <p:txBody>
          <a:bodyPr wrap="square" rtlCol="0" anchor="ctr">
            <a:spAutoFit/>
          </a:bodyPr>
          <a:lstStyle/>
          <a:p>
            <a:r>
              <a:rPr lang="en-US" sz="2000" b="1" dirty="0"/>
              <a:t>MEOSAR Beacons with Return Link in </a:t>
            </a:r>
          </a:p>
          <a:p>
            <a:r>
              <a:rPr lang="en-US" sz="2000" b="1" dirty="0"/>
              <a:t>Aviation and Maritime</a:t>
            </a:r>
          </a:p>
        </p:txBody>
      </p:sp>
    </p:spTree>
    <p:extLst>
      <p:ext uri="{BB962C8B-B14F-4D97-AF65-F5344CB8AC3E}">
        <p14:creationId xmlns:p14="http://schemas.microsoft.com/office/powerpoint/2010/main" val="361265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10D43E-AF93-4D6C-AC52-367CCFDA3F9B}"/>
              </a:ext>
            </a:extLst>
          </p:cNvPr>
          <p:cNvSpPr>
            <a:spLocks noGrp="1"/>
          </p:cNvSpPr>
          <p:nvPr>
            <p:ph type="title"/>
          </p:nvPr>
        </p:nvSpPr>
        <p:spPr/>
        <p:txBody>
          <a:bodyPr/>
          <a:lstStyle/>
          <a:p>
            <a:r>
              <a:rPr lang="en-US" dirty="0"/>
              <a:t>Further developments needed to fill the identified gaps</a:t>
            </a:r>
            <a:endParaRPr lang="en-150" dirty="0"/>
          </a:p>
        </p:txBody>
      </p:sp>
      <p:sp>
        <p:nvSpPr>
          <p:cNvPr id="4" name="Slide Number Placeholder 3">
            <a:extLst>
              <a:ext uri="{FF2B5EF4-FFF2-40B4-BE49-F238E27FC236}">
                <a16:creationId xmlns:a16="http://schemas.microsoft.com/office/drawing/2014/main" id="{04DF4568-46F8-4F42-B071-83A605E63803}"/>
              </a:ext>
            </a:extLst>
          </p:cNvPr>
          <p:cNvSpPr>
            <a:spLocks noGrp="1"/>
          </p:cNvSpPr>
          <p:nvPr>
            <p:ph type="sldNum" sz="quarter" idx="12"/>
          </p:nvPr>
        </p:nvSpPr>
        <p:spPr>
          <a:xfrm>
            <a:off x="8610600" y="6356350"/>
            <a:ext cx="2743200" cy="365125"/>
          </a:xfrm>
        </p:spPr>
        <p:txBody>
          <a:bodyPr/>
          <a:lstStyle/>
          <a:p>
            <a:fld id="{3520DCBE-BED3-4734-8114-7FD920ACA4E7}" type="slidenum">
              <a:rPr lang="en-GB" smtClean="0"/>
              <a:t>24</a:t>
            </a:fld>
            <a:endParaRPr lang="en-GB"/>
          </a:p>
        </p:txBody>
      </p:sp>
      <p:sp>
        <p:nvSpPr>
          <p:cNvPr id="26" name="TextBox 25">
            <a:extLst>
              <a:ext uri="{FF2B5EF4-FFF2-40B4-BE49-F238E27FC236}">
                <a16:creationId xmlns:a16="http://schemas.microsoft.com/office/drawing/2014/main" id="{0A05168D-E95E-4A08-BAEE-0D3DCC11B82C}"/>
              </a:ext>
            </a:extLst>
          </p:cNvPr>
          <p:cNvSpPr txBox="1"/>
          <p:nvPr/>
        </p:nvSpPr>
        <p:spPr>
          <a:xfrm>
            <a:off x="681710" y="1769301"/>
            <a:ext cx="10022733" cy="2781240"/>
          </a:xfrm>
          <a:prstGeom prst="roundRect">
            <a:avLst>
              <a:gd name="adj" fmla="val 7805"/>
            </a:avLst>
          </a:prstGeom>
          <a:noFill/>
          <a:ln w="28575">
            <a:solidFill>
              <a:srgbClr val="0070C0"/>
            </a:solidFill>
          </a:ln>
        </p:spPr>
        <p:txBody>
          <a:bodyPr wrap="square" rtlCol="0">
            <a:spAutoFit/>
          </a:bodyPr>
          <a:lstStyle/>
          <a:p>
            <a:pPr marL="536575" indent="-171450"/>
            <a:r>
              <a:rPr lang="en-US" sz="2400" b="1" dirty="0">
                <a:ln w="0"/>
              </a:rPr>
              <a:t>Strengthen the implementation of the EGNSS differentiators</a:t>
            </a:r>
          </a:p>
          <a:p>
            <a:pPr marL="650875" indent="-285750">
              <a:buFont typeface="Wingdings" panose="05000000000000000000" pitchFamily="2" charset="2"/>
              <a:buChar char="Ø"/>
            </a:pPr>
            <a:r>
              <a:rPr lang="en-US" dirty="0">
                <a:ln w="0"/>
                <a:solidFill>
                  <a:schemeClr val="bg1">
                    <a:lumMod val="50000"/>
                  </a:schemeClr>
                </a:solidFill>
              </a:rPr>
              <a:t>Further implementation of </a:t>
            </a:r>
            <a:r>
              <a:rPr lang="en-US" b="1" dirty="0">
                <a:solidFill>
                  <a:srgbClr val="0070C0"/>
                </a:solidFill>
              </a:rPr>
              <a:t>OSNMA in specific use cases</a:t>
            </a:r>
            <a:r>
              <a:rPr lang="en-US" dirty="0">
                <a:ln w="0"/>
                <a:solidFill>
                  <a:schemeClr val="bg1">
                    <a:lumMod val="50000"/>
                  </a:schemeClr>
                </a:solidFill>
              </a:rPr>
              <a:t>: Drones and consumer solutions</a:t>
            </a:r>
          </a:p>
          <a:p>
            <a:pPr marL="650875" indent="-285750">
              <a:buFont typeface="Wingdings" panose="05000000000000000000" pitchFamily="2" charset="2"/>
              <a:buChar char="Ø"/>
            </a:pPr>
            <a:r>
              <a:rPr lang="en-US" dirty="0">
                <a:ln w="0"/>
                <a:solidFill>
                  <a:schemeClr val="bg1">
                    <a:lumMod val="50000"/>
                  </a:schemeClr>
                </a:solidFill>
              </a:rPr>
              <a:t>Achievement of </a:t>
            </a:r>
            <a:r>
              <a:rPr lang="en-US" b="1" dirty="0">
                <a:ln w="0"/>
                <a:solidFill>
                  <a:srgbClr val="002060"/>
                </a:solidFill>
              </a:rPr>
              <a:t>PVT authentication </a:t>
            </a:r>
            <a:r>
              <a:rPr lang="en-US" dirty="0">
                <a:ln w="0"/>
                <a:solidFill>
                  <a:schemeClr val="bg1">
                    <a:lumMod val="50000"/>
                  </a:schemeClr>
                </a:solidFill>
              </a:rPr>
              <a:t>via implementation of CAS in addition to OSNMA for Road/Autonomous Vehicles and Timing &amp; Synchronization</a:t>
            </a:r>
          </a:p>
          <a:p>
            <a:pPr marL="650875" indent="-285750">
              <a:buFont typeface="Wingdings" panose="05000000000000000000" pitchFamily="2" charset="2"/>
              <a:buChar char="Ø"/>
            </a:pPr>
            <a:r>
              <a:rPr lang="en-US" dirty="0">
                <a:ln w="0"/>
                <a:solidFill>
                  <a:schemeClr val="bg1">
                    <a:lumMod val="50000"/>
                  </a:schemeClr>
                </a:solidFill>
              </a:rPr>
              <a:t>Implementation of </a:t>
            </a:r>
            <a:r>
              <a:rPr lang="en-US" b="1" dirty="0">
                <a:ln w="0"/>
                <a:solidFill>
                  <a:srgbClr val="00B050"/>
                </a:solidFill>
              </a:rPr>
              <a:t>HAS</a:t>
            </a:r>
            <a:r>
              <a:rPr lang="en-US" dirty="0">
                <a:ln w="0"/>
                <a:solidFill>
                  <a:schemeClr val="bg1">
                    <a:lumMod val="50000"/>
                  </a:schemeClr>
                </a:solidFill>
              </a:rPr>
              <a:t> in Agriculture, Surveying and Maritime</a:t>
            </a:r>
          </a:p>
          <a:p>
            <a:pPr marL="650875" indent="-285750">
              <a:buFont typeface="Wingdings" panose="05000000000000000000" pitchFamily="2" charset="2"/>
              <a:buChar char="Ø"/>
            </a:pPr>
            <a:r>
              <a:rPr lang="en-US" b="1" dirty="0">
                <a:solidFill>
                  <a:schemeClr val="bg1">
                    <a:lumMod val="50000"/>
                  </a:schemeClr>
                </a:solidFill>
              </a:rPr>
              <a:t>ARAIM</a:t>
            </a:r>
            <a:r>
              <a:rPr lang="en-US" dirty="0">
                <a:ln w="0"/>
                <a:solidFill>
                  <a:schemeClr val="bg1">
                    <a:lumMod val="50000"/>
                  </a:schemeClr>
                </a:solidFill>
              </a:rPr>
              <a:t> (Advanced Receiver Autonomous Integrity Monitoring) receivers in Aviation, Maritime &amp; Rail in the long term </a:t>
            </a:r>
          </a:p>
          <a:p>
            <a:pPr marL="650875" indent="-285750">
              <a:buFont typeface="Wingdings" panose="05000000000000000000" pitchFamily="2" charset="2"/>
              <a:buChar char="Ø"/>
            </a:pPr>
            <a:r>
              <a:rPr lang="en-US" dirty="0">
                <a:ln w="0"/>
                <a:solidFill>
                  <a:schemeClr val="bg1">
                    <a:lumMod val="50000"/>
                  </a:schemeClr>
                </a:solidFill>
              </a:rPr>
              <a:t>New SAR Beacons for Maritime</a:t>
            </a:r>
          </a:p>
          <a:p>
            <a:pPr marL="650875" indent="-285750">
              <a:buFont typeface="Wingdings" panose="05000000000000000000" pitchFamily="2" charset="2"/>
              <a:buChar char="Ø"/>
            </a:pPr>
            <a:r>
              <a:rPr lang="en-US" dirty="0">
                <a:ln w="0"/>
                <a:solidFill>
                  <a:schemeClr val="bg1">
                    <a:lumMod val="50000"/>
                  </a:schemeClr>
                </a:solidFill>
              </a:rPr>
              <a:t>Early Warning Services (EWS)</a:t>
            </a:r>
            <a:endParaRPr lang="en-US" sz="1200" dirty="0">
              <a:ln w="0"/>
              <a:solidFill>
                <a:schemeClr val="bg1">
                  <a:lumMod val="50000"/>
                </a:schemeClr>
              </a:solidFill>
            </a:endParaRPr>
          </a:p>
        </p:txBody>
      </p:sp>
      <p:sp>
        <p:nvSpPr>
          <p:cNvPr id="27" name="TextBox 26">
            <a:extLst>
              <a:ext uri="{FF2B5EF4-FFF2-40B4-BE49-F238E27FC236}">
                <a16:creationId xmlns:a16="http://schemas.microsoft.com/office/drawing/2014/main" id="{6F974450-95B5-4642-8027-E07E669CA431}"/>
              </a:ext>
            </a:extLst>
          </p:cNvPr>
          <p:cNvSpPr txBox="1"/>
          <p:nvPr/>
        </p:nvSpPr>
        <p:spPr>
          <a:xfrm>
            <a:off x="5637362" y="2971800"/>
            <a:ext cx="914400" cy="914400"/>
          </a:xfrm>
          <a:prstGeom prst="rect">
            <a:avLst/>
          </a:prstGeom>
        </p:spPr>
        <p:txBody>
          <a:bodyPr vert="horz" wrap="square" lIns="91440" tIns="45720" rIns="91440" bIns="45720" rtlCol="0">
            <a:normAutofit/>
          </a:bodyPr>
          <a:lstStyle/>
          <a:p>
            <a:pPr algn="l"/>
            <a:endParaRPr lang="LID4096" sz="1600" dirty="0">
              <a:solidFill>
                <a:schemeClr val="tx1">
                  <a:lumMod val="65000"/>
                  <a:lumOff val="35000"/>
                </a:schemeClr>
              </a:solidFill>
              <a:latin typeface="Neo Sans W1G" panose="020B0504030504040204" pitchFamily="34" charset="0"/>
            </a:endParaRPr>
          </a:p>
        </p:txBody>
      </p:sp>
      <p:sp>
        <p:nvSpPr>
          <p:cNvPr id="28" name="TextBox 27">
            <a:extLst>
              <a:ext uri="{FF2B5EF4-FFF2-40B4-BE49-F238E27FC236}">
                <a16:creationId xmlns:a16="http://schemas.microsoft.com/office/drawing/2014/main" id="{67B9F9D0-E035-461C-9AC7-89028E6C7855}"/>
              </a:ext>
            </a:extLst>
          </p:cNvPr>
          <p:cNvSpPr txBox="1"/>
          <p:nvPr/>
        </p:nvSpPr>
        <p:spPr>
          <a:xfrm>
            <a:off x="771397" y="4901712"/>
            <a:ext cx="5112803" cy="648000"/>
          </a:xfrm>
          <a:prstGeom prst="roundRect">
            <a:avLst/>
          </a:prstGeom>
          <a:noFill/>
          <a:ln w="28575">
            <a:solidFill>
              <a:srgbClr val="FFC000"/>
            </a:solidFill>
          </a:ln>
        </p:spPr>
        <p:txBody>
          <a:bodyPr wrap="square" rtlCol="0" anchor="ctr">
            <a:spAutoFit/>
          </a:bodyPr>
          <a:lstStyle/>
          <a:p>
            <a:pPr algn="ctr"/>
            <a:r>
              <a:rPr lang="en-US" sz="2000" b="1" dirty="0">
                <a:ln w="0"/>
              </a:rPr>
              <a:t>Focus on exploiting EGNOS </a:t>
            </a:r>
            <a:r>
              <a:rPr lang="en-US" sz="2000" b="1" dirty="0" err="1">
                <a:ln w="0"/>
              </a:rPr>
              <a:t>SoL</a:t>
            </a:r>
            <a:r>
              <a:rPr lang="en-US" sz="2000" b="1" dirty="0">
                <a:ln w="0"/>
              </a:rPr>
              <a:t>/SBAS</a:t>
            </a:r>
          </a:p>
        </p:txBody>
      </p:sp>
      <p:sp>
        <p:nvSpPr>
          <p:cNvPr id="29" name="TextBox 28">
            <a:extLst>
              <a:ext uri="{FF2B5EF4-FFF2-40B4-BE49-F238E27FC236}">
                <a16:creationId xmlns:a16="http://schemas.microsoft.com/office/drawing/2014/main" id="{28D36153-32A2-4E90-AF0B-394D07C98AF4}"/>
              </a:ext>
            </a:extLst>
          </p:cNvPr>
          <p:cNvSpPr txBox="1"/>
          <p:nvPr/>
        </p:nvSpPr>
        <p:spPr>
          <a:xfrm>
            <a:off x="6551762" y="4622632"/>
            <a:ext cx="3895937" cy="1854160"/>
          </a:xfrm>
          <a:prstGeom prst="roundRect">
            <a:avLst>
              <a:gd name="adj" fmla="val 6582"/>
            </a:avLst>
          </a:prstGeom>
          <a:noFill/>
          <a:ln w="28575">
            <a:solidFill>
              <a:srgbClr val="00B050"/>
            </a:solidFill>
          </a:ln>
        </p:spPr>
        <p:txBody>
          <a:bodyPr wrap="square" rtlCol="0">
            <a:spAutoFit/>
          </a:bodyPr>
          <a:lstStyle/>
          <a:p>
            <a:r>
              <a:rPr lang="en-US" sz="2000" b="1" dirty="0">
                <a:ln w="0"/>
              </a:rPr>
              <a:t>Transversal technologies</a:t>
            </a:r>
          </a:p>
          <a:p>
            <a:pPr marL="171450" indent="-171450">
              <a:buFont typeface="Calibri" panose="020F0502020204030204" pitchFamily="34" charset="0"/>
              <a:buChar char="→"/>
            </a:pPr>
            <a:r>
              <a:rPr lang="en-US" dirty="0">
                <a:ln w="0"/>
                <a:solidFill>
                  <a:schemeClr val="bg1">
                    <a:lumMod val="50000"/>
                  </a:schemeClr>
                </a:solidFill>
              </a:rPr>
              <a:t> Miniaturization</a:t>
            </a:r>
          </a:p>
          <a:p>
            <a:pPr marL="171450" indent="-171450">
              <a:buFont typeface="Calibri" panose="020F0502020204030204" pitchFamily="34" charset="0"/>
              <a:buChar char="→"/>
            </a:pPr>
            <a:r>
              <a:rPr lang="en-US" dirty="0">
                <a:ln w="0"/>
                <a:solidFill>
                  <a:schemeClr val="bg1">
                    <a:lumMod val="50000"/>
                  </a:schemeClr>
                </a:solidFill>
              </a:rPr>
              <a:t> Antennas</a:t>
            </a:r>
          </a:p>
          <a:p>
            <a:pPr marL="171450" indent="-171450">
              <a:buFont typeface="Calibri" panose="020F0502020204030204" pitchFamily="34" charset="0"/>
              <a:buChar char="→"/>
            </a:pPr>
            <a:r>
              <a:rPr lang="en-US" dirty="0">
                <a:ln w="0"/>
                <a:solidFill>
                  <a:schemeClr val="bg1">
                    <a:lumMod val="50000"/>
                  </a:schemeClr>
                </a:solidFill>
              </a:rPr>
              <a:t> Integration of 5G in GNSS devices</a:t>
            </a:r>
          </a:p>
          <a:p>
            <a:pPr marL="171450" indent="-171450">
              <a:buFont typeface="Calibri" panose="020F0502020204030204" pitchFamily="34" charset="0"/>
              <a:buChar char="→"/>
            </a:pPr>
            <a:r>
              <a:rPr lang="en-US" dirty="0">
                <a:ln w="0"/>
                <a:solidFill>
                  <a:schemeClr val="bg1">
                    <a:lumMod val="50000"/>
                  </a:schemeClr>
                </a:solidFill>
              </a:rPr>
              <a:t> Artificial intelligence</a:t>
            </a:r>
          </a:p>
          <a:p>
            <a:pPr marL="171450" indent="-171450">
              <a:buFont typeface="Calibri" panose="020F0502020204030204" pitchFamily="34" charset="0"/>
              <a:buChar char="→"/>
            </a:pPr>
            <a:r>
              <a:rPr lang="en-US" dirty="0">
                <a:ln w="0"/>
                <a:solidFill>
                  <a:schemeClr val="bg1">
                    <a:lumMod val="50000"/>
                  </a:schemeClr>
                </a:solidFill>
              </a:rPr>
              <a:t> Machine learning</a:t>
            </a:r>
            <a:endParaRPr lang="en-US" sz="1200" dirty="0">
              <a:ln w="0"/>
              <a:solidFill>
                <a:schemeClr val="bg1">
                  <a:lumMod val="50000"/>
                </a:schemeClr>
              </a:solidFill>
            </a:endParaRPr>
          </a:p>
        </p:txBody>
      </p:sp>
      <p:sp>
        <p:nvSpPr>
          <p:cNvPr id="30" name="TextBox 29">
            <a:extLst>
              <a:ext uri="{FF2B5EF4-FFF2-40B4-BE49-F238E27FC236}">
                <a16:creationId xmlns:a16="http://schemas.microsoft.com/office/drawing/2014/main" id="{F2EB3CB3-08A9-47F6-8E76-958143D8CC0B}"/>
              </a:ext>
            </a:extLst>
          </p:cNvPr>
          <p:cNvSpPr txBox="1"/>
          <p:nvPr/>
        </p:nvSpPr>
        <p:spPr>
          <a:xfrm>
            <a:off x="2904276" y="5783166"/>
            <a:ext cx="2979924" cy="442674"/>
          </a:xfrm>
          <a:prstGeom prst="roundRect">
            <a:avLst/>
          </a:prstGeom>
          <a:noFill/>
          <a:ln w="28575">
            <a:solidFill>
              <a:schemeClr val="accent2">
                <a:lumMod val="75000"/>
              </a:schemeClr>
            </a:solidFill>
          </a:ln>
        </p:spPr>
        <p:txBody>
          <a:bodyPr wrap="square" rtlCol="0">
            <a:spAutoFit/>
          </a:bodyPr>
          <a:lstStyle/>
          <a:p>
            <a:pPr algn="ctr"/>
            <a:r>
              <a:rPr lang="en-US" sz="2000" b="1" dirty="0">
                <a:ln w="0"/>
              </a:rPr>
              <a:t>Fusion with Copernicus</a:t>
            </a:r>
            <a:endParaRPr lang="en-US" dirty="0">
              <a:ln w="0"/>
              <a:solidFill>
                <a:schemeClr val="bg1">
                  <a:lumMod val="50000"/>
                </a:schemeClr>
              </a:solidFill>
            </a:endParaRPr>
          </a:p>
        </p:txBody>
      </p:sp>
    </p:spTree>
    <p:extLst>
      <p:ext uri="{BB962C8B-B14F-4D97-AF65-F5344CB8AC3E}">
        <p14:creationId xmlns:p14="http://schemas.microsoft.com/office/powerpoint/2010/main" val="404226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FAC84D0-DFCF-48E8-BA65-0EE3B967789D}"/>
              </a:ext>
            </a:extLst>
          </p:cNvPr>
          <p:cNvSpPr/>
          <p:nvPr/>
        </p:nvSpPr>
        <p:spPr>
          <a:xfrm>
            <a:off x="296128" y="1502766"/>
            <a:ext cx="9444219" cy="5044305"/>
          </a:xfrm>
          <a:prstGeom prst="roundRect">
            <a:avLst>
              <a:gd name="adj" fmla="val 5857"/>
            </a:avLst>
          </a:prstGeom>
          <a:ln w="28575">
            <a:solidFill>
              <a:schemeClr val="accent1">
                <a:lumMod val="20000"/>
                <a:lumOff val="80000"/>
              </a:schemeClr>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r>
              <a:rPr lang="en-GB" sz="2000" b="1" dirty="0">
                <a:solidFill>
                  <a:schemeClr val="tx1">
                    <a:lumMod val="75000"/>
                    <a:lumOff val="25000"/>
                  </a:schemeClr>
                </a:solidFill>
              </a:rPr>
              <a:t>New development of receivers, antennas and enabling users technology:</a:t>
            </a:r>
          </a:p>
          <a:p>
            <a:endParaRPr lang="en-GB" sz="2000" b="1" dirty="0"/>
          </a:p>
          <a:p>
            <a:pPr marL="625475" lvl="1" indent="-285750">
              <a:buFont typeface="Wingdings" panose="05000000000000000000" pitchFamily="2" charset="2"/>
              <a:buChar char="§"/>
            </a:pPr>
            <a:r>
              <a:rPr lang="en-GB" dirty="0"/>
              <a:t>Continue to be </a:t>
            </a:r>
            <a:r>
              <a:rPr lang="en-GB" b="1" dirty="0">
                <a:solidFill>
                  <a:schemeClr val="accent1"/>
                </a:solidFill>
              </a:rPr>
              <a:t>driven by user needs</a:t>
            </a:r>
            <a:r>
              <a:rPr lang="en-GB" dirty="0"/>
              <a:t> and </a:t>
            </a:r>
            <a:r>
              <a:rPr lang="en-GB" b="1" dirty="0">
                <a:solidFill>
                  <a:schemeClr val="accent1"/>
                </a:solidFill>
              </a:rPr>
              <a:t>oriented for a commercial use</a:t>
            </a:r>
            <a:r>
              <a:rPr lang="en-GB" dirty="0"/>
              <a:t>:</a:t>
            </a:r>
          </a:p>
          <a:p>
            <a:pPr marL="1082675" lvl="3" indent="-285750">
              <a:buFont typeface="Wingdings" panose="05000000000000000000" pitchFamily="2" charset="2"/>
              <a:buChar char="§"/>
            </a:pPr>
            <a:r>
              <a:rPr lang="en-GB" sz="1600" dirty="0"/>
              <a:t>Priorities on specific segments driven by market needs, consultation with Users, with MS, with Industry/Academia</a:t>
            </a:r>
          </a:p>
          <a:p>
            <a:pPr marL="1082675" lvl="3" indent="-285750">
              <a:buFont typeface="Wingdings" panose="05000000000000000000" pitchFamily="2" charset="2"/>
              <a:buChar char="§"/>
            </a:pPr>
            <a:r>
              <a:rPr lang="en-GB" sz="1600" dirty="0"/>
              <a:t>Clear-cut from prototype receiver developments needed to leverage new services </a:t>
            </a:r>
          </a:p>
          <a:p>
            <a:pPr marL="625475" lvl="2" indent="-285750">
              <a:buFont typeface="Wingdings" panose="05000000000000000000" pitchFamily="2" charset="2"/>
              <a:buChar char="§"/>
            </a:pPr>
            <a:endParaRPr lang="en-GB" sz="1600" dirty="0"/>
          </a:p>
          <a:p>
            <a:pPr marL="625475" lvl="1" indent="-285750">
              <a:buFont typeface="Wingdings" panose="05000000000000000000" pitchFamily="2" charset="2"/>
              <a:buChar char="§"/>
            </a:pPr>
            <a:r>
              <a:rPr lang="en-GB" dirty="0"/>
              <a:t>Operational </a:t>
            </a:r>
            <a:r>
              <a:rPr lang="en-GB" b="1" dirty="0">
                <a:solidFill>
                  <a:schemeClr val="accent1"/>
                </a:solidFill>
              </a:rPr>
              <a:t>implementation of current differentiators</a:t>
            </a:r>
            <a:r>
              <a:rPr lang="en-GB" dirty="0"/>
              <a:t>:</a:t>
            </a:r>
          </a:p>
          <a:p>
            <a:pPr marL="1082675" lvl="3" indent="-285750">
              <a:buFont typeface="Wingdings" panose="05000000000000000000" pitchFamily="2" charset="2"/>
              <a:buChar char="§"/>
            </a:pPr>
            <a:r>
              <a:rPr lang="en-GB" sz="1600" dirty="0"/>
              <a:t>E.g. OS-NMA and HAS, multi frequency</a:t>
            </a:r>
          </a:p>
          <a:p>
            <a:pPr marL="625475" lvl="2" indent="-285750">
              <a:buFont typeface="Wingdings" panose="05000000000000000000" pitchFamily="2" charset="2"/>
              <a:buChar char="§"/>
            </a:pPr>
            <a:endParaRPr lang="en-GB" sz="1400" dirty="0"/>
          </a:p>
          <a:p>
            <a:pPr marL="625475" lvl="1" indent="-285750">
              <a:buFont typeface="Wingdings" panose="05000000000000000000" pitchFamily="2" charset="2"/>
              <a:buChar char="§"/>
            </a:pPr>
            <a:r>
              <a:rPr lang="en-GB" dirty="0"/>
              <a:t>Prepare for commercial implementation of </a:t>
            </a:r>
            <a:r>
              <a:rPr lang="en-GB" b="1" dirty="0">
                <a:solidFill>
                  <a:schemeClr val="accent1"/>
                </a:solidFill>
              </a:rPr>
              <a:t>new differentiators</a:t>
            </a:r>
            <a:r>
              <a:rPr lang="en-GB" dirty="0">
                <a:solidFill>
                  <a:schemeClr val="tx1"/>
                </a:solidFill>
              </a:rPr>
              <a:t>:</a:t>
            </a:r>
            <a:endParaRPr lang="en-GB" b="1" dirty="0">
              <a:solidFill>
                <a:schemeClr val="accent1"/>
              </a:solidFill>
            </a:endParaRPr>
          </a:p>
          <a:p>
            <a:pPr marL="1082675" lvl="3" indent="-285750">
              <a:buFont typeface="Wingdings" panose="05000000000000000000" pitchFamily="2" charset="2"/>
              <a:buChar char="§"/>
            </a:pPr>
            <a:r>
              <a:rPr lang="en-GB" sz="1600" dirty="0"/>
              <a:t>Early Warning Service, CAS, ARAIM, …</a:t>
            </a:r>
            <a:endParaRPr lang="en-GB" dirty="0"/>
          </a:p>
          <a:p>
            <a:pPr marL="625475" lvl="1" indent="-285750">
              <a:buFont typeface="Wingdings" panose="05000000000000000000" pitchFamily="2" charset="2"/>
              <a:buChar char="§"/>
            </a:pPr>
            <a:endParaRPr lang="en-GB" dirty="0"/>
          </a:p>
          <a:p>
            <a:pPr marL="625475" lvl="1" indent="-285750">
              <a:buFont typeface="Wingdings" panose="05000000000000000000" pitchFamily="2" charset="2"/>
              <a:buChar char="§"/>
            </a:pPr>
            <a:r>
              <a:rPr lang="en-GB" dirty="0"/>
              <a:t>Develop</a:t>
            </a:r>
            <a:r>
              <a:rPr lang="en-GB" b="1" dirty="0"/>
              <a:t> </a:t>
            </a:r>
            <a:r>
              <a:rPr lang="en-GB" b="1" dirty="0">
                <a:solidFill>
                  <a:schemeClr val="accent1"/>
                </a:solidFill>
              </a:rPr>
              <a:t>emerging, disruptive technologies </a:t>
            </a:r>
            <a:r>
              <a:rPr lang="en-GB" dirty="0"/>
              <a:t>(</a:t>
            </a:r>
            <a:r>
              <a:rPr lang="nb-NO" dirty="0"/>
              <a:t>e.g. leveraging ML/AI, etc.)</a:t>
            </a:r>
            <a:endParaRPr lang="en-GB" dirty="0"/>
          </a:p>
          <a:p>
            <a:pPr marL="625475" lvl="1" indent="-285750">
              <a:buFont typeface="Wingdings" panose="05000000000000000000" pitchFamily="2" charset="2"/>
              <a:buChar char="§"/>
            </a:pPr>
            <a:endParaRPr lang="en-GB" u="sng" dirty="0"/>
          </a:p>
          <a:p>
            <a:pPr marL="625475" lvl="1" indent="-285750">
              <a:buFont typeface="Wingdings" panose="05000000000000000000" pitchFamily="2" charset="2"/>
              <a:buChar char="§"/>
            </a:pPr>
            <a:r>
              <a:rPr lang="en-GB" dirty="0"/>
              <a:t>Explore </a:t>
            </a:r>
            <a:r>
              <a:rPr lang="en-GB" b="1" dirty="0">
                <a:solidFill>
                  <a:schemeClr val="accent1"/>
                </a:solidFill>
              </a:rPr>
              <a:t>synergies with other space systems </a:t>
            </a:r>
            <a:r>
              <a:rPr lang="en-GB" dirty="0"/>
              <a:t>on user technology:</a:t>
            </a:r>
          </a:p>
          <a:p>
            <a:pPr marL="1082675" lvl="2" indent="-285750">
              <a:buFont typeface="Wingdings" panose="05000000000000000000" pitchFamily="2" charset="2"/>
              <a:buChar char="§"/>
            </a:pPr>
            <a:r>
              <a:rPr lang="en-GB" sz="1600" dirty="0"/>
              <a:t>E.g. Copernicus, </a:t>
            </a:r>
            <a:r>
              <a:rPr lang="en-GB" sz="1600" dirty="0" err="1"/>
              <a:t>SatCom</a:t>
            </a:r>
            <a:endParaRPr lang="en-GB" sz="1600" dirty="0"/>
          </a:p>
        </p:txBody>
      </p:sp>
      <p:sp>
        <p:nvSpPr>
          <p:cNvPr id="5" name="Slide Number Placeholder 4">
            <a:extLst>
              <a:ext uri="{FF2B5EF4-FFF2-40B4-BE49-F238E27FC236}">
                <a16:creationId xmlns:a16="http://schemas.microsoft.com/office/drawing/2014/main" id="{640E1D44-88AE-4DEB-9BC4-F2B8C1B86F05}"/>
              </a:ext>
            </a:extLst>
          </p:cNvPr>
          <p:cNvSpPr>
            <a:spLocks noGrp="1"/>
          </p:cNvSpPr>
          <p:nvPr>
            <p:ph type="sldNum" sz="quarter" idx="12"/>
          </p:nvPr>
        </p:nvSpPr>
        <p:spPr/>
        <p:txBody>
          <a:bodyPr/>
          <a:lstStyle/>
          <a:p>
            <a:fld id="{B6F15528-21DE-4FAA-801E-634DDDAF4B2B}" type="slidenum">
              <a:rPr lang="en-150" smtClean="0"/>
              <a:t>25</a:t>
            </a:fld>
            <a:endParaRPr lang="en-150" dirty="0"/>
          </a:p>
        </p:txBody>
      </p:sp>
      <p:sp>
        <p:nvSpPr>
          <p:cNvPr id="6" name="Content Placeholder 2">
            <a:extLst>
              <a:ext uri="{FF2B5EF4-FFF2-40B4-BE49-F238E27FC236}">
                <a16:creationId xmlns:a16="http://schemas.microsoft.com/office/drawing/2014/main" id="{8C49BE3C-DB35-4707-BCB9-CCC4E20B7A5C}"/>
              </a:ext>
            </a:extLst>
          </p:cNvPr>
          <p:cNvSpPr txBox="1">
            <a:spLocks/>
          </p:cNvSpPr>
          <p:nvPr/>
        </p:nvSpPr>
        <p:spPr>
          <a:xfrm>
            <a:off x="435833" y="404954"/>
            <a:ext cx="8854815" cy="939277"/>
          </a:xfrm>
          <a:prstGeom prst="rect">
            <a:avLst/>
          </a:prstGeom>
        </p:spPr>
        <p:txBody>
          <a:bodyPr vert="horz" lIns="91440" tIns="45720" rIns="91440" bIns="45720" rtlCol="0" anchor="ctr">
            <a:noAutofit/>
          </a:bodyPr>
          <a:lstStyle>
            <a:lvl1pPr>
              <a:lnSpc>
                <a:spcPct val="90000"/>
              </a:lnSpc>
              <a:spcBef>
                <a:spcPct val="0"/>
              </a:spcBef>
              <a:buNone/>
              <a:defRPr sz="4400" b="1">
                <a:solidFill>
                  <a:schemeClr val="tx1">
                    <a:lumMod val="75000"/>
                    <a:lumOff val="25000"/>
                  </a:schemeClr>
                </a:solidFill>
                <a:latin typeface="+mj-lt"/>
                <a:ea typeface="+mj-ea"/>
                <a:cs typeface="+mj-cs"/>
              </a:defRPr>
            </a:lvl1pPr>
            <a:lvl2pPr marL="685800" indent="-228600" algn="l" defTabSz="914400" rtl="0" eaLnBrk="1" latinLnBrk="0" hangingPunct="1">
              <a:lnSpc>
                <a:spcPct val="100000"/>
              </a:lnSpc>
              <a:spcBef>
                <a:spcPts val="600"/>
              </a:spcBef>
              <a:spcAft>
                <a:spcPts val="600"/>
              </a:spcAft>
              <a:buFont typeface="Calibri Light" panose="020F030202020403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600"/>
              </a:spcBef>
              <a:spcAft>
                <a:spcPts val="600"/>
              </a:spcAft>
              <a:buFont typeface="Calibri Light" panose="020F030202020403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600"/>
              </a:spcBef>
              <a:spcAft>
                <a:spcPts val="600"/>
              </a:spcAft>
              <a:buFont typeface="Calibri Light" panose="020F030202020403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600"/>
              </a:spcBef>
              <a:spcAft>
                <a:spcPts val="600"/>
              </a:spcAft>
              <a:buFont typeface="Calibri Light" panose="020F030202020403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a:t>
            </a:r>
            <a:r>
              <a:rPr lang="en-US" sz="5400" dirty="0"/>
              <a:t>2</a:t>
            </a:r>
            <a:r>
              <a:rPr lang="en-US" dirty="0"/>
              <a:t> (2021-2027): main drivers</a:t>
            </a:r>
          </a:p>
        </p:txBody>
      </p:sp>
      <p:sp>
        <p:nvSpPr>
          <p:cNvPr id="2" name="Rectangle 1">
            <a:extLst>
              <a:ext uri="{FF2B5EF4-FFF2-40B4-BE49-F238E27FC236}">
                <a16:creationId xmlns:a16="http://schemas.microsoft.com/office/drawing/2014/main" id="{828F56BF-ED91-4B1C-85DC-7FF6B16A6273}"/>
              </a:ext>
            </a:extLst>
          </p:cNvPr>
          <p:cNvSpPr/>
          <p:nvPr/>
        </p:nvSpPr>
        <p:spPr>
          <a:xfrm>
            <a:off x="9987506" y="2153572"/>
            <a:ext cx="1946367" cy="830997"/>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2400" dirty="0">
                <a:solidFill>
                  <a:prstClr val="black">
                    <a:lumMod val="65000"/>
                    <a:lumOff val="35000"/>
                  </a:prstClr>
                </a:solidFill>
              </a:rPr>
              <a:t>  Budget FE2  </a:t>
            </a:r>
          </a:p>
          <a:p>
            <a:pPr algn="ctr"/>
            <a:r>
              <a:rPr lang="en-US" sz="2400" dirty="0">
                <a:solidFill>
                  <a:prstClr val="black">
                    <a:lumMod val="65000"/>
                    <a:lumOff val="35000"/>
                  </a:prstClr>
                </a:solidFill>
              </a:rPr>
              <a:t>  </a:t>
            </a:r>
            <a:r>
              <a:rPr lang="en-US" sz="2400" b="1" dirty="0">
                <a:solidFill>
                  <a:prstClr val="black">
                    <a:lumMod val="65000"/>
                    <a:lumOff val="35000"/>
                  </a:prstClr>
                </a:solidFill>
              </a:rPr>
              <a:t>43 million €  </a:t>
            </a:r>
          </a:p>
        </p:txBody>
      </p:sp>
      <p:pic>
        <p:nvPicPr>
          <p:cNvPr id="3" name="Picture 2">
            <a:extLst>
              <a:ext uri="{FF2B5EF4-FFF2-40B4-BE49-F238E27FC236}">
                <a16:creationId xmlns:a16="http://schemas.microsoft.com/office/drawing/2014/main" id="{6E1CA1B1-1FFC-456B-9FA7-38D5075A92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10481" y="3111820"/>
            <a:ext cx="2085951" cy="2205162"/>
          </a:xfrm>
          <a:prstGeom prst="rect">
            <a:avLst/>
          </a:prstGeom>
        </p:spPr>
      </p:pic>
    </p:spTree>
    <p:extLst>
      <p:ext uri="{BB962C8B-B14F-4D97-AF65-F5344CB8AC3E}">
        <p14:creationId xmlns:p14="http://schemas.microsoft.com/office/powerpoint/2010/main" val="1851631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0D1994-3872-4AD1-94F8-054F279D5088}"/>
              </a:ext>
            </a:extLst>
          </p:cNvPr>
          <p:cNvSpPr/>
          <p:nvPr/>
        </p:nvSpPr>
        <p:spPr>
          <a:xfrm>
            <a:off x="536712" y="1957121"/>
            <a:ext cx="6264137" cy="4243653"/>
          </a:xfrm>
          <a:prstGeom prst="roundRect">
            <a:avLst>
              <a:gd name="adj" fmla="val 5338"/>
            </a:avLst>
          </a:prstGeom>
          <a:noFill/>
          <a:ln>
            <a:solidFill>
              <a:srgbClr val="0E4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 name="Title 1">
            <a:extLst>
              <a:ext uri="{FF2B5EF4-FFF2-40B4-BE49-F238E27FC236}">
                <a16:creationId xmlns:a16="http://schemas.microsoft.com/office/drawing/2014/main" id="{6D2DF4E0-1DE5-4C26-8879-112C4F0A2F2B}"/>
              </a:ext>
            </a:extLst>
          </p:cNvPr>
          <p:cNvSpPr>
            <a:spLocks noGrp="1"/>
          </p:cNvSpPr>
          <p:nvPr>
            <p:ph type="title"/>
          </p:nvPr>
        </p:nvSpPr>
        <p:spPr>
          <a:xfrm>
            <a:off x="838199" y="365125"/>
            <a:ext cx="8663609" cy="1325563"/>
          </a:xfrm>
        </p:spPr>
        <p:txBody>
          <a:bodyPr>
            <a:normAutofit/>
          </a:bodyPr>
          <a:lstStyle/>
          <a:p>
            <a:r>
              <a:rPr lang="en-US" dirty="0"/>
              <a:t>Slovenian startups supported through EUSPA Entrepreneurship </a:t>
            </a:r>
            <a:r>
              <a:rPr lang="en-US" dirty="0" err="1"/>
              <a:t>Programmes</a:t>
            </a:r>
            <a:endParaRPr lang="en-150" dirty="0"/>
          </a:p>
        </p:txBody>
      </p:sp>
      <p:sp>
        <p:nvSpPr>
          <p:cNvPr id="3" name="Content Placeholder 2">
            <a:extLst>
              <a:ext uri="{FF2B5EF4-FFF2-40B4-BE49-F238E27FC236}">
                <a16:creationId xmlns:a16="http://schemas.microsoft.com/office/drawing/2014/main" id="{9FE41CE4-1C85-4681-BC39-E10C48792C67}"/>
              </a:ext>
            </a:extLst>
          </p:cNvPr>
          <p:cNvSpPr>
            <a:spLocks noGrp="1"/>
          </p:cNvSpPr>
          <p:nvPr>
            <p:ph idx="1"/>
          </p:nvPr>
        </p:nvSpPr>
        <p:spPr>
          <a:xfrm>
            <a:off x="536712" y="1925015"/>
            <a:ext cx="6264137" cy="4351338"/>
          </a:xfrm>
        </p:spPr>
        <p:txBody>
          <a:bodyPr anchor="ctr">
            <a:normAutofit/>
          </a:bodyPr>
          <a:lstStyle/>
          <a:p>
            <a:pPr>
              <a:buClr>
                <a:schemeClr val="tx1">
                  <a:lumMod val="65000"/>
                  <a:lumOff val="35000"/>
                </a:schemeClr>
              </a:buClr>
            </a:pPr>
            <a:endParaRPr lang="en-US" sz="2200" dirty="0">
              <a:latin typeface="+mj-lt"/>
            </a:endParaRPr>
          </a:p>
          <a:p>
            <a:pPr>
              <a:buClr>
                <a:schemeClr val="tx1">
                  <a:lumMod val="65000"/>
                  <a:lumOff val="35000"/>
                </a:schemeClr>
              </a:buClr>
            </a:pPr>
            <a:endParaRPr lang="en-US" sz="2200" dirty="0">
              <a:latin typeface="+mj-lt"/>
            </a:endParaRPr>
          </a:p>
          <a:p>
            <a:pPr>
              <a:buClr>
                <a:schemeClr val="tx1">
                  <a:lumMod val="65000"/>
                  <a:lumOff val="35000"/>
                </a:schemeClr>
              </a:buClr>
            </a:pPr>
            <a:r>
              <a:rPr lang="en-US" sz="2200" dirty="0">
                <a:latin typeface="+mj-lt"/>
              </a:rPr>
              <a:t>System made of an </a:t>
            </a:r>
            <a:r>
              <a:rPr lang="en-US" sz="2200" b="1" dirty="0">
                <a:solidFill>
                  <a:srgbClr val="0E4194"/>
                </a:solidFill>
                <a:latin typeface="+mj-lt"/>
              </a:rPr>
              <a:t>anchor</a:t>
            </a:r>
            <a:r>
              <a:rPr lang="en-US" sz="2200" dirty="0">
                <a:latin typeface="+mj-lt"/>
              </a:rPr>
              <a:t> </a:t>
            </a:r>
            <a:r>
              <a:rPr lang="en-US" sz="2200" b="1" dirty="0">
                <a:solidFill>
                  <a:srgbClr val="0E4194"/>
                </a:solidFill>
                <a:latin typeface="+mj-lt"/>
              </a:rPr>
              <a:t>buoy</a:t>
            </a:r>
            <a:r>
              <a:rPr lang="en-US" sz="2200" dirty="0">
                <a:latin typeface="+mj-lt"/>
              </a:rPr>
              <a:t> that's connected to an </a:t>
            </a:r>
            <a:r>
              <a:rPr lang="en-US" sz="2200" b="1" dirty="0">
                <a:solidFill>
                  <a:srgbClr val="0E4194"/>
                </a:solidFill>
                <a:latin typeface="+mj-lt"/>
              </a:rPr>
              <a:t>underwater</a:t>
            </a:r>
            <a:r>
              <a:rPr lang="en-US" sz="2200" dirty="0">
                <a:latin typeface="+mj-lt"/>
              </a:rPr>
              <a:t> </a:t>
            </a:r>
            <a:r>
              <a:rPr lang="en-US" sz="2200" b="1" dirty="0">
                <a:solidFill>
                  <a:srgbClr val="0E4194"/>
                </a:solidFill>
                <a:latin typeface="+mj-lt"/>
              </a:rPr>
              <a:t>camera</a:t>
            </a:r>
            <a:r>
              <a:rPr lang="en-US" sz="2200" dirty="0">
                <a:latin typeface="+mj-lt"/>
              </a:rPr>
              <a:t> and attached to the </a:t>
            </a:r>
            <a:r>
              <a:rPr lang="en-US" sz="2200" b="1" dirty="0">
                <a:solidFill>
                  <a:srgbClr val="0E4194"/>
                </a:solidFill>
                <a:latin typeface="+mj-lt"/>
              </a:rPr>
              <a:t>anchor</a:t>
            </a:r>
            <a:r>
              <a:rPr lang="en-US" sz="2200" dirty="0">
                <a:latin typeface="+mj-lt"/>
              </a:rPr>
              <a:t>.</a:t>
            </a:r>
          </a:p>
          <a:p>
            <a:pPr>
              <a:buClr>
                <a:schemeClr val="tx1">
                  <a:lumMod val="65000"/>
                  <a:lumOff val="35000"/>
                </a:schemeClr>
              </a:buClr>
            </a:pPr>
            <a:endParaRPr lang="en-US" sz="2200" dirty="0">
              <a:latin typeface="+mj-lt"/>
            </a:endParaRPr>
          </a:p>
          <a:p>
            <a:pPr>
              <a:buClr>
                <a:schemeClr val="tx1">
                  <a:lumMod val="65000"/>
                  <a:lumOff val="35000"/>
                </a:schemeClr>
              </a:buClr>
            </a:pPr>
            <a:r>
              <a:rPr lang="en-US" sz="2200" dirty="0">
                <a:latin typeface="+mj-lt"/>
              </a:rPr>
              <a:t>Infrared camera for </a:t>
            </a:r>
            <a:r>
              <a:rPr lang="en-US" sz="2200" b="1" dirty="0">
                <a:solidFill>
                  <a:srgbClr val="0E4194"/>
                </a:solidFill>
                <a:latin typeface="+mj-lt"/>
              </a:rPr>
              <a:t>night</a:t>
            </a:r>
            <a:r>
              <a:rPr lang="en-US" sz="2200" dirty="0">
                <a:latin typeface="+mj-lt"/>
              </a:rPr>
              <a:t> </a:t>
            </a:r>
            <a:r>
              <a:rPr lang="en-US" sz="2200" b="1" dirty="0">
                <a:solidFill>
                  <a:srgbClr val="0E4194"/>
                </a:solidFill>
                <a:latin typeface="+mj-lt"/>
              </a:rPr>
              <a:t>monitoring</a:t>
            </a:r>
            <a:r>
              <a:rPr lang="en-US" sz="2200" dirty="0">
                <a:latin typeface="+mj-lt"/>
              </a:rPr>
              <a:t> and Wi-Fi connection enabling </a:t>
            </a:r>
            <a:r>
              <a:rPr lang="en-US" sz="2200" b="1" dirty="0">
                <a:solidFill>
                  <a:srgbClr val="0E4194"/>
                </a:solidFill>
                <a:latin typeface="+mj-lt"/>
              </a:rPr>
              <a:t>mobile</a:t>
            </a:r>
            <a:r>
              <a:rPr lang="en-US" sz="2200" dirty="0">
                <a:latin typeface="+mj-lt"/>
              </a:rPr>
              <a:t> </a:t>
            </a:r>
            <a:r>
              <a:rPr lang="en-US" sz="2200" b="1" dirty="0">
                <a:solidFill>
                  <a:srgbClr val="0E4194"/>
                </a:solidFill>
                <a:latin typeface="+mj-lt"/>
              </a:rPr>
              <a:t>application</a:t>
            </a:r>
            <a:r>
              <a:rPr lang="en-US" sz="2200" dirty="0">
                <a:latin typeface="+mj-lt"/>
              </a:rPr>
              <a:t>.</a:t>
            </a:r>
          </a:p>
          <a:p>
            <a:pPr>
              <a:buClr>
                <a:schemeClr val="tx1">
                  <a:lumMod val="65000"/>
                  <a:lumOff val="35000"/>
                </a:schemeClr>
              </a:buClr>
            </a:pPr>
            <a:endParaRPr lang="en-US" sz="2200" dirty="0">
              <a:latin typeface="+mj-lt"/>
            </a:endParaRPr>
          </a:p>
          <a:p>
            <a:pPr>
              <a:buClr>
                <a:schemeClr val="tx1">
                  <a:lumMod val="65000"/>
                  <a:lumOff val="35000"/>
                </a:schemeClr>
              </a:buClr>
            </a:pPr>
            <a:r>
              <a:rPr lang="en-US" sz="2200" dirty="0">
                <a:latin typeface="+mj-lt"/>
              </a:rPr>
              <a:t>Notification and </a:t>
            </a:r>
            <a:r>
              <a:rPr lang="en-US" sz="2200" b="1" dirty="0">
                <a:solidFill>
                  <a:srgbClr val="0E4194"/>
                </a:solidFill>
                <a:latin typeface="+mj-lt"/>
              </a:rPr>
              <a:t>alarm</a:t>
            </a:r>
            <a:r>
              <a:rPr lang="en-US" sz="2200" dirty="0">
                <a:latin typeface="+mj-lt"/>
              </a:rPr>
              <a:t> </a:t>
            </a:r>
            <a:r>
              <a:rPr lang="en-US" sz="2200" b="1" dirty="0">
                <a:solidFill>
                  <a:srgbClr val="0E4194"/>
                </a:solidFill>
                <a:latin typeface="+mj-lt"/>
              </a:rPr>
              <a:t>system</a:t>
            </a:r>
            <a:r>
              <a:rPr lang="en-US" sz="2200" dirty="0">
                <a:latin typeface="+mj-lt"/>
              </a:rPr>
              <a:t> in case the anchor moves, improving </a:t>
            </a:r>
            <a:r>
              <a:rPr lang="en-US" sz="2200" b="1" dirty="0">
                <a:solidFill>
                  <a:srgbClr val="0E4194"/>
                </a:solidFill>
                <a:latin typeface="+mj-lt"/>
              </a:rPr>
              <a:t>safety</a:t>
            </a:r>
            <a:r>
              <a:rPr lang="en-US" sz="2200" dirty="0">
                <a:latin typeface="+mj-lt"/>
              </a:rPr>
              <a:t> </a:t>
            </a:r>
            <a:r>
              <a:rPr lang="en-US" sz="2200" b="1" dirty="0">
                <a:solidFill>
                  <a:srgbClr val="0E4194"/>
                </a:solidFill>
                <a:latin typeface="+mj-lt"/>
              </a:rPr>
              <a:t>at</a:t>
            </a:r>
            <a:r>
              <a:rPr lang="en-US" sz="2200" dirty="0">
                <a:latin typeface="+mj-lt"/>
              </a:rPr>
              <a:t> </a:t>
            </a:r>
            <a:r>
              <a:rPr lang="en-US" sz="2200" b="1" dirty="0">
                <a:solidFill>
                  <a:srgbClr val="0E4194"/>
                </a:solidFill>
                <a:latin typeface="+mj-lt"/>
              </a:rPr>
              <a:t>sea</a:t>
            </a:r>
            <a:r>
              <a:rPr lang="en-US" sz="2200" dirty="0">
                <a:latin typeface="+mj-lt"/>
              </a:rPr>
              <a:t>.</a:t>
            </a:r>
          </a:p>
        </p:txBody>
      </p:sp>
      <p:sp>
        <p:nvSpPr>
          <p:cNvPr id="7" name="Title 1">
            <a:extLst>
              <a:ext uri="{FF2B5EF4-FFF2-40B4-BE49-F238E27FC236}">
                <a16:creationId xmlns:a16="http://schemas.microsoft.com/office/drawing/2014/main" id="{6D8ED842-161A-4CA7-841D-1DCF84469E06}"/>
              </a:ext>
            </a:extLst>
          </p:cNvPr>
          <p:cNvSpPr txBox="1">
            <a:spLocks/>
          </p:cNvSpPr>
          <p:nvPr/>
        </p:nvSpPr>
        <p:spPr>
          <a:xfrm>
            <a:off x="536713" y="1874481"/>
            <a:ext cx="6264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a:lstStyle>
          <a:p>
            <a:pPr algn="ctr"/>
            <a:r>
              <a:rPr lang="en-US" sz="3600" dirty="0" err="1">
                <a:solidFill>
                  <a:srgbClr val="0E4194"/>
                </a:solidFill>
              </a:rPr>
              <a:t>VisionAnchor</a:t>
            </a:r>
            <a:r>
              <a:rPr lang="en-US" sz="3600" dirty="0">
                <a:solidFill>
                  <a:srgbClr val="0E4194"/>
                </a:solidFill>
              </a:rPr>
              <a:t>: Galileo for</a:t>
            </a:r>
            <a:br>
              <a:rPr lang="en-US" sz="3600" dirty="0">
                <a:solidFill>
                  <a:srgbClr val="0E4194"/>
                </a:solidFill>
              </a:rPr>
            </a:br>
            <a:r>
              <a:rPr lang="en-US" sz="3600" dirty="0">
                <a:solidFill>
                  <a:srgbClr val="0E4194"/>
                </a:solidFill>
              </a:rPr>
              <a:t>safe anchoring</a:t>
            </a:r>
            <a:endParaRPr lang="en-150" sz="3600" dirty="0">
              <a:solidFill>
                <a:srgbClr val="0E4194"/>
              </a:solidFill>
            </a:endParaRPr>
          </a:p>
        </p:txBody>
      </p:sp>
      <p:pic>
        <p:nvPicPr>
          <p:cNvPr id="11" name="Picture 10">
            <a:extLst>
              <a:ext uri="{FF2B5EF4-FFF2-40B4-BE49-F238E27FC236}">
                <a16:creationId xmlns:a16="http://schemas.microsoft.com/office/drawing/2014/main" id="{5F84E549-A53D-45A1-BAEF-3FF902BBE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1613" y="4137883"/>
            <a:ext cx="3667362" cy="2062891"/>
          </a:xfrm>
          <a:prstGeom prst="rect">
            <a:avLst/>
          </a:prstGeom>
          <a:effectLst>
            <a:softEdge rad="12700"/>
          </a:effectLst>
        </p:spPr>
      </p:pic>
      <p:pic>
        <p:nvPicPr>
          <p:cNvPr id="12" name="Picture 11">
            <a:extLst>
              <a:ext uri="{FF2B5EF4-FFF2-40B4-BE49-F238E27FC236}">
                <a16:creationId xmlns:a16="http://schemas.microsoft.com/office/drawing/2014/main" id="{1EABD4FA-8E7F-4848-AEAE-BBFF2B334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1613" y="1808163"/>
            <a:ext cx="3667362" cy="2062891"/>
          </a:xfrm>
          <a:prstGeom prst="rect">
            <a:avLst/>
          </a:prstGeom>
          <a:effectLst>
            <a:softEdge rad="12700"/>
          </a:effectLst>
        </p:spPr>
      </p:pic>
      <p:sp>
        <p:nvSpPr>
          <p:cNvPr id="13" name="Rectangle: Rounded Corners 12">
            <a:extLst>
              <a:ext uri="{FF2B5EF4-FFF2-40B4-BE49-F238E27FC236}">
                <a16:creationId xmlns:a16="http://schemas.microsoft.com/office/drawing/2014/main" id="{8EA624A1-570F-4E88-B59C-5B32F03AE5FD}"/>
              </a:ext>
            </a:extLst>
          </p:cNvPr>
          <p:cNvSpPr/>
          <p:nvPr/>
        </p:nvSpPr>
        <p:spPr>
          <a:xfrm rot="1308068">
            <a:off x="9559320" y="1486806"/>
            <a:ext cx="1992554" cy="94063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MyGalileoSolution</a:t>
            </a:r>
            <a:endParaRPr lang="en-US" dirty="0">
              <a:solidFill>
                <a:schemeClr val="bg1"/>
              </a:solidFill>
            </a:endParaRPr>
          </a:p>
          <a:p>
            <a:pPr algn="ctr"/>
            <a:r>
              <a:rPr lang="en-US" dirty="0">
                <a:solidFill>
                  <a:schemeClr val="bg1"/>
                </a:solidFill>
              </a:rPr>
              <a:t>Winner!</a:t>
            </a:r>
          </a:p>
          <a:p>
            <a:pPr algn="ctr"/>
            <a:r>
              <a:rPr lang="en-US" dirty="0">
                <a:solidFill>
                  <a:schemeClr val="bg1"/>
                </a:solidFill>
              </a:rPr>
              <a:t>65,000 EUR</a:t>
            </a:r>
          </a:p>
        </p:txBody>
      </p:sp>
      <p:sp>
        <p:nvSpPr>
          <p:cNvPr id="14" name="Slide Number Placeholder 4">
            <a:extLst>
              <a:ext uri="{FF2B5EF4-FFF2-40B4-BE49-F238E27FC236}">
                <a16:creationId xmlns:a16="http://schemas.microsoft.com/office/drawing/2014/main" id="{BC8BC0CE-B713-4599-8E41-E4E91B285424}"/>
              </a:ext>
            </a:extLst>
          </p:cNvPr>
          <p:cNvSpPr>
            <a:spLocks noGrp="1"/>
          </p:cNvSpPr>
          <p:nvPr>
            <p:ph type="sldNum" sz="quarter" idx="12"/>
          </p:nvPr>
        </p:nvSpPr>
        <p:spPr>
          <a:xfrm>
            <a:off x="8610600" y="6356350"/>
            <a:ext cx="2743200" cy="365125"/>
          </a:xfrm>
        </p:spPr>
        <p:txBody>
          <a:bodyPr/>
          <a:lstStyle/>
          <a:p>
            <a:fld id="{832D733E-3264-41AF-819B-F4786F848FED}" type="slidenum">
              <a:rPr lang="LID4096" smtClean="0"/>
              <a:t>26</a:t>
            </a:fld>
            <a:endParaRPr lang="LID4096"/>
          </a:p>
        </p:txBody>
      </p:sp>
      <p:pic>
        <p:nvPicPr>
          <p:cNvPr id="10" name="Picture 20" descr="Flag of Slovenia">
            <a:extLst>
              <a:ext uri="{FF2B5EF4-FFF2-40B4-BE49-F238E27FC236}">
                <a16:creationId xmlns:a16="http://schemas.microsoft.com/office/drawing/2014/main" id="{CE7F4A49-D691-4119-B499-FA95A91A8870}"/>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97791">
            <a:off x="10033981" y="3573750"/>
            <a:ext cx="1629987" cy="94741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70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2EF5E-80AE-4939-871A-8B8AF12279EF}"/>
              </a:ext>
            </a:extLst>
          </p:cNvPr>
          <p:cNvPicPr>
            <a:picLocks noChangeAspect="1"/>
          </p:cNvPicPr>
          <p:nvPr/>
        </p:nvPicPr>
        <p:blipFill>
          <a:blip r:embed="rId2"/>
          <a:stretch>
            <a:fillRect/>
          </a:stretch>
        </p:blipFill>
        <p:spPr>
          <a:xfrm>
            <a:off x="0" y="0"/>
            <a:ext cx="12187126" cy="6858000"/>
          </a:xfrm>
          <a:prstGeom prst="rect">
            <a:avLst/>
          </a:prstGeom>
        </p:spPr>
      </p:pic>
      <p:sp>
        <p:nvSpPr>
          <p:cNvPr id="4" name="Slide Number Placeholder 3">
            <a:extLst>
              <a:ext uri="{FF2B5EF4-FFF2-40B4-BE49-F238E27FC236}">
                <a16:creationId xmlns:a16="http://schemas.microsoft.com/office/drawing/2014/main" id="{A9EFC805-B4A4-4667-9EEC-8C07FFEE3610}"/>
              </a:ext>
            </a:extLst>
          </p:cNvPr>
          <p:cNvSpPr>
            <a:spLocks noGrp="1"/>
          </p:cNvSpPr>
          <p:nvPr>
            <p:ph type="sldNum" sz="quarter" idx="12"/>
          </p:nvPr>
        </p:nvSpPr>
        <p:spPr/>
        <p:txBody>
          <a:bodyPr/>
          <a:lstStyle/>
          <a:p>
            <a:fld id="{832D733E-3264-41AF-819B-F4786F848FED}" type="slidenum">
              <a:rPr lang="LID4096" smtClean="0"/>
              <a:t>27</a:t>
            </a:fld>
            <a:endParaRPr lang="LID4096"/>
          </a:p>
        </p:txBody>
      </p:sp>
      <p:pic>
        <p:nvPicPr>
          <p:cNvPr id="6" name="Picture 5">
            <a:extLst>
              <a:ext uri="{FF2B5EF4-FFF2-40B4-BE49-F238E27FC236}">
                <a16:creationId xmlns:a16="http://schemas.microsoft.com/office/drawing/2014/main" id="{A9D49340-F189-422A-B904-13D03CADB7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33965">
            <a:off x="4779674" y="749492"/>
            <a:ext cx="7169160" cy="2268551"/>
          </a:xfrm>
          <a:prstGeom prst="rect">
            <a:avLst/>
          </a:prstGeom>
          <a:ln>
            <a:solidFill>
              <a:schemeClr val="tx1"/>
            </a:solidFill>
          </a:ln>
        </p:spPr>
      </p:pic>
    </p:spTree>
    <p:extLst>
      <p:ext uri="{BB962C8B-B14F-4D97-AF65-F5344CB8AC3E}">
        <p14:creationId xmlns:p14="http://schemas.microsoft.com/office/powerpoint/2010/main" val="223818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e of GPS for improved and more sustainable vineyard management">
            <a:extLst>
              <a:ext uri="{FF2B5EF4-FFF2-40B4-BE49-F238E27FC236}">
                <a16:creationId xmlns:a16="http://schemas.microsoft.com/office/drawing/2014/main" id="{F155F93C-5E40-467A-A830-CD3FA48BC5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409" y="1808163"/>
            <a:ext cx="3667362" cy="2443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vineyardapp.com/blog/wp-content/uploads/2021/05/eVineyard-Irrigation-Case-Study.png">
            <a:extLst>
              <a:ext uri="{FF2B5EF4-FFF2-40B4-BE49-F238E27FC236}">
                <a16:creationId xmlns:a16="http://schemas.microsoft.com/office/drawing/2014/main" id="{577D6066-9F51-49C5-9884-B65B1EC7BF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5215" y="3674316"/>
            <a:ext cx="3120899" cy="2340674"/>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E20D1994-3872-4AD1-94F8-054F279D5088}"/>
              </a:ext>
            </a:extLst>
          </p:cNvPr>
          <p:cNvSpPr/>
          <p:nvPr/>
        </p:nvSpPr>
        <p:spPr>
          <a:xfrm>
            <a:off x="536712" y="1957121"/>
            <a:ext cx="6264137" cy="4243653"/>
          </a:xfrm>
          <a:prstGeom prst="roundRect">
            <a:avLst>
              <a:gd name="adj" fmla="val 5116"/>
            </a:avLst>
          </a:prstGeom>
          <a:noFill/>
          <a:ln>
            <a:solidFill>
              <a:srgbClr val="0E4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 name="Title 1">
            <a:extLst>
              <a:ext uri="{FF2B5EF4-FFF2-40B4-BE49-F238E27FC236}">
                <a16:creationId xmlns:a16="http://schemas.microsoft.com/office/drawing/2014/main" id="{6D2DF4E0-1DE5-4C26-8879-112C4F0A2F2B}"/>
              </a:ext>
            </a:extLst>
          </p:cNvPr>
          <p:cNvSpPr>
            <a:spLocks noGrp="1"/>
          </p:cNvSpPr>
          <p:nvPr>
            <p:ph type="title"/>
          </p:nvPr>
        </p:nvSpPr>
        <p:spPr>
          <a:xfrm>
            <a:off x="838199" y="365125"/>
            <a:ext cx="8663609" cy="1325563"/>
          </a:xfrm>
        </p:spPr>
        <p:txBody>
          <a:bodyPr>
            <a:normAutofit/>
          </a:bodyPr>
          <a:lstStyle/>
          <a:p>
            <a:r>
              <a:rPr lang="en-US" dirty="0"/>
              <a:t>Slovenian startups supported through EUSPA Entrepreneurship </a:t>
            </a:r>
            <a:r>
              <a:rPr lang="en-US" dirty="0" err="1"/>
              <a:t>Programmes</a:t>
            </a:r>
            <a:endParaRPr lang="en-150" dirty="0"/>
          </a:p>
        </p:txBody>
      </p:sp>
      <p:sp>
        <p:nvSpPr>
          <p:cNvPr id="3" name="Content Placeholder 2">
            <a:extLst>
              <a:ext uri="{FF2B5EF4-FFF2-40B4-BE49-F238E27FC236}">
                <a16:creationId xmlns:a16="http://schemas.microsoft.com/office/drawing/2014/main" id="{9FE41CE4-1C85-4681-BC39-E10C48792C67}"/>
              </a:ext>
            </a:extLst>
          </p:cNvPr>
          <p:cNvSpPr>
            <a:spLocks noGrp="1"/>
          </p:cNvSpPr>
          <p:nvPr>
            <p:ph idx="1"/>
          </p:nvPr>
        </p:nvSpPr>
        <p:spPr>
          <a:xfrm>
            <a:off x="536712" y="1925015"/>
            <a:ext cx="6264137" cy="4351338"/>
          </a:xfrm>
        </p:spPr>
        <p:txBody>
          <a:bodyPr anchor="ctr">
            <a:normAutofit/>
          </a:bodyPr>
          <a:lstStyle/>
          <a:p>
            <a:pPr>
              <a:buClr>
                <a:schemeClr val="tx1">
                  <a:lumMod val="65000"/>
                  <a:lumOff val="35000"/>
                </a:schemeClr>
              </a:buClr>
            </a:pPr>
            <a:endParaRPr lang="en-US" sz="2200" dirty="0">
              <a:latin typeface="+mj-lt"/>
            </a:endParaRPr>
          </a:p>
          <a:p>
            <a:pPr>
              <a:buClr>
                <a:schemeClr val="tx1">
                  <a:lumMod val="65000"/>
                  <a:lumOff val="35000"/>
                </a:schemeClr>
              </a:buClr>
            </a:pPr>
            <a:endParaRPr lang="en-US" sz="2200" dirty="0">
              <a:latin typeface="+mj-lt"/>
            </a:endParaRPr>
          </a:p>
          <a:p>
            <a:pPr>
              <a:buClr>
                <a:schemeClr val="tx1">
                  <a:lumMod val="65000"/>
                  <a:lumOff val="35000"/>
                </a:schemeClr>
              </a:buClr>
            </a:pPr>
            <a:r>
              <a:rPr lang="en-US" sz="2200" b="1" dirty="0">
                <a:solidFill>
                  <a:srgbClr val="0E4194"/>
                </a:solidFill>
                <a:latin typeface="+mj-lt"/>
              </a:rPr>
              <a:t>Vineyard</a:t>
            </a:r>
            <a:r>
              <a:rPr lang="en-US" sz="2200" dirty="0">
                <a:latin typeface="+mj-lt"/>
              </a:rPr>
              <a:t> </a:t>
            </a:r>
            <a:r>
              <a:rPr lang="en-US" sz="2200" b="1" dirty="0">
                <a:solidFill>
                  <a:srgbClr val="0E4194"/>
                </a:solidFill>
                <a:latin typeface="+mj-lt"/>
              </a:rPr>
              <a:t>management</a:t>
            </a:r>
            <a:r>
              <a:rPr lang="en-US" sz="2200" dirty="0">
                <a:latin typeface="+mj-lt"/>
              </a:rPr>
              <a:t> </a:t>
            </a:r>
            <a:r>
              <a:rPr lang="en-US" sz="2200" b="1" dirty="0">
                <a:solidFill>
                  <a:srgbClr val="0E4194"/>
                </a:solidFill>
                <a:latin typeface="+mj-lt"/>
              </a:rPr>
              <a:t>software</a:t>
            </a:r>
            <a:r>
              <a:rPr lang="en-US" sz="2200" dirty="0">
                <a:latin typeface="+mj-lt"/>
              </a:rPr>
              <a:t> to “help grow better quality grapes more </a:t>
            </a:r>
            <a:r>
              <a:rPr lang="en-US" sz="2200" b="1" dirty="0">
                <a:solidFill>
                  <a:srgbClr val="0E4194"/>
                </a:solidFill>
                <a:latin typeface="+mj-lt"/>
              </a:rPr>
              <a:t>sustainably</a:t>
            </a:r>
            <a:r>
              <a:rPr lang="en-US" sz="2200" dirty="0">
                <a:latin typeface="+mj-lt"/>
              </a:rPr>
              <a:t>”.</a:t>
            </a:r>
          </a:p>
          <a:p>
            <a:pPr>
              <a:buClr>
                <a:schemeClr val="tx1">
                  <a:lumMod val="65000"/>
                  <a:lumOff val="35000"/>
                </a:schemeClr>
              </a:buClr>
            </a:pPr>
            <a:endParaRPr lang="en-US" sz="2200" dirty="0">
              <a:latin typeface="+mj-lt"/>
            </a:endParaRPr>
          </a:p>
          <a:p>
            <a:pPr>
              <a:buClr>
                <a:schemeClr val="tx1">
                  <a:lumMod val="65000"/>
                  <a:lumOff val="35000"/>
                </a:schemeClr>
              </a:buClr>
            </a:pPr>
            <a:r>
              <a:rPr lang="en-US" sz="2200" b="1" dirty="0">
                <a:solidFill>
                  <a:srgbClr val="0E4194"/>
                </a:solidFill>
                <a:latin typeface="+mj-lt"/>
              </a:rPr>
              <a:t>Cost</a:t>
            </a:r>
            <a:r>
              <a:rPr lang="en-US" sz="2200" dirty="0">
                <a:latin typeface="+mj-lt"/>
              </a:rPr>
              <a:t> </a:t>
            </a:r>
            <a:r>
              <a:rPr lang="en-US" sz="2200" b="1" dirty="0">
                <a:solidFill>
                  <a:srgbClr val="0E4194"/>
                </a:solidFill>
                <a:latin typeface="+mj-lt"/>
              </a:rPr>
              <a:t>optimization</a:t>
            </a:r>
            <a:r>
              <a:rPr lang="en-US" sz="2200" dirty="0">
                <a:latin typeface="+mj-lt"/>
              </a:rPr>
              <a:t> and </a:t>
            </a:r>
            <a:r>
              <a:rPr lang="en-US" sz="2200" b="1" dirty="0">
                <a:solidFill>
                  <a:srgbClr val="0E4194"/>
                </a:solidFill>
                <a:latin typeface="+mj-lt"/>
              </a:rPr>
              <a:t>planning</a:t>
            </a:r>
            <a:r>
              <a:rPr lang="en-US" sz="2200" dirty="0">
                <a:latin typeface="+mj-lt"/>
              </a:rPr>
              <a:t> across multiple sites.</a:t>
            </a:r>
          </a:p>
          <a:p>
            <a:pPr>
              <a:buClr>
                <a:schemeClr val="tx1">
                  <a:lumMod val="65000"/>
                  <a:lumOff val="35000"/>
                </a:schemeClr>
              </a:buClr>
            </a:pPr>
            <a:endParaRPr lang="en-US" sz="2200" dirty="0">
              <a:latin typeface="+mj-lt"/>
            </a:endParaRPr>
          </a:p>
          <a:p>
            <a:pPr>
              <a:buClr>
                <a:schemeClr val="tx1">
                  <a:lumMod val="65000"/>
                  <a:lumOff val="35000"/>
                </a:schemeClr>
              </a:buClr>
            </a:pPr>
            <a:r>
              <a:rPr lang="en-US" sz="2200" b="1" dirty="0">
                <a:solidFill>
                  <a:srgbClr val="0E4194"/>
                </a:solidFill>
                <a:latin typeface="+mj-lt"/>
              </a:rPr>
              <a:t>Irrigation</a:t>
            </a:r>
            <a:r>
              <a:rPr lang="en-US" sz="2200" dirty="0">
                <a:latin typeface="+mj-lt"/>
              </a:rPr>
              <a:t> and </a:t>
            </a:r>
            <a:r>
              <a:rPr lang="en-US" sz="2200" b="1" dirty="0">
                <a:solidFill>
                  <a:srgbClr val="0E4194"/>
                </a:solidFill>
                <a:latin typeface="+mj-lt"/>
              </a:rPr>
              <a:t>pest</a:t>
            </a:r>
            <a:r>
              <a:rPr lang="en-US" sz="2200" dirty="0">
                <a:latin typeface="+mj-lt"/>
              </a:rPr>
              <a:t> development </a:t>
            </a:r>
            <a:r>
              <a:rPr lang="en-US" sz="2200" b="1" dirty="0">
                <a:solidFill>
                  <a:srgbClr val="0E4194"/>
                </a:solidFill>
                <a:latin typeface="+mj-lt"/>
              </a:rPr>
              <a:t>decision</a:t>
            </a:r>
            <a:r>
              <a:rPr lang="en-US" sz="2200" dirty="0">
                <a:latin typeface="+mj-lt"/>
              </a:rPr>
              <a:t> </a:t>
            </a:r>
            <a:r>
              <a:rPr lang="en-US" sz="2200" b="1" dirty="0">
                <a:solidFill>
                  <a:srgbClr val="0E4194"/>
                </a:solidFill>
                <a:latin typeface="+mj-lt"/>
              </a:rPr>
              <a:t>support</a:t>
            </a:r>
            <a:r>
              <a:rPr lang="en-US" sz="2200" dirty="0">
                <a:latin typeface="+mj-lt"/>
              </a:rPr>
              <a:t> based on vineyard data.</a:t>
            </a:r>
          </a:p>
        </p:txBody>
      </p:sp>
      <p:sp>
        <p:nvSpPr>
          <p:cNvPr id="7" name="Title 1">
            <a:extLst>
              <a:ext uri="{FF2B5EF4-FFF2-40B4-BE49-F238E27FC236}">
                <a16:creationId xmlns:a16="http://schemas.microsoft.com/office/drawing/2014/main" id="{6D8ED842-161A-4CA7-841D-1DCF84469E06}"/>
              </a:ext>
            </a:extLst>
          </p:cNvPr>
          <p:cNvSpPr txBox="1">
            <a:spLocks/>
          </p:cNvSpPr>
          <p:nvPr/>
        </p:nvSpPr>
        <p:spPr>
          <a:xfrm>
            <a:off x="536713" y="1874481"/>
            <a:ext cx="62641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a:lstStyle>
          <a:p>
            <a:pPr algn="ctr"/>
            <a:r>
              <a:rPr lang="en-US" sz="3600" dirty="0" err="1">
                <a:solidFill>
                  <a:srgbClr val="0E4194"/>
                </a:solidFill>
              </a:rPr>
              <a:t>eVineyard</a:t>
            </a:r>
            <a:r>
              <a:rPr lang="en-US" sz="3600" dirty="0">
                <a:solidFill>
                  <a:srgbClr val="0E4194"/>
                </a:solidFill>
              </a:rPr>
              <a:t> </a:t>
            </a:r>
            <a:r>
              <a:rPr lang="en-US" sz="3600" dirty="0" err="1">
                <a:solidFill>
                  <a:srgbClr val="0E4194"/>
                </a:solidFill>
              </a:rPr>
              <a:t>YieldMap</a:t>
            </a:r>
            <a:r>
              <a:rPr lang="en-US" sz="3600" dirty="0">
                <a:solidFill>
                  <a:srgbClr val="0E4194"/>
                </a:solidFill>
              </a:rPr>
              <a:t>: Galileo for</a:t>
            </a:r>
            <a:br>
              <a:rPr lang="en-US" sz="3600" dirty="0">
                <a:solidFill>
                  <a:srgbClr val="0E4194"/>
                </a:solidFill>
              </a:rPr>
            </a:br>
            <a:r>
              <a:rPr lang="en-US" sz="3600" dirty="0">
                <a:solidFill>
                  <a:srgbClr val="0E4194"/>
                </a:solidFill>
              </a:rPr>
              <a:t>agriculture</a:t>
            </a:r>
            <a:endParaRPr lang="en-150" sz="3600" dirty="0">
              <a:solidFill>
                <a:srgbClr val="0E4194"/>
              </a:solidFill>
            </a:endParaRPr>
          </a:p>
        </p:txBody>
      </p:sp>
      <p:sp>
        <p:nvSpPr>
          <p:cNvPr id="13" name="Rectangle: Rounded Corners 12">
            <a:extLst>
              <a:ext uri="{FF2B5EF4-FFF2-40B4-BE49-F238E27FC236}">
                <a16:creationId xmlns:a16="http://schemas.microsoft.com/office/drawing/2014/main" id="{8EA624A1-570F-4E88-B59C-5B32F03AE5FD}"/>
              </a:ext>
            </a:extLst>
          </p:cNvPr>
          <p:cNvSpPr/>
          <p:nvPr/>
        </p:nvSpPr>
        <p:spPr>
          <a:xfrm rot="750506">
            <a:off x="9944586" y="1419310"/>
            <a:ext cx="1992554" cy="94063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MyGalileoSolution</a:t>
            </a:r>
            <a:endParaRPr lang="en-US" dirty="0">
              <a:solidFill>
                <a:schemeClr val="bg1"/>
              </a:solidFill>
            </a:endParaRPr>
          </a:p>
          <a:p>
            <a:pPr algn="ctr"/>
            <a:r>
              <a:rPr lang="en-US" dirty="0">
                <a:solidFill>
                  <a:schemeClr val="bg1"/>
                </a:solidFill>
              </a:rPr>
              <a:t>finalist</a:t>
            </a:r>
          </a:p>
          <a:p>
            <a:pPr algn="ctr"/>
            <a:r>
              <a:rPr lang="en-US" dirty="0">
                <a:solidFill>
                  <a:schemeClr val="bg1"/>
                </a:solidFill>
              </a:rPr>
              <a:t>40,000 EUR</a:t>
            </a:r>
          </a:p>
        </p:txBody>
      </p:sp>
      <p:sp>
        <p:nvSpPr>
          <p:cNvPr id="14" name="Slide Number Placeholder 4">
            <a:extLst>
              <a:ext uri="{FF2B5EF4-FFF2-40B4-BE49-F238E27FC236}">
                <a16:creationId xmlns:a16="http://schemas.microsoft.com/office/drawing/2014/main" id="{BC8BC0CE-B713-4599-8E41-E4E91B285424}"/>
              </a:ext>
            </a:extLst>
          </p:cNvPr>
          <p:cNvSpPr>
            <a:spLocks noGrp="1"/>
          </p:cNvSpPr>
          <p:nvPr>
            <p:ph type="sldNum" sz="quarter" idx="12"/>
          </p:nvPr>
        </p:nvSpPr>
        <p:spPr>
          <a:xfrm>
            <a:off x="8610600" y="6356350"/>
            <a:ext cx="2743200" cy="365125"/>
          </a:xfrm>
        </p:spPr>
        <p:txBody>
          <a:bodyPr/>
          <a:lstStyle/>
          <a:p>
            <a:fld id="{832D733E-3264-41AF-819B-F4786F848FED}" type="slidenum">
              <a:rPr lang="LID4096" smtClean="0"/>
              <a:t>28</a:t>
            </a:fld>
            <a:endParaRPr lang="LID4096"/>
          </a:p>
        </p:txBody>
      </p:sp>
    </p:spTree>
    <p:extLst>
      <p:ext uri="{BB962C8B-B14F-4D97-AF65-F5344CB8AC3E}">
        <p14:creationId xmlns:p14="http://schemas.microsoft.com/office/powerpoint/2010/main" val="3097185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6796-0AB8-4647-B73F-F74C5AAC787A}"/>
              </a:ext>
            </a:extLst>
          </p:cNvPr>
          <p:cNvSpPr>
            <a:spLocks noGrp="1"/>
          </p:cNvSpPr>
          <p:nvPr>
            <p:ph type="title"/>
          </p:nvPr>
        </p:nvSpPr>
        <p:spPr>
          <a:xfrm>
            <a:off x="570345" y="246160"/>
            <a:ext cx="8435109"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CASSINI Space Entrepreneurship Initiative</a:t>
            </a:r>
            <a:endParaRPr lang="LID4096" sz="3500" dirty="0">
              <a:solidFill>
                <a:srgbClr val="3E3D9A"/>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571F57E-B545-4EDA-9D89-FDBD8880D59A}"/>
              </a:ext>
            </a:extLst>
          </p:cNvPr>
          <p:cNvSpPr>
            <a:spLocks noGrp="1"/>
          </p:cNvSpPr>
          <p:nvPr>
            <p:ph idx="1"/>
          </p:nvPr>
        </p:nvSpPr>
        <p:spPr/>
        <p:txBody>
          <a:bodyPr/>
          <a:lstStyle/>
          <a:p>
            <a:endParaRPr lang="LID4096"/>
          </a:p>
        </p:txBody>
      </p:sp>
      <p:sp>
        <p:nvSpPr>
          <p:cNvPr id="4" name="Slide Number Placeholder 3">
            <a:extLst>
              <a:ext uri="{FF2B5EF4-FFF2-40B4-BE49-F238E27FC236}">
                <a16:creationId xmlns:a16="http://schemas.microsoft.com/office/drawing/2014/main" id="{2DB14D8C-1E16-4130-BD7F-29A1C1856A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LID4096" sz="12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AADA002-1CB9-4A7C-B4B5-D0422356496F}"/>
              </a:ext>
            </a:extLst>
          </p:cNvPr>
          <p:cNvSpPr/>
          <p:nvPr/>
        </p:nvSpPr>
        <p:spPr>
          <a:xfrm>
            <a:off x="0" y="1571723"/>
            <a:ext cx="12192000" cy="5274687"/>
          </a:xfrm>
          <a:prstGeom prst="rect">
            <a:avLst/>
          </a:prstGeom>
          <a:blipFill dpi="0" rotWithShape="1">
            <a:blip r:embed="rId2" cstate="email">
              <a:extLst>
                <a:ext uri="{28A0092B-C50C-407E-A947-70E740481C1C}">
                  <a14:useLocalDpi xmlns:a14="http://schemas.microsoft.com/office/drawing/2010/main"/>
                </a:ext>
              </a:extLst>
            </a:blip>
            <a:srcRect/>
            <a:stretch>
              <a:fillRect t="1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6">
            <a:extLst>
              <a:ext uri="{FF2B5EF4-FFF2-40B4-BE49-F238E27FC236}">
                <a16:creationId xmlns:a16="http://schemas.microsoft.com/office/drawing/2014/main" id="{324D347F-5059-4BB0-AB7C-334B7BEF2169}"/>
              </a:ext>
            </a:extLst>
          </p:cNvPr>
          <p:cNvSpPr txBox="1">
            <a:spLocks/>
          </p:cNvSpPr>
          <p:nvPr/>
        </p:nvSpPr>
        <p:spPr>
          <a:xfrm>
            <a:off x="689094" y="2976366"/>
            <a:ext cx="10875986" cy="3397645"/>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CASSINI is the Commission’s initiative to boost  space entrepreneurship, tailored to the needs of Europe’s New Space industry</a:t>
            </a:r>
            <a:endParaRPr kumimoji="0" lang="en-GB"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8647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E7A0-8535-4FF6-99A6-42742E7260F4}"/>
              </a:ext>
            </a:extLst>
          </p:cNvPr>
          <p:cNvSpPr>
            <a:spLocks noGrp="1"/>
          </p:cNvSpPr>
          <p:nvPr>
            <p:ph type="title"/>
          </p:nvPr>
        </p:nvSpPr>
        <p:spPr>
          <a:xfrm>
            <a:off x="300547" y="336392"/>
            <a:ext cx="8511519" cy="1325563"/>
          </a:xfrm>
        </p:spPr>
        <p:txBody>
          <a:bodyPr>
            <a:normAutofit/>
          </a:bodyPr>
          <a:lstStyle/>
          <a:p>
            <a:r>
              <a:rPr lang="en-GB" sz="3000" dirty="0">
                <a:solidFill>
                  <a:schemeClr val="tx1">
                    <a:lumMod val="65000"/>
                    <a:lumOff val="35000"/>
                  </a:schemeClr>
                </a:solidFill>
                <a:latin typeface="+mn-lt"/>
                <a:ea typeface="+mn-ea"/>
                <a:cs typeface="+mn-cs"/>
              </a:rPr>
              <a:t>A new EU Space Programme and new Agency</a:t>
            </a:r>
            <a:endParaRPr lang="LID4096" sz="3000" dirty="0">
              <a:solidFill>
                <a:schemeClr val="tx1">
                  <a:lumMod val="65000"/>
                  <a:lumOff val="35000"/>
                </a:schemeClr>
              </a:solidFill>
              <a:latin typeface="+mn-lt"/>
              <a:ea typeface="+mn-ea"/>
              <a:cs typeface="+mn-cs"/>
            </a:endParaRPr>
          </a:p>
        </p:txBody>
      </p:sp>
      <p:sp>
        <p:nvSpPr>
          <p:cNvPr id="12" name="Content Placeholder 1">
            <a:extLst>
              <a:ext uri="{FF2B5EF4-FFF2-40B4-BE49-F238E27FC236}">
                <a16:creationId xmlns:a16="http://schemas.microsoft.com/office/drawing/2014/main" id="{0A947ED3-0BF6-4B86-AA69-702EC9912451}"/>
              </a:ext>
            </a:extLst>
          </p:cNvPr>
          <p:cNvSpPr>
            <a:spLocks noGrp="1"/>
          </p:cNvSpPr>
          <p:nvPr>
            <p:ph idx="1"/>
          </p:nvPr>
        </p:nvSpPr>
        <p:spPr>
          <a:xfrm>
            <a:off x="266687" y="1690688"/>
            <a:ext cx="6398865" cy="2259301"/>
          </a:xfrm>
          <a:noFill/>
        </p:spPr>
        <p:txBody>
          <a:bodyPr>
            <a:normAutofit fontScale="92500" lnSpcReduction="20000"/>
          </a:bodyPr>
          <a:lstStyle/>
          <a:p>
            <a:pPr marL="0" indent="0" algn="just">
              <a:lnSpc>
                <a:spcPct val="110000"/>
              </a:lnSpc>
              <a:spcAft>
                <a:spcPts val="1200"/>
              </a:spcAft>
              <a:buNone/>
              <a:tabLst>
                <a:tab pos="457200" algn="l"/>
              </a:tabLst>
            </a:pPr>
            <a:r>
              <a:rPr lang="en-US" sz="3100" dirty="0">
                <a:solidFill>
                  <a:schemeClr val="tx1">
                    <a:lumMod val="65000"/>
                    <a:lumOff val="35000"/>
                  </a:schemeClr>
                </a:solidFill>
                <a:latin typeface="Calibri" panose="020F0502020204030204" pitchFamily="34" charset="0"/>
                <a:cs typeface="Times New Roman" panose="02020603050405020304" pitchFamily="18" charset="0"/>
              </a:rPr>
              <a:t>With the new regulation, </a:t>
            </a:r>
            <a:r>
              <a:rPr lang="en-US" sz="3100" b="1" dirty="0">
                <a:solidFill>
                  <a:srgbClr val="0E4194"/>
                </a:solidFill>
                <a:latin typeface="Calibri" panose="020F0502020204030204" pitchFamily="34" charset="0"/>
                <a:cs typeface="Times New Roman" panose="02020603050405020304" pitchFamily="18" charset="0"/>
              </a:rPr>
              <a:t>space data is at the heart of a technological revolution</a:t>
            </a:r>
          </a:p>
          <a:p>
            <a:pPr marL="0" indent="0" algn="just">
              <a:lnSpc>
                <a:spcPct val="110000"/>
              </a:lnSpc>
              <a:spcAft>
                <a:spcPts val="1200"/>
              </a:spcAft>
              <a:buNone/>
              <a:tabLst>
                <a:tab pos="457200" algn="l"/>
              </a:tabLst>
            </a:pPr>
            <a:endParaRPr lang="en-US" sz="3100" b="1" dirty="0">
              <a:solidFill>
                <a:schemeClr val="accent2"/>
              </a:solidFill>
              <a:latin typeface="Calibri" panose="020F0502020204030204" pitchFamily="34" charset="0"/>
              <a:cs typeface="Times New Roman" panose="02020603050405020304" pitchFamily="18" charset="0"/>
            </a:endParaRPr>
          </a:p>
          <a:p>
            <a:pPr marL="0" indent="0" algn="just">
              <a:lnSpc>
                <a:spcPct val="110000"/>
              </a:lnSpc>
              <a:spcAft>
                <a:spcPts val="1200"/>
              </a:spcAft>
              <a:buNone/>
              <a:tabLst>
                <a:tab pos="457200" algn="l"/>
              </a:tabLst>
            </a:pPr>
            <a:r>
              <a:rPr lang="en-US" sz="2400" dirty="0">
                <a:solidFill>
                  <a:schemeClr val="tx1">
                    <a:lumMod val="65000"/>
                    <a:lumOff val="35000"/>
                  </a:schemeClr>
                </a:solidFill>
                <a:latin typeface="Calibri" panose="020F0502020204030204" pitchFamily="34" charset="0"/>
                <a:cs typeface="Times New Roman" panose="02020603050405020304" pitchFamily="18" charset="0"/>
              </a:rPr>
              <a:t>EU space activities </a:t>
            </a:r>
            <a:r>
              <a:rPr lang="en-US" sz="2400" b="1" dirty="0">
                <a:solidFill>
                  <a:schemeClr val="tx1">
                    <a:lumMod val="65000"/>
                    <a:lumOff val="35000"/>
                  </a:schemeClr>
                </a:solidFill>
                <a:latin typeface="Calibri" panose="020F0502020204030204" pitchFamily="34" charset="0"/>
                <a:cs typeface="Times New Roman" panose="02020603050405020304" pitchFamily="18" charset="0"/>
              </a:rPr>
              <a:t>under one umbrella</a:t>
            </a:r>
            <a:r>
              <a:rPr lang="en-US" sz="2400" dirty="0">
                <a:solidFill>
                  <a:schemeClr val="tx1">
                    <a:lumMod val="65000"/>
                    <a:lumOff val="35000"/>
                  </a:schemeClr>
                </a:solidFill>
                <a:latin typeface="Calibri" panose="020F0502020204030204" pitchFamily="34" charset="0"/>
                <a:cs typeface="Times New Roman" panose="02020603050405020304" pitchFamily="18" charset="0"/>
              </a:rPr>
              <a:t>: </a:t>
            </a:r>
            <a:endParaRPr lang="LID4096" sz="2400" dirty="0">
              <a:solidFill>
                <a:schemeClr val="tx1">
                  <a:lumMod val="65000"/>
                  <a:lumOff val="35000"/>
                </a:schemeClr>
              </a:solidFill>
              <a:latin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A97FA1AD-BF39-4DD0-BDCC-519BF5969517}"/>
              </a:ext>
            </a:extLst>
          </p:cNvPr>
          <p:cNvCxnSpPr>
            <a:cxnSpLocks/>
          </p:cNvCxnSpPr>
          <p:nvPr/>
        </p:nvCxnSpPr>
        <p:spPr>
          <a:xfrm flipV="1">
            <a:off x="4897163" y="4253137"/>
            <a:ext cx="2201534" cy="3993"/>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A344C34B-4DAB-44B5-A2D5-4EAD08F5296F}"/>
              </a:ext>
            </a:extLst>
          </p:cNvPr>
          <p:cNvCxnSpPr/>
          <p:nvPr/>
        </p:nvCxnSpPr>
        <p:spPr>
          <a:xfrm>
            <a:off x="5029215" y="4082327"/>
            <a:ext cx="0" cy="914400"/>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67CA439B-B6AD-4504-8657-E06B1D7EAE75}"/>
              </a:ext>
            </a:extLst>
          </p:cNvPr>
          <p:cNvSpPr/>
          <p:nvPr/>
        </p:nvSpPr>
        <p:spPr>
          <a:xfrm>
            <a:off x="5077254" y="3917737"/>
            <a:ext cx="1241045" cy="3416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Copernicus</a:t>
            </a:r>
          </a:p>
        </p:txBody>
      </p:sp>
      <p:sp>
        <p:nvSpPr>
          <p:cNvPr id="17" name="TextBox 36">
            <a:extLst>
              <a:ext uri="{FF2B5EF4-FFF2-40B4-BE49-F238E27FC236}">
                <a16:creationId xmlns:a16="http://schemas.microsoft.com/office/drawing/2014/main" id="{1D529847-E3FF-418F-99AD-20B287922462}"/>
              </a:ext>
            </a:extLst>
          </p:cNvPr>
          <p:cNvSpPr txBox="1"/>
          <p:nvPr/>
        </p:nvSpPr>
        <p:spPr>
          <a:xfrm>
            <a:off x="5150787" y="4314596"/>
            <a:ext cx="1981162" cy="20805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Earth Observation (EO) and monitoring based on satellite and non-space data</a:t>
            </a:r>
          </a:p>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Nr.1 world provider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of space data and information (&gt;20TB/day)</a:t>
            </a:r>
          </a:p>
          <a:p>
            <a:pPr marL="285750" marR="0" lvl="0" indent="-285750" algn="just" defTabSz="666750" rtl="0" eaLnBrk="1" fontAlgn="auto" latinLnBrk="0" hangingPunct="1">
              <a:lnSpc>
                <a:spcPct val="90000"/>
              </a:lnSpc>
              <a:spcBef>
                <a:spcPts val="0"/>
              </a:spcBef>
              <a:spcAft>
                <a:spcPct val="35000"/>
              </a:spcAft>
              <a:buClrTx/>
              <a:buSzTx/>
              <a:buFont typeface="Arial" panose="020B0604020202020204" pitchFamily="34" charset="0"/>
              <a:buChar char="•"/>
              <a:tabLst/>
              <a:defRPr/>
            </a:pPr>
            <a:endParaRPr kumimoji="0" lang="en-GB" sz="1800" b="0" i="0" u="none" strike="noStrike" kern="1200" cap="none" spc="0" normalizeH="0" baseline="-2500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just" defTabSz="666750" rtl="0" eaLnBrk="1" fontAlgn="auto" latinLnBrk="0" hangingPunct="1">
              <a:lnSpc>
                <a:spcPct val="90000"/>
              </a:lnSpc>
              <a:spcBef>
                <a:spcPts val="0"/>
              </a:spcBef>
              <a:spcAft>
                <a:spcPct val="350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D09A6F6-CD46-4078-A7AE-C6332D9A4A25}"/>
              </a:ext>
            </a:extLst>
          </p:cNvPr>
          <p:cNvCxnSpPr>
            <a:cxnSpLocks/>
          </p:cNvCxnSpPr>
          <p:nvPr/>
        </p:nvCxnSpPr>
        <p:spPr>
          <a:xfrm flipV="1">
            <a:off x="200877" y="4257847"/>
            <a:ext cx="2180658" cy="4702"/>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95629608-F6D8-4C2A-822B-5D02B4732842}"/>
              </a:ext>
            </a:extLst>
          </p:cNvPr>
          <p:cNvCxnSpPr/>
          <p:nvPr/>
        </p:nvCxnSpPr>
        <p:spPr>
          <a:xfrm>
            <a:off x="332929" y="4110420"/>
            <a:ext cx="0" cy="914400"/>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FE71E628-C7EE-49E3-898F-74593E71504A}"/>
              </a:ext>
            </a:extLst>
          </p:cNvPr>
          <p:cNvSpPr/>
          <p:nvPr/>
        </p:nvSpPr>
        <p:spPr>
          <a:xfrm>
            <a:off x="414168" y="3931732"/>
            <a:ext cx="853119" cy="3416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Galileo</a:t>
            </a:r>
          </a:p>
        </p:txBody>
      </p:sp>
      <p:cxnSp>
        <p:nvCxnSpPr>
          <p:cNvPr id="21" name="Straight Connector 20">
            <a:extLst>
              <a:ext uri="{FF2B5EF4-FFF2-40B4-BE49-F238E27FC236}">
                <a16:creationId xmlns:a16="http://schemas.microsoft.com/office/drawing/2014/main" id="{164B3338-F8F3-4958-A66A-8667B94FD2A4}"/>
              </a:ext>
            </a:extLst>
          </p:cNvPr>
          <p:cNvCxnSpPr/>
          <p:nvPr/>
        </p:nvCxnSpPr>
        <p:spPr>
          <a:xfrm>
            <a:off x="2742551" y="4083864"/>
            <a:ext cx="0" cy="914400"/>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
        <p:nvSpPr>
          <p:cNvPr id="22" name="Rectangle 21">
            <a:extLst>
              <a:ext uri="{FF2B5EF4-FFF2-40B4-BE49-F238E27FC236}">
                <a16:creationId xmlns:a16="http://schemas.microsoft.com/office/drawing/2014/main" id="{11F9C9F8-C023-4781-B86A-68390050C466}"/>
              </a:ext>
            </a:extLst>
          </p:cNvPr>
          <p:cNvSpPr/>
          <p:nvPr/>
        </p:nvSpPr>
        <p:spPr>
          <a:xfrm>
            <a:off x="2811972" y="3900363"/>
            <a:ext cx="857735" cy="3416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EGNOS</a:t>
            </a:r>
          </a:p>
        </p:txBody>
      </p:sp>
      <p:sp>
        <p:nvSpPr>
          <p:cNvPr id="23" name="TextBox 36">
            <a:extLst>
              <a:ext uri="{FF2B5EF4-FFF2-40B4-BE49-F238E27FC236}">
                <a16:creationId xmlns:a16="http://schemas.microsoft.com/office/drawing/2014/main" id="{B02DB3F0-FC31-4038-B50D-29EB65EB155D}"/>
              </a:ext>
            </a:extLst>
          </p:cNvPr>
          <p:cNvSpPr txBox="1"/>
          <p:nvPr/>
        </p:nvSpPr>
        <p:spPr>
          <a:xfrm>
            <a:off x="438283" y="4345736"/>
            <a:ext cx="1781157" cy="20805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Global satellite navigation and positioning system (GNSS)</a:t>
            </a:r>
          </a:p>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10% of the EU GDP</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enabled by satellite navigation</a:t>
            </a:r>
          </a:p>
          <a:p>
            <a:pPr marL="285750" marR="0" lvl="0" indent="-285750" algn="just" defTabSz="666750" rtl="0" eaLnBrk="1" fontAlgn="auto" latinLnBrk="0" hangingPunct="1">
              <a:lnSpc>
                <a:spcPct val="90000"/>
              </a:lnSpc>
              <a:spcBef>
                <a:spcPts val="0"/>
              </a:spcBef>
              <a:spcAft>
                <a:spcPct val="35000"/>
              </a:spcAft>
              <a:buClrTx/>
              <a:buSzTx/>
              <a:buFont typeface="Arial" panose="020B0604020202020204" pitchFamily="34" charset="0"/>
              <a:buChar char="•"/>
              <a:tabLst/>
              <a:defRPr/>
            </a:pPr>
            <a:endParaRPr kumimoji="0" lang="en-GB" sz="1800" b="0" i="0" u="none" strike="noStrike" kern="1200" cap="none" spc="0" normalizeH="0" baseline="-2500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just" defTabSz="666750" rtl="0" eaLnBrk="1" fontAlgn="auto" latinLnBrk="0" hangingPunct="1">
              <a:lnSpc>
                <a:spcPct val="90000"/>
              </a:lnSpc>
              <a:spcBef>
                <a:spcPts val="0"/>
              </a:spcBef>
              <a:spcAft>
                <a:spcPct val="350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832BB394-4649-4EB4-AEAC-7736E2DBED86}"/>
              </a:ext>
            </a:extLst>
          </p:cNvPr>
          <p:cNvCxnSpPr>
            <a:cxnSpLocks/>
          </p:cNvCxnSpPr>
          <p:nvPr/>
        </p:nvCxnSpPr>
        <p:spPr>
          <a:xfrm flipV="1">
            <a:off x="2561731" y="4250645"/>
            <a:ext cx="2067336" cy="1"/>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
        <p:nvSpPr>
          <p:cNvPr id="25" name="TextBox 36">
            <a:extLst>
              <a:ext uri="{FF2B5EF4-FFF2-40B4-BE49-F238E27FC236}">
                <a16:creationId xmlns:a16="http://schemas.microsoft.com/office/drawing/2014/main" id="{2DCA9E67-87D8-4489-97EF-50A9FE1508F2}"/>
              </a:ext>
            </a:extLst>
          </p:cNvPr>
          <p:cNvSpPr txBox="1"/>
          <p:nvPr/>
        </p:nvSpPr>
        <p:spPr>
          <a:xfrm>
            <a:off x="2798643" y="4332591"/>
            <a:ext cx="1783550" cy="16558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Makes navigation signals more accurate and reliable</a:t>
            </a:r>
          </a:p>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Operational in </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360+ airports &amp; helipads in 23 countries</a:t>
            </a:r>
            <a:endParaRPr kumimoji="0" lang="en-GB" sz="1800" b="1" i="0" u="none" strike="noStrike" kern="1200" cap="none" spc="0" normalizeH="0" baseline="-2500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just" defTabSz="666750" rtl="0" eaLnBrk="1" fontAlgn="auto" latinLnBrk="0" hangingPunct="1">
              <a:lnSpc>
                <a:spcPct val="90000"/>
              </a:lnSpc>
              <a:spcBef>
                <a:spcPts val="0"/>
              </a:spcBef>
              <a:spcAft>
                <a:spcPct val="350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C923CF68-C6E3-4D9D-94B4-44762D8EF300}"/>
              </a:ext>
            </a:extLst>
          </p:cNvPr>
          <p:cNvCxnSpPr/>
          <p:nvPr/>
        </p:nvCxnSpPr>
        <p:spPr>
          <a:xfrm>
            <a:off x="7492345" y="4083864"/>
            <a:ext cx="0" cy="914400"/>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
        <p:nvSpPr>
          <p:cNvPr id="31" name="Rectangle 30">
            <a:extLst>
              <a:ext uri="{FF2B5EF4-FFF2-40B4-BE49-F238E27FC236}">
                <a16:creationId xmlns:a16="http://schemas.microsoft.com/office/drawing/2014/main" id="{98D077AE-78CB-4BC1-8DF7-94228E37A010}"/>
              </a:ext>
            </a:extLst>
          </p:cNvPr>
          <p:cNvSpPr/>
          <p:nvPr/>
        </p:nvSpPr>
        <p:spPr>
          <a:xfrm>
            <a:off x="7535714" y="3890815"/>
            <a:ext cx="1276375" cy="3416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GovSatCom</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9384ACA2-67A6-4232-86EB-0D8539DD1490}"/>
              </a:ext>
            </a:extLst>
          </p:cNvPr>
          <p:cNvCxnSpPr>
            <a:cxnSpLocks/>
          </p:cNvCxnSpPr>
          <p:nvPr/>
        </p:nvCxnSpPr>
        <p:spPr>
          <a:xfrm>
            <a:off x="7355072" y="4250646"/>
            <a:ext cx="2030288" cy="4488"/>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
        <p:nvSpPr>
          <p:cNvPr id="33" name="TextBox 36">
            <a:extLst>
              <a:ext uri="{FF2B5EF4-FFF2-40B4-BE49-F238E27FC236}">
                <a16:creationId xmlns:a16="http://schemas.microsoft.com/office/drawing/2014/main" id="{F0D30309-C59D-4C49-A995-D442456C1254}"/>
              </a:ext>
            </a:extLst>
          </p:cNvPr>
          <p:cNvSpPr txBox="1"/>
          <p:nvPr/>
        </p:nvSpPr>
        <p:spPr>
          <a:xfrm>
            <a:off x="7638858" y="4345291"/>
            <a:ext cx="1709613" cy="184973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Secures satellite communications for EU governmental actors</a:t>
            </a:r>
          </a:p>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Delivering rapid support over crisis areas</a:t>
            </a:r>
          </a:p>
          <a:p>
            <a:pPr marL="0" marR="0" lvl="0" indent="0" algn="l" defTabSz="666750" rtl="0" eaLnBrk="1" fontAlgn="auto" latinLnBrk="0" hangingPunct="1">
              <a:lnSpc>
                <a:spcPct val="90000"/>
              </a:lnSpc>
              <a:spcBef>
                <a:spcPts val="0"/>
              </a:spcBef>
              <a:spcAft>
                <a:spcPct val="35000"/>
              </a:spcAft>
              <a:buClrTx/>
              <a:buSzTx/>
              <a:buFontTx/>
              <a:buNone/>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34" name="Imagen 26">
            <a:extLst>
              <a:ext uri="{FF2B5EF4-FFF2-40B4-BE49-F238E27FC236}">
                <a16:creationId xmlns:a16="http://schemas.microsoft.com/office/drawing/2014/main" id="{1A970189-1941-4F89-B353-F2DB19502D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851" y="5890405"/>
            <a:ext cx="1545881" cy="510501"/>
          </a:xfrm>
          <a:prstGeom prst="rect">
            <a:avLst/>
          </a:prstGeom>
        </p:spPr>
      </p:pic>
      <p:pic>
        <p:nvPicPr>
          <p:cNvPr id="35" name="Imagen 11">
            <a:extLst>
              <a:ext uri="{FF2B5EF4-FFF2-40B4-BE49-F238E27FC236}">
                <a16:creationId xmlns:a16="http://schemas.microsoft.com/office/drawing/2014/main" id="{00EB92D4-8EEF-4CC8-8CEF-212B39EFD9BA}"/>
              </a:ext>
            </a:extLst>
          </p:cNvPr>
          <p:cNvPicPr>
            <a:picLocks noGrp="1"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2632" y="5907137"/>
            <a:ext cx="694716" cy="698565"/>
          </a:xfrm>
          <a:prstGeom prst="rect">
            <a:avLst/>
          </a:prstGeom>
          <a:noFill/>
          <a:ln>
            <a:noFill/>
          </a:ln>
          <a:effectLst/>
        </p:spPr>
      </p:pic>
      <p:pic>
        <p:nvPicPr>
          <p:cNvPr id="36" name="Picture 2" descr="Copernicus ">
            <a:extLst>
              <a:ext uri="{FF2B5EF4-FFF2-40B4-BE49-F238E27FC236}">
                <a16:creationId xmlns:a16="http://schemas.microsoft.com/office/drawing/2014/main" id="{6127B285-876D-40E8-B763-D20C2543B7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5711" y="5993631"/>
            <a:ext cx="1164438" cy="4851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41543657-1411-4230-B3D6-9E088B8BDC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9589" y="6107549"/>
            <a:ext cx="1428149" cy="231413"/>
          </a:xfrm>
          <a:prstGeom prst="rect">
            <a:avLst/>
          </a:prstGeom>
        </p:spPr>
      </p:pic>
      <p:pic>
        <p:nvPicPr>
          <p:cNvPr id="38" name="Picture 37">
            <a:extLst>
              <a:ext uri="{FF2B5EF4-FFF2-40B4-BE49-F238E27FC236}">
                <a16:creationId xmlns:a16="http://schemas.microsoft.com/office/drawing/2014/main" id="{8BC6E784-D368-4C23-BF8E-2D7F18688E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8516" y="1523871"/>
            <a:ext cx="3378443" cy="1762256"/>
          </a:xfrm>
          <a:prstGeom prst="rect">
            <a:avLst/>
          </a:prstGeom>
        </p:spPr>
      </p:pic>
      <p:sp>
        <p:nvSpPr>
          <p:cNvPr id="40" name="Rectangle 39">
            <a:extLst>
              <a:ext uri="{FF2B5EF4-FFF2-40B4-BE49-F238E27FC236}">
                <a16:creationId xmlns:a16="http://schemas.microsoft.com/office/drawing/2014/main" id="{BA9CB2CD-3A09-40FA-8160-F60945B65183}"/>
              </a:ext>
            </a:extLst>
          </p:cNvPr>
          <p:cNvSpPr/>
          <p:nvPr/>
        </p:nvSpPr>
        <p:spPr>
          <a:xfrm>
            <a:off x="9919504" y="3885322"/>
            <a:ext cx="539315" cy="3416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SSA</a:t>
            </a:r>
          </a:p>
        </p:txBody>
      </p:sp>
      <p:cxnSp>
        <p:nvCxnSpPr>
          <p:cNvPr id="41" name="Straight Connector 40">
            <a:extLst>
              <a:ext uri="{FF2B5EF4-FFF2-40B4-BE49-F238E27FC236}">
                <a16:creationId xmlns:a16="http://schemas.microsoft.com/office/drawing/2014/main" id="{80D07108-5744-4B1F-9A43-E7B7A30E5079}"/>
              </a:ext>
            </a:extLst>
          </p:cNvPr>
          <p:cNvCxnSpPr>
            <a:cxnSpLocks/>
          </p:cNvCxnSpPr>
          <p:nvPr/>
        </p:nvCxnSpPr>
        <p:spPr>
          <a:xfrm flipV="1">
            <a:off x="9673191" y="4228061"/>
            <a:ext cx="1980698" cy="7114"/>
          </a:xfrm>
          <a:prstGeom prst="line">
            <a:avLst/>
          </a:prstGeom>
          <a:ln w="19050">
            <a:noFill/>
          </a:ln>
        </p:spPr>
        <p:style>
          <a:lnRef idx="1">
            <a:schemeClr val="accent2"/>
          </a:lnRef>
          <a:fillRef idx="0">
            <a:schemeClr val="accent2"/>
          </a:fillRef>
          <a:effectRef idx="0">
            <a:schemeClr val="accent2"/>
          </a:effectRef>
          <a:fontRef idx="minor">
            <a:schemeClr val="tx1"/>
          </a:fontRef>
        </p:style>
      </p:cxnSp>
      <p:sp>
        <p:nvSpPr>
          <p:cNvPr id="42" name="TextBox 36">
            <a:extLst>
              <a:ext uri="{FF2B5EF4-FFF2-40B4-BE49-F238E27FC236}">
                <a16:creationId xmlns:a16="http://schemas.microsoft.com/office/drawing/2014/main" id="{80B66BD0-6C44-42F4-AF1D-E8382CB0E34A}"/>
              </a:ext>
            </a:extLst>
          </p:cNvPr>
          <p:cNvSpPr txBox="1"/>
          <p:nvPr/>
        </p:nvSpPr>
        <p:spPr>
          <a:xfrm>
            <a:off x="9944277" y="4323470"/>
            <a:ext cx="1709613" cy="8679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66750" rtl="0" eaLnBrk="1" fontAlgn="auto" latinLnBrk="0" hangingPunct="1">
              <a:lnSpc>
                <a:spcPct val="90000"/>
              </a:lnSpc>
              <a:spcBef>
                <a:spcPts val="0"/>
              </a:spcBef>
              <a:spcAft>
                <a:spcPct val="3500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Space Situational Awareness monitors and protects space assets. </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CAB88358-8641-41FB-9A70-EF046E02B93F}"/>
              </a:ext>
            </a:extLst>
          </p:cNvPr>
          <p:cNvCxnSpPr/>
          <p:nvPr/>
        </p:nvCxnSpPr>
        <p:spPr>
          <a:xfrm>
            <a:off x="9819780" y="4094216"/>
            <a:ext cx="0" cy="914400"/>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D615DB3E-F108-45ED-BE21-99E469868073}"/>
              </a:ext>
            </a:extLst>
          </p:cNvPr>
          <p:cNvCxnSpPr>
            <a:cxnSpLocks/>
          </p:cNvCxnSpPr>
          <p:nvPr/>
        </p:nvCxnSpPr>
        <p:spPr>
          <a:xfrm>
            <a:off x="9682507" y="4260998"/>
            <a:ext cx="2030288" cy="4488"/>
          </a:xfrm>
          <a:prstGeom prst="line">
            <a:avLst/>
          </a:prstGeom>
          <a:ln w="19050">
            <a:solidFill>
              <a:srgbClr val="0E419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5680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7AEE-B862-4EC9-BB7B-1ED6AE97CB2C}"/>
              </a:ext>
            </a:extLst>
          </p:cNvPr>
          <p:cNvSpPr>
            <a:spLocks noGrp="1"/>
          </p:cNvSpPr>
          <p:nvPr>
            <p:ph type="title"/>
          </p:nvPr>
        </p:nvSpPr>
        <p:spPr>
          <a:xfrm>
            <a:off x="448948" y="263092"/>
            <a:ext cx="7772400"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Why support space entrepreneurship?</a:t>
            </a:r>
            <a:endParaRPr lang="LID4096" sz="3500" dirty="0">
              <a:solidFill>
                <a:srgbClr val="3E3D9A"/>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EA7CE46-4049-429C-A031-9B4C2FDD46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LID4096" sz="12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EC48BF9-B6CF-46C4-B165-59EAFBC59CB3}"/>
              </a:ext>
            </a:extLst>
          </p:cNvPr>
          <p:cNvSpPr/>
          <p:nvPr/>
        </p:nvSpPr>
        <p:spPr>
          <a:xfrm>
            <a:off x="0" y="1588655"/>
            <a:ext cx="12192000" cy="5967414"/>
          </a:xfrm>
          <a:prstGeom prst="rect">
            <a:avLst/>
          </a:prstGeom>
          <a:blipFill dpi="0" rotWithShape="1">
            <a:blip r:embed="rId2" cstate="email">
              <a:extLst>
                <a:ext uri="{28A0092B-C50C-407E-A947-70E740481C1C}">
                  <a14:useLocalDpi xmlns:a14="http://schemas.microsoft.com/office/drawing/2010/main"/>
                </a:ext>
              </a:extLst>
            </a:blip>
            <a:srcRect/>
            <a:stretch>
              <a:fillRect t="1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6">
            <a:extLst>
              <a:ext uri="{FF2B5EF4-FFF2-40B4-BE49-F238E27FC236}">
                <a16:creationId xmlns:a16="http://schemas.microsoft.com/office/drawing/2014/main" id="{0CEAD9A4-62A9-461B-8495-EBC70AF99533}"/>
              </a:ext>
            </a:extLst>
          </p:cNvPr>
          <p:cNvSpPr txBox="1">
            <a:spLocks/>
          </p:cNvSpPr>
          <p:nvPr/>
        </p:nvSpPr>
        <p:spPr>
          <a:xfrm>
            <a:off x="448948" y="1867328"/>
            <a:ext cx="10875986" cy="4465128"/>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sv-SE" sz="2600" b="1" i="0" u="none" strike="noStrike" kern="1200" cap="none" spc="0" normalizeH="0" baseline="0" noProof="0" dirty="0">
                <a:ln>
                  <a:noFill/>
                </a:ln>
                <a:solidFill>
                  <a:prstClr val="white"/>
                </a:solidFill>
                <a:effectLst/>
                <a:uLnTx/>
                <a:uFillTx/>
                <a:latin typeface="DIN Next LT Pro Ultra Light" panose="020B0203020203050203"/>
                <a:ea typeface="+mj-ea"/>
                <a:cs typeface="+mj-cs"/>
              </a:rPr>
              <a:t>New products and services: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DIN Next LT Pro Ultra Light" panose="020B0203020203050203"/>
                <a:ea typeface="+mn-ea"/>
                <a:cs typeface="+mn-cs"/>
              </a:rPr>
              <a:t>Space technology for new functionality and lower cost</a:t>
            </a:r>
          </a:p>
          <a:p>
            <a:pPr marL="914400" marR="0" lvl="1" indent="-457200" algn="l" defTabSz="4572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DIN Next LT Pro Ultra Light" panose="020B0203020203050203"/>
                <a:ea typeface="+mn-ea"/>
                <a:cs typeface="+mn-cs"/>
              </a:rPr>
              <a:t>Digital services based on space data, information and services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sv-SE" sz="2600" b="1" i="0" u="none" strike="noStrike" kern="1200" cap="none" spc="0" normalizeH="0" baseline="0" noProof="0" dirty="0">
                <a:ln>
                  <a:noFill/>
                </a:ln>
                <a:solidFill>
                  <a:prstClr val="white"/>
                </a:solidFill>
                <a:effectLst/>
                <a:uLnTx/>
                <a:uFillTx/>
                <a:latin typeface="DIN Next LT Pro Ultra Light" panose="020B0203020203050203"/>
                <a:ea typeface="+mj-ea"/>
                <a:cs typeface="+mj-cs"/>
              </a:rPr>
              <a:t>New business </a:t>
            </a:r>
            <a:r>
              <a:rPr kumimoji="0" lang="sv-SE" sz="2600" b="1" i="0" u="none" strike="noStrike" kern="1200" cap="none" spc="0" normalizeH="0" baseline="0" noProof="0" dirty="0" err="1">
                <a:ln>
                  <a:noFill/>
                </a:ln>
                <a:solidFill>
                  <a:prstClr val="white"/>
                </a:solidFill>
                <a:effectLst/>
                <a:uLnTx/>
                <a:uFillTx/>
                <a:latin typeface="DIN Next LT Pro Ultra Light" panose="020B0203020203050203"/>
                <a:ea typeface="+mj-ea"/>
                <a:cs typeface="+mj-cs"/>
              </a:rPr>
              <a:t>models</a:t>
            </a:r>
            <a:r>
              <a:rPr kumimoji="0" lang="sv-SE" sz="2600" b="1" i="0" u="none" strike="noStrike" kern="1200" cap="none" spc="0" normalizeH="0" baseline="0" noProof="0" dirty="0">
                <a:ln>
                  <a:noFill/>
                </a:ln>
                <a:solidFill>
                  <a:prstClr val="white"/>
                </a:solidFill>
                <a:effectLst/>
                <a:uLnTx/>
                <a:uFillTx/>
                <a:latin typeface="DIN Next LT Pro Ultra Light" panose="020B0203020203050203"/>
                <a:ea typeface="+mj-ea"/>
                <a:cs typeface="+mj-cs"/>
              </a:rPr>
              <a:t>:</a:t>
            </a:r>
          </a:p>
          <a:p>
            <a:pPr marL="914400" marR="0" lvl="1" indent="-457200" algn="l" defTabSz="4572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DIN Next LT Pro Ultra Light" panose="020B0203020203050203"/>
                <a:ea typeface="+mn-ea"/>
                <a:cs typeface="+mn-cs"/>
              </a:rPr>
              <a:t>Commercialisation of space</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sv-SE" sz="2600" b="1" i="0" u="none" strike="noStrike" kern="1200" cap="none" spc="0" normalizeH="0" baseline="0" noProof="0" dirty="0">
                <a:ln>
                  <a:noFill/>
                </a:ln>
                <a:solidFill>
                  <a:prstClr val="white"/>
                </a:solidFill>
                <a:effectLst/>
                <a:uLnTx/>
                <a:uFillTx/>
                <a:latin typeface="DIN Next LT Pro Ultra Light" panose="020B0203020203050203"/>
                <a:ea typeface="+mj-ea"/>
                <a:cs typeface="+mj-cs"/>
              </a:rPr>
              <a:t>New </a:t>
            </a:r>
            <a:r>
              <a:rPr kumimoji="0" lang="sv-SE" sz="2600" b="1" i="0" u="none" strike="noStrike" kern="1200" cap="none" spc="0" normalizeH="0" baseline="0" noProof="0" dirty="0" err="1">
                <a:ln>
                  <a:noFill/>
                </a:ln>
                <a:solidFill>
                  <a:prstClr val="white"/>
                </a:solidFill>
                <a:effectLst/>
                <a:uLnTx/>
                <a:uFillTx/>
                <a:latin typeface="DIN Next LT Pro Ultra Light" panose="020B0203020203050203"/>
                <a:ea typeface="+mj-ea"/>
                <a:cs typeface="+mj-cs"/>
              </a:rPr>
              <a:t>financing</a:t>
            </a:r>
            <a:r>
              <a:rPr kumimoji="0" lang="sv-SE" sz="2600" b="1" i="0" u="none" strike="noStrike" kern="1200" cap="none" spc="0" normalizeH="0" baseline="0" noProof="0" dirty="0">
                <a:ln>
                  <a:noFill/>
                </a:ln>
                <a:solidFill>
                  <a:prstClr val="white"/>
                </a:solidFill>
                <a:effectLst/>
                <a:uLnTx/>
                <a:uFillTx/>
                <a:latin typeface="DIN Next LT Pro Ultra Light" panose="020B0203020203050203"/>
                <a:ea typeface="+mj-ea"/>
                <a:cs typeface="+mj-cs"/>
              </a:rPr>
              <a:t> </a:t>
            </a:r>
            <a:r>
              <a:rPr kumimoji="0" lang="sv-SE" sz="2600" b="1" i="0" u="none" strike="noStrike" kern="1200" cap="none" spc="0" normalizeH="0" baseline="0" noProof="0" dirty="0" err="1">
                <a:ln>
                  <a:noFill/>
                </a:ln>
                <a:solidFill>
                  <a:prstClr val="white"/>
                </a:solidFill>
                <a:effectLst/>
                <a:uLnTx/>
                <a:uFillTx/>
                <a:latin typeface="DIN Next LT Pro Ultra Light" panose="020B0203020203050203"/>
                <a:ea typeface="+mj-ea"/>
                <a:cs typeface="+mj-cs"/>
              </a:rPr>
              <a:t>schemes</a:t>
            </a:r>
            <a:r>
              <a:rPr kumimoji="0" lang="sv-SE" sz="2600" b="1" i="0" u="none" strike="noStrike" kern="1200" cap="none" spc="0" normalizeH="0" baseline="0" noProof="0" dirty="0">
                <a:ln>
                  <a:noFill/>
                </a:ln>
                <a:solidFill>
                  <a:prstClr val="white"/>
                </a:solidFill>
                <a:effectLst/>
                <a:uLnTx/>
                <a:uFillTx/>
                <a:latin typeface="DIN Next LT Pro Ultra Light" panose="020B0203020203050203"/>
                <a:ea typeface="+mj-ea"/>
                <a:cs typeface="+mj-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DIN Next LT Pro Ultra Light" panose="020B0203020203050203"/>
                <a:ea typeface="+mn-ea"/>
                <a:cs typeface="+mn-cs"/>
              </a:rPr>
              <a:t>Increasing role of venture capital funds </a:t>
            </a:r>
          </a:p>
          <a:p>
            <a:pPr marL="800100" marR="0" lvl="1" indent="-342900" algn="l" defTabSz="457200" rtl="0" eaLnBrk="1" fontAlgn="auto" latinLnBrk="0" hangingPunct="1">
              <a:lnSpc>
                <a:spcPct val="100000"/>
              </a:lnSpc>
              <a:spcBef>
                <a:spcPts val="0"/>
              </a:spcBef>
              <a:spcAft>
                <a:spcPts val="3000"/>
              </a:spcAft>
              <a:buClrTx/>
              <a:buSzTx/>
              <a:buFont typeface="Arial" panose="020B0604020202020204" pitchFamily="34" charset="0"/>
              <a:buChar char="•"/>
              <a:tabLst/>
              <a:defRPr/>
            </a:pPr>
            <a:r>
              <a:rPr kumimoji="0" lang="sv-SE" sz="2600" b="0" i="0" u="none" strike="noStrike" kern="1200" cap="none" spc="0" normalizeH="0" baseline="0" noProof="0" dirty="0">
                <a:ln>
                  <a:noFill/>
                </a:ln>
                <a:solidFill>
                  <a:prstClr val="white"/>
                </a:solidFill>
                <a:effectLst/>
                <a:uLnTx/>
                <a:uFillTx/>
                <a:latin typeface="DIN Next LT Pro Ultra Light" panose="020B0203020203050203"/>
                <a:ea typeface="+mn-ea"/>
                <a:cs typeface="+mn-cs"/>
              </a:rPr>
              <a:t>Debt funding access requires customers &amp; revenue</a:t>
            </a:r>
          </a:p>
          <a:p>
            <a:pPr marL="0" marR="0" lvl="0" indent="0" algn="l" defTabSz="914400" rtl="0" eaLnBrk="1" fontAlgn="auto" latinLnBrk="0" hangingPunct="1">
              <a:lnSpc>
                <a:spcPct val="90000"/>
              </a:lnSpc>
              <a:spcBef>
                <a:spcPct val="0"/>
              </a:spcBef>
              <a:spcAft>
                <a:spcPts val="3000"/>
              </a:spcAft>
              <a:buClrTx/>
              <a:buSzTx/>
              <a:buFontTx/>
              <a:buNone/>
              <a:tabLst/>
              <a:defRPr/>
            </a:pPr>
            <a:r>
              <a:rPr kumimoji="0" lang="sv-SE" sz="2600" b="0" i="0" u="none" strike="noStrike" kern="1200" cap="none" spc="0" normalizeH="0" baseline="0" noProof="0" dirty="0">
                <a:ln>
                  <a:noFill/>
                </a:ln>
                <a:solidFill>
                  <a:prstClr val="white"/>
                </a:solidFill>
                <a:effectLst/>
                <a:uLnTx/>
                <a:uFillTx/>
                <a:latin typeface="DIN Next LT Pro Ultra Light" panose="020B0203020203050203"/>
                <a:ea typeface="+mj-ea"/>
                <a:cs typeface="+mj-cs"/>
              </a:rPr>
              <a:t>A closer cooperation between EC, EIF, ESA, and EUSPA, and others</a:t>
            </a:r>
            <a:endParaRPr kumimoji="0" lang="en-GB" sz="2600" b="0" i="0" u="none" strike="noStrike" kern="1200" cap="none" spc="0" normalizeH="0" baseline="0" noProof="0" dirty="0">
              <a:ln>
                <a:noFill/>
              </a:ln>
              <a:solidFill>
                <a:prstClr val="white"/>
              </a:solidFill>
              <a:effectLst/>
              <a:uLnTx/>
              <a:uFillTx/>
              <a:latin typeface="DIN Next LT Pro Ultra Light" panose="020B0203020203050203"/>
              <a:ea typeface="+mj-ea"/>
              <a:cs typeface="+mj-cs"/>
            </a:endParaRPr>
          </a:p>
        </p:txBody>
      </p:sp>
    </p:spTree>
    <p:extLst>
      <p:ext uri="{BB962C8B-B14F-4D97-AF65-F5344CB8AC3E}">
        <p14:creationId xmlns:p14="http://schemas.microsoft.com/office/powerpoint/2010/main" val="334305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C0-B89E-4AA4-B5D7-1F1185586448}"/>
              </a:ext>
            </a:extLst>
          </p:cNvPr>
          <p:cNvSpPr>
            <a:spLocks noGrp="1"/>
          </p:cNvSpPr>
          <p:nvPr>
            <p:ph type="title"/>
          </p:nvPr>
        </p:nvSpPr>
        <p:spPr>
          <a:xfrm>
            <a:off x="575133" y="203100"/>
            <a:ext cx="7772400"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Cassini 2021-2027 overview</a:t>
            </a:r>
            <a:endParaRPr lang="LID4096" sz="3500" dirty="0">
              <a:solidFill>
                <a:srgbClr val="3E3D9A"/>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73075CE-53C2-4FC2-92AD-ECFD35DC70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LID4096" sz="12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9AD6819-E9F0-4A09-8E2D-E76CC1753A3D}"/>
              </a:ext>
            </a:extLst>
          </p:cNvPr>
          <p:cNvSpPr/>
          <p:nvPr/>
        </p:nvSpPr>
        <p:spPr>
          <a:xfrm>
            <a:off x="0" y="1523756"/>
            <a:ext cx="12192000" cy="5334244"/>
          </a:xfrm>
          <a:prstGeom prst="rect">
            <a:avLst/>
          </a:prstGeom>
          <a:blipFill>
            <a:blip r:embed="rId2" cstate="email">
              <a:extLst>
                <a:ext uri="{28A0092B-C50C-407E-A947-70E740481C1C}">
                  <a14:useLocalDpi xmlns:a14="http://schemas.microsoft.com/office/drawing/2010/main"/>
                </a:ext>
              </a:extLst>
            </a:blip>
            <a:stretch>
              <a:fillRect b="64"/>
            </a:stretch>
          </a:blipFill>
          <a:ln w="12700" cap="flat" cmpd="sng" algn="ctr">
            <a:solidFill>
              <a:srgbClr val="1E858B">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800" b="0" i="0" u="none" strike="noStrike" kern="0" cap="none" spc="0" normalizeH="0" baseline="0" noProof="0" dirty="0">
              <a:ln>
                <a:noFill/>
              </a:ln>
              <a:solidFill>
                <a:srgbClr val="FFFFFF"/>
              </a:solidFill>
              <a:effectLst/>
              <a:uLnTx/>
              <a:uFillTx/>
              <a:latin typeface="DIN Next LT Pro Light"/>
              <a:ea typeface="+mn-ea"/>
              <a:cs typeface="+mn-cs"/>
            </a:endParaRPr>
          </a:p>
        </p:txBody>
      </p:sp>
      <p:sp>
        <p:nvSpPr>
          <p:cNvPr id="23" name="Rounded Rectangle 15">
            <a:extLst>
              <a:ext uri="{FF2B5EF4-FFF2-40B4-BE49-F238E27FC236}">
                <a16:creationId xmlns:a16="http://schemas.microsoft.com/office/drawing/2014/main" id="{1FDD59C5-F5D9-41B7-BB81-4100EF1A129C}"/>
              </a:ext>
            </a:extLst>
          </p:cNvPr>
          <p:cNvSpPr/>
          <p:nvPr/>
        </p:nvSpPr>
        <p:spPr>
          <a:xfrm>
            <a:off x="6054528" y="3347077"/>
            <a:ext cx="3063921" cy="859639"/>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4D4D4D"/>
                </a:solidFill>
                <a:effectLst/>
                <a:uLnTx/>
                <a:uFillTx/>
                <a:latin typeface="DIN Next LT Pro Ultra Light" panose="020B0203020203050203"/>
                <a:ea typeface="+mn-ea"/>
                <a:cs typeface="+mn-cs"/>
              </a:rPr>
              <a:t>BUSINESS GROWTH</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Business </a:t>
            </a: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Accelerator </a:t>
            </a:r>
          </a:p>
        </p:txBody>
      </p:sp>
      <p:sp>
        <p:nvSpPr>
          <p:cNvPr id="24" name="Rounded Rectangle 14">
            <a:extLst>
              <a:ext uri="{FF2B5EF4-FFF2-40B4-BE49-F238E27FC236}">
                <a16:creationId xmlns:a16="http://schemas.microsoft.com/office/drawing/2014/main" id="{D6C05601-6EE7-42EF-BAA6-693383CBCEC1}"/>
              </a:ext>
            </a:extLst>
          </p:cNvPr>
          <p:cNvSpPr/>
          <p:nvPr/>
        </p:nvSpPr>
        <p:spPr>
          <a:xfrm>
            <a:off x="1837886" y="4719449"/>
            <a:ext cx="1699536" cy="846037"/>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a:ln>
                  <a:noFill/>
                </a:ln>
                <a:solidFill>
                  <a:srgbClr val="4D4D4D"/>
                </a:solidFill>
                <a:effectLst/>
                <a:uLnTx/>
                <a:uFillTx/>
                <a:latin typeface="DIN Next LT Pro Ultra Light" panose="020B0203020203050203"/>
                <a:ea typeface="+mn-ea"/>
                <a:cs typeface="+mn-cs"/>
              </a:rPr>
              <a:t>PROMOTION</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CASSINI Hackathons &amp; Mentoring </a:t>
            </a:r>
          </a:p>
        </p:txBody>
      </p:sp>
      <p:sp>
        <p:nvSpPr>
          <p:cNvPr id="25" name="Rounded Rectangle 12">
            <a:extLst>
              <a:ext uri="{FF2B5EF4-FFF2-40B4-BE49-F238E27FC236}">
                <a16:creationId xmlns:a16="http://schemas.microsoft.com/office/drawing/2014/main" id="{5E48423E-950A-4212-B759-0DA34FD30A56}"/>
              </a:ext>
            </a:extLst>
          </p:cNvPr>
          <p:cNvSpPr/>
          <p:nvPr/>
        </p:nvSpPr>
        <p:spPr>
          <a:xfrm>
            <a:off x="6054528" y="4609196"/>
            <a:ext cx="3063921" cy="1035011"/>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4D4D4D"/>
                </a:solidFill>
                <a:effectLst/>
                <a:uLnTx/>
                <a:uFillTx/>
                <a:latin typeface="DIN Next LT Pro Ultra Light" panose="020B0203020203050203"/>
                <a:ea typeface="+mn-ea"/>
                <a:cs typeface="+mn-cs"/>
              </a:rPr>
              <a:t>INVESTMENT</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Seed and Growth Funding Facility (</a:t>
            </a:r>
            <a:r>
              <a:rPr kumimoji="0" lang="en-US" sz="1400" b="0" i="0" u="none" strike="noStrike" kern="0" cap="none" spc="0" normalizeH="0" baseline="0" noProof="0" dirty="0" err="1">
                <a:ln>
                  <a:noFill/>
                </a:ln>
                <a:solidFill>
                  <a:srgbClr val="4D4D4D"/>
                </a:solidFill>
                <a:effectLst/>
                <a:uLnTx/>
                <a:uFillTx/>
                <a:latin typeface="DIN Next LT Pro Ultra Light" panose="020B0203020203050203"/>
                <a:ea typeface="+mn-ea"/>
                <a:cs typeface="+mn-cs"/>
              </a:rPr>
              <a:t>InvestEU</a:t>
            </a: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a:t>
            </a:r>
            <a:endParaRPr kumimoji="0" lang="en-GB"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endParaRPr>
          </a:p>
        </p:txBody>
      </p:sp>
      <p:sp>
        <p:nvSpPr>
          <p:cNvPr id="26" name="Rounded Rectangle 21">
            <a:extLst>
              <a:ext uri="{FF2B5EF4-FFF2-40B4-BE49-F238E27FC236}">
                <a16:creationId xmlns:a16="http://schemas.microsoft.com/office/drawing/2014/main" id="{B6D782C9-2DFE-40A5-8EC1-141872B81FFF}"/>
              </a:ext>
            </a:extLst>
          </p:cNvPr>
          <p:cNvSpPr/>
          <p:nvPr/>
        </p:nvSpPr>
        <p:spPr>
          <a:xfrm>
            <a:off x="3740093" y="4705847"/>
            <a:ext cx="1705121" cy="859639"/>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a:ln>
                  <a:noFill/>
                </a:ln>
                <a:solidFill>
                  <a:srgbClr val="4D4D4D"/>
                </a:solidFill>
                <a:effectLst/>
                <a:uLnTx/>
                <a:uFillTx/>
                <a:latin typeface="DIN Next LT Pro Ultra Light" panose="020B0203020203050203"/>
                <a:ea typeface="+mn-ea"/>
                <a:cs typeface="+mn-cs"/>
              </a:rPr>
              <a:t>INNOVATION COMPETITIONS</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CASSINI Prizes </a:t>
            </a:r>
          </a:p>
        </p:txBody>
      </p:sp>
      <p:sp>
        <p:nvSpPr>
          <p:cNvPr id="27" name="Rounded Rectangle 38">
            <a:extLst>
              <a:ext uri="{FF2B5EF4-FFF2-40B4-BE49-F238E27FC236}">
                <a16:creationId xmlns:a16="http://schemas.microsoft.com/office/drawing/2014/main" id="{D09A8662-A7AE-4B57-9BFB-14B973A82B94}"/>
              </a:ext>
            </a:extLst>
          </p:cNvPr>
          <p:cNvSpPr/>
          <p:nvPr/>
        </p:nvSpPr>
        <p:spPr>
          <a:xfrm>
            <a:off x="6054528" y="2016403"/>
            <a:ext cx="3063921" cy="995546"/>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a:ln>
                  <a:noFill/>
                </a:ln>
                <a:solidFill>
                  <a:srgbClr val="4D4D4D"/>
                </a:solidFill>
                <a:effectLst/>
                <a:uLnTx/>
                <a:uFillTx/>
                <a:latin typeface="DIN Next LT Pro Ultra Light" panose="020B0203020203050203"/>
                <a:ea typeface="+mn-ea"/>
                <a:cs typeface="+mn-cs"/>
              </a:rPr>
              <a:t>MATCHMAKING</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CASSINI Matchmaking with Investors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CASSINI Industrial Partnering</a:t>
            </a:r>
            <a:endParaRPr kumimoji="0" lang="en-GB" sz="1400" b="0" i="0" u="none" strike="noStrike" kern="0" cap="none" spc="0" normalizeH="0" baseline="0" noProof="0">
              <a:ln>
                <a:noFill/>
              </a:ln>
              <a:solidFill>
                <a:srgbClr val="4D4D4D"/>
              </a:solidFill>
              <a:effectLst/>
              <a:uLnTx/>
              <a:uFillTx/>
              <a:latin typeface="DIN Next LT Pro Ultra Light" panose="020B0203020203050203"/>
              <a:ea typeface="+mn-ea"/>
              <a:cs typeface="+mn-cs"/>
            </a:endParaRPr>
          </a:p>
        </p:txBody>
      </p:sp>
      <p:sp>
        <p:nvSpPr>
          <p:cNvPr id="28" name="Rounded Rectangle 26">
            <a:extLst>
              <a:ext uri="{FF2B5EF4-FFF2-40B4-BE49-F238E27FC236}">
                <a16:creationId xmlns:a16="http://schemas.microsoft.com/office/drawing/2014/main" id="{0EF8E3B8-7E28-4AF3-9A8E-A0D5720B4261}"/>
              </a:ext>
            </a:extLst>
          </p:cNvPr>
          <p:cNvSpPr/>
          <p:nvPr/>
        </p:nvSpPr>
        <p:spPr>
          <a:xfrm>
            <a:off x="372421" y="1809888"/>
            <a:ext cx="3165001" cy="2176712"/>
          </a:xfrm>
          <a:prstGeom prst="roundRect">
            <a:avLst/>
          </a:prstGeom>
          <a:noFill/>
          <a:ln w="12700" cap="flat" cmpd="sng" algn="ctr">
            <a:noFill/>
            <a:prstDash val="sysDash"/>
            <a:miter lim="800000"/>
          </a:ln>
          <a:effectLst/>
        </p:spPr>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0" cap="none" spc="0" normalizeH="0" baseline="0" noProof="0" dirty="0">
                <a:ln>
                  <a:noFill/>
                </a:ln>
                <a:solidFill>
                  <a:srgbClr val="FFFFFF"/>
                </a:solidFill>
                <a:effectLst/>
                <a:uLnTx/>
                <a:uFillTx/>
                <a:latin typeface="DIN Next LT Pro Light"/>
                <a:ea typeface="+mn-ea"/>
                <a:cs typeface="+mn-cs"/>
              </a:rPr>
              <a:t>THE ROAD TO NEW SPACE</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0" cap="none" spc="0" normalizeH="0" baseline="0" noProof="0" dirty="0">
                <a:ln>
                  <a:noFill/>
                </a:ln>
                <a:solidFill>
                  <a:srgbClr val="FFFFFF"/>
                </a:solidFill>
                <a:effectLst/>
                <a:uLnTx/>
                <a:uFillTx/>
                <a:latin typeface="DIN Next LT Pro Light"/>
                <a:ea typeface="+mn-ea"/>
                <a:cs typeface="+mn-cs"/>
              </a:rPr>
              <a:t>Clear vision for European space businesses and markets</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0" cap="none" spc="0" normalizeH="0" baseline="0" noProof="0" dirty="0">
                <a:ln>
                  <a:noFill/>
                </a:ln>
                <a:solidFill>
                  <a:srgbClr val="FFFFFF"/>
                </a:solidFill>
                <a:effectLst/>
                <a:uLnTx/>
                <a:uFillTx/>
                <a:latin typeface="DIN Next LT Pro Light"/>
                <a:ea typeface="+mn-ea"/>
                <a:cs typeface="+mn-cs"/>
              </a:rPr>
              <a:t>New industry setup </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0" cap="none" spc="0" normalizeH="0" baseline="0" noProof="0" dirty="0">
                <a:ln>
                  <a:noFill/>
                </a:ln>
                <a:solidFill>
                  <a:srgbClr val="FFFFFF"/>
                </a:solidFill>
                <a:effectLst/>
                <a:uLnTx/>
                <a:uFillTx/>
                <a:latin typeface="DIN Next LT Pro Light"/>
                <a:ea typeface="+mn-ea"/>
                <a:cs typeface="+mn-cs"/>
              </a:rPr>
              <a:t>New entrants</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0" cap="none" spc="0" normalizeH="0" baseline="0" noProof="0" dirty="0">
                <a:ln>
                  <a:noFill/>
                </a:ln>
                <a:solidFill>
                  <a:srgbClr val="FFFFFF"/>
                </a:solidFill>
                <a:effectLst/>
                <a:uLnTx/>
                <a:uFillTx/>
                <a:latin typeface="DIN Next LT Pro Light"/>
                <a:ea typeface="+mn-ea"/>
                <a:cs typeface="+mn-cs"/>
              </a:rPr>
              <a:t>New private investment</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0" cap="none" spc="0" normalizeH="0" baseline="0" noProof="0" dirty="0">
                <a:ln>
                  <a:noFill/>
                </a:ln>
                <a:solidFill>
                  <a:srgbClr val="FFFFFF"/>
                </a:solidFill>
                <a:effectLst/>
                <a:uLnTx/>
                <a:uFillTx/>
                <a:latin typeface="DIN Next LT Pro Light"/>
                <a:ea typeface="+mn-ea"/>
                <a:cs typeface="+mn-cs"/>
              </a:rPr>
              <a:t>New markets</a:t>
            </a:r>
          </a:p>
          <a:p>
            <a:pPr marL="108000" marR="0" lvl="0" indent="-10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0" cap="none" spc="0" normalizeH="0" baseline="0" noProof="0" dirty="0">
                <a:ln>
                  <a:noFill/>
                </a:ln>
                <a:solidFill>
                  <a:srgbClr val="FFFFFF"/>
                </a:solidFill>
                <a:effectLst/>
                <a:uLnTx/>
                <a:uFillTx/>
                <a:latin typeface="DIN Next LT Pro Light"/>
                <a:ea typeface="+mn-ea"/>
                <a:cs typeface="+mn-cs"/>
              </a:rPr>
              <a:t>New solutions</a:t>
            </a:r>
          </a:p>
        </p:txBody>
      </p:sp>
      <p:grpSp>
        <p:nvGrpSpPr>
          <p:cNvPr id="29" name="Group 28">
            <a:extLst>
              <a:ext uri="{FF2B5EF4-FFF2-40B4-BE49-F238E27FC236}">
                <a16:creationId xmlns:a16="http://schemas.microsoft.com/office/drawing/2014/main" id="{869271FB-142E-4B99-879A-CDB0424EB1B1}"/>
              </a:ext>
            </a:extLst>
          </p:cNvPr>
          <p:cNvGrpSpPr/>
          <p:nvPr/>
        </p:nvGrpSpPr>
        <p:grpSpPr>
          <a:xfrm>
            <a:off x="2282527" y="1874309"/>
            <a:ext cx="7224088" cy="3898496"/>
            <a:chOff x="673241" y="1759010"/>
            <a:chExt cx="7224088" cy="4410955"/>
          </a:xfrm>
        </p:grpSpPr>
        <p:sp>
          <p:nvSpPr>
            <p:cNvPr id="30" name="Flowchart: Terminator 29">
              <a:extLst>
                <a:ext uri="{FF2B5EF4-FFF2-40B4-BE49-F238E27FC236}">
                  <a16:creationId xmlns:a16="http://schemas.microsoft.com/office/drawing/2014/main" id="{8CD8BF12-8B19-4FCC-B43E-BB42AA713186}"/>
                </a:ext>
              </a:extLst>
            </p:cNvPr>
            <p:cNvSpPr/>
            <p:nvPr/>
          </p:nvSpPr>
          <p:spPr>
            <a:xfrm>
              <a:off x="6738247" y="1759010"/>
              <a:ext cx="1123720" cy="321547"/>
            </a:xfrm>
            <a:prstGeom prst="flowChartTerminator">
              <a:avLst/>
            </a:prstGeom>
            <a:solidFill>
              <a:srgbClr val="FFFFFF"/>
            </a:solidFill>
            <a:ln w="31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DIN Next LT Pro Ultra Light" panose="020B0203020203050203"/>
                  <a:ea typeface="+mn-ea"/>
                  <a:cs typeface="+mn-cs"/>
                </a:rPr>
                <a:t>Starts 2022</a:t>
              </a:r>
              <a:endParaRPr kumimoji="0" lang="en-GB" sz="1400" b="1" i="0" u="none" strike="noStrike" kern="0" cap="none" spc="0" normalizeH="0" baseline="0" noProof="0" dirty="0">
                <a:ln>
                  <a:noFill/>
                </a:ln>
                <a:solidFill>
                  <a:srgbClr val="FF0000"/>
                </a:solidFill>
                <a:effectLst/>
                <a:uLnTx/>
                <a:uFillTx/>
                <a:latin typeface="Arial"/>
                <a:ea typeface="+mn-ea"/>
                <a:cs typeface="+mn-cs"/>
              </a:endParaRPr>
            </a:p>
          </p:txBody>
        </p:sp>
        <p:sp>
          <p:nvSpPr>
            <p:cNvPr id="31" name="Flowchart: Terminator 30">
              <a:extLst>
                <a:ext uri="{FF2B5EF4-FFF2-40B4-BE49-F238E27FC236}">
                  <a16:creationId xmlns:a16="http://schemas.microsoft.com/office/drawing/2014/main" id="{D2AEF560-3620-42C1-A1F0-9ADE0A5B0FB4}"/>
                </a:ext>
              </a:extLst>
            </p:cNvPr>
            <p:cNvSpPr/>
            <p:nvPr/>
          </p:nvSpPr>
          <p:spPr>
            <a:xfrm>
              <a:off x="6738247" y="3341445"/>
              <a:ext cx="1123720" cy="321547"/>
            </a:xfrm>
            <a:prstGeom prst="flowChartTerminator">
              <a:avLst/>
            </a:prstGeom>
            <a:solidFill>
              <a:srgbClr val="FFFFFF"/>
            </a:solidFill>
            <a:ln w="3175" cap="flat" cmpd="sng" algn="ctr">
              <a:solidFill>
                <a:srgbClr val="FF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DIN Next LT Pro Ultra Light" panose="020B0203020203050203"/>
                  <a:ea typeface="+mn-ea"/>
                  <a:cs typeface="+mn-cs"/>
                </a:rPr>
                <a:t>Starts 2022</a:t>
              </a:r>
              <a:endParaRPr kumimoji="0" lang="en-GB" sz="1400" b="1" i="0" u="none" strike="noStrike" kern="0" cap="none" spc="0" normalizeH="0" baseline="0" noProof="0" dirty="0">
                <a:ln>
                  <a:noFill/>
                </a:ln>
                <a:solidFill>
                  <a:srgbClr val="FF0000"/>
                </a:solidFill>
                <a:effectLst/>
                <a:uLnTx/>
                <a:uFillTx/>
                <a:latin typeface="Arial"/>
                <a:ea typeface="+mn-ea"/>
                <a:cs typeface="+mn-cs"/>
              </a:endParaRPr>
            </a:p>
          </p:txBody>
        </p:sp>
        <p:sp>
          <p:nvSpPr>
            <p:cNvPr id="32" name="Flowchart: Terminator 31">
              <a:extLst>
                <a:ext uri="{FF2B5EF4-FFF2-40B4-BE49-F238E27FC236}">
                  <a16:creationId xmlns:a16="http://schemas.microsoft.com/office/drawing/2014/main" id="{CD25BA62-6FB0-499A-8DFB-EDDD112A4A90}"/>
                </a:ext>
              </a:extLst>
            </p:cNvPr>
            <p:cNvSpPr/>
            <p:nvPr/>
          </p:nvSpPr>
          <p:spPr>
            <a:xfrm>
              <a:off x="6738247" y="4709533"/>
              <a:ext cx="1159082" cy="321547"/>
            </a:xfrm>
            <a:prstGeom prst="flowChartTerminator">
              <a:avLst/>
            </a:prstGeom>
            <a:solidFill>
              <a:srgbClr val="FFFFFF"/>
            </a:solidFill>
            <a:ln w="3175" cap="flat" cmpd="sng" algn="ctr">
              <a:solidFill>
                <a:srgbClr val="FF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DIN Next LT Pro Ultra Light" panose="020B0203020203050203"/>
                  <a:ea typeface="+mn-ea"/>
                  <a:cs typeface="+mn-cs"/>
                </a:rPr>
                <a:t>Starts 2022</a:t>
              </a:r>
              <a:endParaRPr kumimoji="0" lang="en-GB" sz="1400" b="1" i="0" u="none" strike="noStrike" kern="0" cap="none" spc="0" normalizeH="0" baseline="0" noProof="0" dirty="0">
                <a:ln>
                  <a:noFill/>
                </a:ln>
                <a:solidFill>
                  <a:srgbClr val="FF0000"/>
                </a:solidFill>
                <a:effectLst/>
                <a:uLnTx/>
                <a:uFillTx/>
                <a:latin typeface="Arial"/>
                <a:ea typeface="+mn-ea"/>
                <a:cs typeface="+mn-cs"/>
              </a:endParaRPr>
            </a:p>
          </p:txBody>
        </p:sp>
        <p:sp>
          <p:nvSpPr>
            <p:cNvPr id="33" name="Flowchart: Terminator 32">
              <a:extLst>
                <a:ext uri="{FF2B5EF4-FFF2-40B4-BE49-F238E27FC236}">
                  <a16:creationId xmlns:a16="http://schemas.microsoft.com/office/drawing/2014/main" id="{7F0E4BA5-0B3D-45C3-9EC8-398E422D6523}"/>
                </a:ext>
              </a:extLst>
            </p:cNvPr>
            <p:cNvSpPr/>
            <p:nvPr/>
          </p:nvSpPr>
          <p:spPr>
            <a:xfrm>
              <a:off x="673241" y="5848418"/>
              <a:ext cx="1259832" cy="321547"/>
            </a:xfrm>
            <a:prstGeom prst="flowChartTerminator">
              <a:avLst/>
            </a:prstGeom>
            <a:solidFill>
              <a:srgbClr val="FFFFFF"/>
            </a:solidFill>
            <a:ln w="3175" cap="flat" cmpd="sng" algn="ctr">
              <a:solidFill>
                <a:srgbClr val="FF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DIN Next LT Pro Ultra Light" panose="020B0203020203050203"/>
                  <a:ea typeface="+mn-ea"/>
                  <a:cs typeface="+mn-cs"/>
                </a:rPr>
                <a:t>Started 2021</a:t>
              </a:r>
              <a:endParaRPr kumimoji="0" lang="en-GB" sz="1400" b="1" i="0" u="none" strike="noStrike" kern="0" cap="none" spc="0" normalizeH="0" baseline="0" noProof="0" dirty="0">
                <a:ln>
                  <a:noFill/>
                </a:ln>
                <a:solidFill>
                  <a:srgbClr val="FF0000"/>
                </a:solidFill>
                <a:effectLst/>
                <a:uLnTx/>
                <a:uFillTx/>
                <a:latin typeface="Arial"/>
                <a:ea typeface="+mn-ea"/>
                <a:cs typeface="+mn-cs"/>
              </a:endParaRPr>
            </a:p>
          </p:txBody>
        </p:sp>
        <p:sp>
          <p:nvSpPr>
            <p:cNvPr id="34" name="Flowchart: Terminator 33">
              <a:extLst>
                <a:ext uri="{FF2B5EF4-FFF2-40B4-BE49-F238E27FC236}">
                  <a16:creationId xmlns:a16="http://schemas.microsoft.com/office/drawing/2014/main" id="{0FA9F436-044B-461C-AD4A-AE8843FA8416}"/>
                </a:ext>
              </a:extLst>
            </p:cNvPr>
            <p:cNvSpPr/>
            <p:nvPr/>
          </p:nvSpPr>
          <p:spPr>
            <a:xfrm>
              <a:off x="2760723" y="5848418"/>
              <a:ext cx="1201677" cy="321547"/>
            </a:xfrm>
            <a:prstGeom prst="flowChartTerminator">
              <a:avLst/>
            </a:prstGeom>
            <a:solidFill>
              <a:srgbClr val="FFFFFF"/>
            </a:solidFill>
            <a:ln w="3175" cap="flat" cmpd="sng" algn="ctr">
              <a:solidFill>
                <a:srgbClr val="FF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DIN Next LT Pro Ultra Light" panose="020B0203020203050203"/>
                  <a:ea typeface="+mn-ea"/>
                  <a:cs typeface="+mn-cs"/>
                </a:rPr>
                <a:t>Starts 2022</a:t>
              </a:r>
              <a:endParaRPr kumimoji="0" lang="en-GB" sz="1400" b="1" i="0" u="none" strike="noStrike" kern="0" cap="none" spc="0" normalizeH="0" baseline="0" noProof="0" dirty="0">
                <a:ln>
                  <a:noFill/>
                </a:ln>
                <a:solidFill>
                  <a:srgbClr val="FF0000"/>
                </a:solidFill>
                <a:effectLst/>
                <a:uLnTx/>
                <a:uFillTx/>
                <a:latin typeface="Arial"/>
                <a:ea typeface="+mn-ea"/>
                <a:cs typeface="+mn-cs"/>
              </a:endParaRPr>
            </a:p>
          </p:txBody>
        </p:sp>
      </p:grpSp>
      <p:sp>
        <p:nvSpPr>
          <p:cNvPr id="39" name="TextBox 38">
            <a:extLst>
              <a:ext uri="{FF2B5EF4-FFF2-40B4-BE49-F238E27FC236}">
                <a16:creationId xmlns:a16="http://schemas.microsoft.com/office/drawing/2014/main" id="{A0EC502B-0581-48D1-97BB-AE80FE7C8125}"/>
              </a:ext>
            </a:extLst>
          </p:cNvPr>
          <p:cNvSpPr txBox="1"/>
          <p:nvPr/>
        </p:nvSpPr>
        <p:spPr>
          <a:xfrm>
            <a:off x="6982234" y="6192405"/>
            <a:ext cx="1792312"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FF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cassini.eu</a:t>
            </a:r>
            <a:r>
              <a:rPr kumimoji="0" lang="de-DE" sz="2400" b="1" i="0" u="none" strike="noStrike" kern="0" cap="none" spc="0" normalizeH="0" baseline="0" noProof="0" dirty="0">
                <a:ln>
                  <a:noFill/>
                </a:ln>
                <a:solidFill>
                  <a:srgbClr val="FFFFFF"/>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251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2C4B-9348-4E75-81E8-FBA6A12FC1B2}"/>
              </a:ext>
            </a:extLst>
          </p:cNvPr>
          <p:cNvSpPr>
            <a:spLocks noGrp="1"/>
          </p:cNvSpPr>
          <p:nvPr>
            <p:ph type="title"/>
          </p:nvPr>
        </p:nvSpPr>
        <p:spPr>
          <a:xfrm>
            <a:off x="533399" y="254289"/>
            <a:ext cx="8481291"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CASSINI supports entrepreneurship during the entire innovation cycle</a:t>
            </a:r>
            <a:endParaRPr lang="LID4096" sz="3500" dirty="0">
              <a:solidFill>
                <a:srgbClr val="3E3D9A"/>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65C804F-D7C0-4003-942C-532B8D25D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LID4096" sz="12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F13CD14-D18E-4E00-901B-8F20ED25A652}"/>
              </a:ext>
            </a:extLst>
          </p:cNvPr>
          <p:cNvSpPr/>
          <p:nvPr/>
        </p:nvSpPr>
        <p:spPr>
          <a:xfrm>
            <a:off x="-2025" y="1690688"/>
            <a:ext cx="12192000" cy="5167312"/>
          </a:xfrm>
          <a:prstGeom prst="rect">
            <a:avLst/>
          </a:prstGeom>
          <a:blipFill dpi="0" rotWithShape="1">
            <a:blip r:embed="rId2" cstate="email">
              <a:extLst>
                <a:ext uri="{28A0092B-C50C-407E-A947-70E740481C1C}">
                  <a14:useLocalDpi xmlns:a14="http://schemas.microsoft.com/office/drawing/2010/main"/>
                </a:ext>
              </a:extLst>
            </a:blip>
            <a:srcRect/>
            <a:stretch>
              <a:fillRect b="6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1297929-54A9-41C2-BC2C-5753478EE1AB}"/>
              </a:ext>
            </a:extLst>
          </p:cNvPr>
          <p:cNvGrpSpPr/>
          <p:nvPr/>
        </p:nvGrpSpPr>
        <p:grpSpPr>
          <a:xfrm>
            <a:off x="959853" y="1690688"/>
            <a:ext cx="7751988" cy="1377603"/>
            <a:chOff x="-216368" y="1080908"/>
            <a:chExt cx="7751988" cy="1534411"/>
          </a:xfrm>
        </p:grpSpPr>
        <p:sp>
          <p:nvSpPr>
            <p:cNvPr id="7" name="Rounded Rectangle 17">
              <a:extLst>
                <a:ext uri="{FF2B5EF4-FFF2-40B4-BE49-F238E27FC236}">
                  <a16:creationId xmlns:a16="http://schemas.microsoft.com/office/drawing/2014/main" id="{3B9D1A20-1B28-467B-B502-E68B2FB46263}"/>
                </a:ext>
              </a:extLst>
            </p:cNvPr>
            <p:cNvSpPr/>
            <p:nvPr/>
          </p:nvSpPr>
          <p:spPr>
            <a:xfrm>
              <a:off x="2377205" y="1205598"/>
              <a:ext cx="2783129" cy="140972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sv-SE" sz="2000" b="1" i="0" u="none" strike="noStrike" kern="120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TECHNOLOGIES</a:t>
              </a:r>
            </a:p>
          </p:txBody>
        </p:sp>
        <p:sp>
          <p:nvSpPr>
            <p:cNvPr id="8" name="Rounded Rectangle 18">
              <a:extLst>
                <a:ext uri="{FF2B5EF4-FFF2-40B4-BE49-F238E27FC236}">
                  <a16:creationId xmlns:a16="http://schemas.microsoft.com/office/drawing/2014/main" id="{9230F620-6423-4405-B569-9E806206FA89}"/>
                </a:ext>
              </a:extLst>
            </p:cNvPr>
            <p:cNvSpPr/>
            <p:nvPr/>
          </p:nvSpPr>
          <p:spPr>
            <a:xfrm>
              <a:off x="-216368" y="1354932"/>
              <a:ext cx="2282151" cy="107439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sv-SE" sz="2000" b="1" i="0" u="none" strike="noStrike" kern="1200" cap="none" spc="0" normalizeH="0" baseline="0" noProof="0" dirty="0">
                  <a:ln>
                    <a:noFill/>
                  </a:ln>
                  <a:solidFill>
                    <a:srgbClr val="4472C4">
                      <a:lumMod val="40000"/>
                      <a:lumOff val="60000"/>
                    </a:srgbClr>
                  </a:solidFill>
                  <a:effectLst/>
                  <a:uLnTx/>
                  <a:uFillTx/>
                  <a:latin typeface="Arial" panose="020B0604020202020204" pitchFamily="34" charset="0"/>
                  <a:ea typeface="Calibri" panose="020F0502020204030204" pitchFamily="34" charset="0"/>
                  <a:cs typeface="Arial" panose="020B0604020202020204" pitchFamily="34" charset="0"/>
                </a:rPr>
                <a:t>IDEAS / INNOVATION</a:t>
              </a:r>
            </a:p>
          </p:txBody>
        </p:sp>
        <p:sp>
          <p:nvSpPr>
            <p:cNvPr id="9" name="Rounded Rectangle 19">
              <a:extLst>
                <a:ext uri="{FF2B5EF4-FFF2-40B4-BE49-F238E27FC236}">
                  <a16:creationId xmlns:a16="http://schemas.microsoft.com/office/drawing/2014/main" id="{9D299AF2-B422-446F-81A9-1CA5B48E069C}"/>
                </a:ext>
              </a:extLst>
            </p:cNvPr>
            <p:cNvSpPr/>
            <p:nvPr/>
          </p:nvSpPr>
          <p:spPr>
            <a:xfrm>
              <a:off x="5301495" y="1080908"/>
              <a:ext cx="2234125" cy="122315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endParaRPr kumimoji="0" lang="sv-SE" sz="2800" b="0" i="0" u="none" strike="noStrike" kern="1200" cap="none" spc="0" normalizeH="0" baseline="0" noProof="0" dirty="0">
                <a:ln>
                  <a:noFill/>
                </a:ln>
                <a:solidFill>
                  <a:srgbClr val="FFC000"/>
                </a:solidFill>
                <a:effectLst/>
                <a:uLnTx/>
                <a:uFillTx/>
                <a:latin typeface="DIN Next LT Pro"/>
                <a:ea typeface="Calibri" panose="020F0502020204030204" pitchFamily="34" charset="0"/>
                <a:cs typeface="+mn-cs"/>
              </a:endParaRPr>
            </a:p>
          </p:txBody>
        </p:sp>
      </p:grpSp>
      <p:grpSp>
        <p:nvGrpSpPr>
          <p:cNvPr id="10" name="Group 9">
            <a:extLst>
              <a:ext uri="{FF2B5EF4-FFF2-40B4-BE49-F238E27FC236}">
                <a16:creationId xmlns:a16="http://schemas.microsoft.com/office/drawing/2014/main" id="{20DFF07D-C784-46D8-AA4A-223CE2896216}"/>
              </a:ext>
            </a:extLst>
          </p:cNvPr>
          <p:cNvGrpSpPr/>
          <p:nvPr/>
        </p:nvGrpSpPr>
        <p:grpSpPr>
          <a:xfrm>
            <a:off x="850741" y="3007294"/>
            <a:ext cx="5120589" cy="1098158"/>
            <a:chOff x="-432121" y="2739632"/>
            <a:chExt cx="6350742" cy="1223157"/>
          </a:xfrm>
        </p:grpSpPr>
        <p:sp>
          <p:nvSpPr>
            <p:cNvPr id="11" name="Rounded Rectangle 12">
              <a:extLst>
                <a:ext uri="{FF2B5EF4-FFF2-40B4-BE49-F238E27FC236}">
                  <a16:creationId xmlns:a16="http://schemas.microsoft.com/office/drawing/2014/main" id="{0989E6CE-8BDD-4EFE-B05A-A3ED1B549057}"/>
                </a:ext>
              </a:extLst>
            </p:cNvPr>
            <p:cNvSpPr/>
            <p:nvPr/>
          </p:nvSpPr>
          <p:spPr>
            <a:xfrm>
              <a:off x="-432121" y="2739632"/>
              <a:ext cx="2880000" cy="1223157"/>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lumMod val="50000"/>
                    </a:prstClr>
                  </a:solidFill>
                  <a:effectLst/>
                  <a:uLnTx/>
                  <a:uFillTx/>
                  <a:latin typeface="DIN Next LT Pro"/>
                  <a:ea typeface="Calibri" panose="020F0502020204030204" pitchFamily="34" charset="0"/>
                  <a:cs typeface="+mn-cs"/>
                </a:rPr>
                <a:t>Incentivising</a:t>
              </a:r>
              <a:r>
                <a:rPr kumimoji="0" lang="sv-SE"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 new </a:t>
              </a:r>
              <a:r>
                <a:rPr kumimoji="0" lang="sv-SE" sz="1600" b="0" i="0" u="none" strike="noStrike" kern="1200" cap="none" spc="0" normalizeH="0" baseline="0" noProof="0" dirty="0" err="1">
                  <a:ln>
                    <a:noFill/>
                  </a:ln>
                  <a:solidFill>
                    <a:prstClr val="black">
                      <a:lumMod val="50000"/>
                    </a:prstClr>
                  </a:solidFill>
                  <a:effectLst/>
                  <a:uLnTx/>
                  <a:uFillTx/>
                  <a:latin typeface="DIN Next LT Pro"/>
                  <a:ea typeface="Calibri" panose="020F0502020204030204" pitchFamily="34" charset="0"/>
                  <a:cs typeface="+mn-cs"/>
                </a:rPr>
                <a:t>ideas</a:t>
              </a:r>
              <a:r>
                <a:rPr kumimoji="0" lang="sv-SE"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 </a:t>
              </a:r>
            </a:p>
          </p:txBody>
        </p:sp>
        <p:sp>
          <p:nvSpPr>
            <p:cNvPr id="12" name="Rounded Rectangle 13">
              <a:extLst>
                <a:ext uri="{FF2B5EF4-FFF2-40B4-BE49-F238E27FC236}">
                  <a16:creationId xmlns:a16="http://schemas.microsoft.com/office/drawing/2014/main" id="{E061CF72-2005-4B3D-9A3A-DB3306C1B578}"/>
                </a:ext>
              </a:extLst>
            </p:cNvPr>
            <p:cNvSpPr/>
            <p:nvPr/>
          </p:nvSpPr>
          <p:spPr>
            <a:xfrm>
              <a:off x="2996169" y="2739632"/>
              <a:ext cx="2922452" cy="1223157"/>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sv-SE"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Developing </a:t>
              </a:r>
              <a:r>
                <a:rPr kumimoji="0" lang="sv-SE" sz="1600" b="0" i="0" u="none" strike="noStrike" kern="1200" cap="none" spc="0" normalizeH="0" baseline="0" noProof="0" dirty="0" err="1">
                  <a:ln>
                    <a:noFill/>
                  </a:ln>
                  <a:solidFill>
                    <a:prstClr val="black">
                      <a:lumMod val="50000"/>
                    </a:prstClr>
                  </a:solidFill>
                  <a:effectLst/>
                  <a:uLnTx/>
                  <a:uFillTx/>
                  <a:latin typeface="DIN Next LT Pro"/>
                  <a:ea typeface="Calibri" panose="020F0502020204030204" pitchFamily="34" charset="0"/>
                  <a:cs typeface="+mn-cs"/>
                </a:rPr>
                <a:t>disruptive</a:t>
              </a:r>
              <a:r>
                <a:rPr kumimoji="0" lang="sv-SE"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 </a:t>
              </a:r>
              <a:r>
                <a:rPr kumimoji="0" lang="sv-SE" sz="1600" b="0" i="0" u="none" strike="noStrike" kern="1200" cap="none" spc="0" normalizeH="0" baseline="0" noProof="0" dirty="0" err="1">
                  <a:ln>
                    <a:noFill/>
                  </a:ln>
                  <a:solidFill>
                    <a:prstClr val="black">
                      <a:lumMod val="50000"/>
                    </a:prstClr>
                  </a:solidFill>
                  <a:effectLst/>
                  <a:uLnTx/>
                  <a:uFillTx/>
                  <a:latin typeface="DIN Next LT Pro"/>
                  <a:ea typeface="Calibri" panose="020F0502020204030204" pitchFamily="34" charset="0"/>
                  <a:cs typeface="+mn-cs"/>
                </a:rPr>
                <a:t>technologies</a:t>
              </a:r>
              <a:endParaRPr kumimoji="0" lang="sv-SE" sz="1600" b="0" i="0" u="none" strike="noStrike" kern="1200" cap="none" spc="0" normalizeH="0" baseline="0" noProof="0" dirty="0">
                <a:ln>
                  <a:noFill/>
                </a:ln>
                <a:solidFill>
                  <a:srgbClr val="00B0F0"/>
                </a:solidFill>
                <a:effectLst/>
                <a:uLnTx/>
                <a:uFillTx/>
                <a:latin typeface="DIN Next LT Pro"/>
                <a:ea typeface="Calibri" panose="020F0502020204030204" pitchFamily="34" charset="0"/>
                <a:cs typeface="+mn-cs"/>
              </a:endParaRPr>
            </a:p>
          </p:txBody>
        </p:sp>
      </p:grpSp>
      <p:sp>
        <p:nvSpPr>
          <p:cNvPr id="13" name="Rounded Rectangle 15">
            <a:extLst>
              <a:ext uri="{FF2B5EF4-FFF2-40B4-BE49-F238E27FC236}">
                <a16:creationId xmlns:a16="http://schemas.microsoft.com/office/drawing/2014/main" id="{6C6FA815-1CB7-4E01-9971-22405C5F41F9}"/>
              </a:ext>
            </a:extLst>
          </p:cNvPr>
          <p:cNvSpPr/>
          <p:nvPr/>
        </p:nvSpPr>
        <p:spPr>
          <a:xfrm>
            <a:off x="840979" y="4910862"/>
            <a:ext cx="2387011" cy="1096190"/>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US" sz="1600" b="1"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CASSINI Hackathons </a:t>
            </a:r>
          </a:p>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US" sz="1600" b="1"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CASSINI Prizes</a:t>
            </a:r>
          </a:p>
        </p:txBody>
      </p:sp>
      <p:sp>
        <p:nvSpPr>
          <p:cNvPr id="14" name="TextBox 13">
            <a:extLst>
              <a:ext uri="{FF2B5EF4-FFF2-40B4-BE49-F238E27FC236}">
                <a16:creationId xmlns:a16="http://schemas.microsoft.com/office/drawing/2014/main" id="{0E851CFF-6CB0-48F3-A2A7-1460643454B0}"/>
              </a:ext>
            </a:extLst>
          </p:cNvPr>
          <p:cNvSpPr txBox="1"/>
          <p:nvPr/>
        </p:nvSpPr>
        <p:spPr>
          <a:xfrm>
            <a:off x="7208222" y="2148477"/>
            <a:ext cx="4326552"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70AD47">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EXPANSION</a:t>
            </a:r>
            <a:r>
              <a:rPr kumimoji="0" lang="sv-SE" sz="2800" b="1" i="0" u="none" strike="noStrike" kern="1200" cap="none" spc="0" normalizeH="0" baseline="0" noProof="0" dirty="0">
                <a:ln>
                  <a:noFill/>
                </a:ln>
                <a:solidFill>
                  <a:srgbClr val="70AD47">
                    <a:lumMod val="60000"/>
                    <a:lumOff val="40000"/>
                  </a:srgbClr>
                </a:solidFill>
                <a:effectLst/>
                <a:uLnTx/>
                <a:uFillTx/>
                <a:latin typeface="DIN Next LT Pro Light" panose="020B0303020203050203"/>
                <a:ea typeface="Calibri" panose="020F0502020204030204" pitchFamily="34" charset="0"/>
                <a:cs typeface="+mn-cs"/>
              </a:rPr>
              <a:t> </a:t>
            </a:r>
            <a:r>
              <a:rPr kumimoji="0" lang="sv-SE" sz="2000" b="1" i="0" u="none" strike="noStrike" kern="1200" cap="none" spc="0" normalizeH="0" baseline="0" noProof="0" dirty="0">
                <a:ln>
                  <a:noFill/>
                </a:ln>
                <a:solidFill>
                  <a:srgbClr val="70AD47">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AND</a:t>
            </a:r>
            <a:r>
              <a:rPr kumimoji="0" lang="sv-SE" sz="2800" b="1" i="0" u="none" strike="noStrike" kern="1200" cap="none" spc="0" normalizeH="0" baseline="0" noProof="0" dirty="0">
                <a:ln>
                  <a:noFill/>
                </a:ln>
                <a:solidFill>
                  <a:srgbClr val="70AD47">
                    <a:lumMod val="60000"/>
                    <a:lumOff val="40000"/>
                  </a:srgbClr>
                </a:solidFill>
                <a:effectLst/>
                <a:uLnTx/>
                <a:uFillTx/>
                <a:latin typeface="DIN Next LT Pro Light" panose="020B0303020203050203"/>
                <a:ea typeface="Calibri" panose="020F0502020204030204" pitchFamily="34" charset="0"/>
                <a:cs typeface="+mn-cs"/>
              </a:rPr>
              <a:t> </a:t>
            </a:r>
            <a:r>
              <a:rPr kumimoji="0" lang="sv-SE" sz="2000" b="1" i="0" u="none" strike="noStrike" kern="1200" cap="none" spc="0" normalizeH="0" baseline="0" noProof="0" dirty="0">
                <a:ln>
                  <a:noFill/>
                </a:ln>
                <a:solidFill>
                  <a:srgbClr val="70AD47">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GROWTH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624581BC-4AB9-4AF2-A7D9-C43F2629A927}"/>
              </a:ext>
            </a:extLst>
          </p:cNvPr>
          <p:cNvSpPr/>
          <p:nvPr/>
        </p:nvSpPr>
        <p:spPr>
          <a:xfrm>
            <a:off x="6477716" y="4910862"/>
            <a:ext cx="2422196" cy="1096190"/>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GB" sz="1600" b="1" i="0" u="none" strike="noStrike" kern="1200" cap="none" spc="0" normalizeH="0" baseline="0" noProof="0">
                <a:ln>
                  <a:noFill/>
                </a:ln>
                <a:solidFill>
                  <a:prstClr val="black">
                    <a:lumMod val="50000"/>
                  </a:prstClr>
                </a:solidFill>
                <a:effectLst/>
                <a:uLnTx/>
                <a:uFillTx/>
                <a:latin typeface="DIN Next LT Pro"/>
                <a:ea typeface="Calibri" panose="020F0502020204030204" pitchFamily="34" charset="0"/>
                <a:cs typeface="+mn-cs"/>
              </a:rPr>
              <a:t>CASSINI Seed and Growth Funding Facility</a:t>
            </a:r>
            <a:endParaRPr kumimoji="0" lang="en-GB"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endParaRPr>
          </a:p>
        </p:txBody>
      </p:sp>
      <p:sp>
        <p:nvSpPr>
          <p:cNvPr id="16" name="Rounded Rectangle 14">
            <a:extLst>
              <a:ext uri="{FF2B5EF4-FFF2-40B4-BE49-F238E27FC236}">
                <a16:creationId xmlns:a16="http://schemas.microsoft.com/office/drawing/2014/main" id="{75A736F2-49E0-4E70-9E06-DDAB24FD13E7}"/>
              </a:ext>
            </a:extLst>
          </p:cNvPr>
          <p:cNvSpPr/>
          <p:nvPr/>
        </p:nvSpPr>
        <p:spPr>
          <a:xfrm>
            <a:off x="9106186" y="4910862"/>
            <a:ext cx="2422196" cy="1096190"/>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GB" sz="1600" b="1"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CASSINI Matchmaking</a:t>
            </a:r>
            <a:endParaRPr kumimoji="0" lang="en-GB" sz="12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endParaRPr>
          </a:p>
        </p:txBody>
      </p:sp>
      <p:sp>
        <p:nvSpPr>
          <p:cNvPr id="17" name="Rounded Rectangle 13">
            <a:extLst>
              <a:ext uri="{FF2B5EF4-FFF2-40B4-BE49-F238E27FC236}">
                <a16:creationId xmlns:a16="http://schemas.microsoft.com/office/drawing/2014/main" id="{AB8DB571-B303-4AB5-A0A0-E9425B3AA59B}"/>
              </a:ext>
            </a:extLst>
          </p:cNvPr>
          <p:cNvSpPr/>
          <p:nvPr/>
        </p:nvSpPr>
        <p:spPr>
          <a:xfrm>
            <a:off x="6428337" y="3007294"/>
            <a:ext cx="2356367" cy="1098158"/>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GB"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Increasing number of Venture Capital funds with focus on space</a:t>
            </a:r>
          </a:p>
        </p:txBody>
      </p:sp>
      <p:sp>
        <p:nvSpPr>
          <p:cNvPr id="18" name="Rounded Rectangle 13">
            <a:extLst>
              <a:ext uri="{FF2B5EF4-FFF2-40B4-BE49-F238E27FC236}">
                <a16:creationId xmlns:a16="http://schemas.microsoft.com/office/drawing/2014/main" id="{FFA5D382-2418-4CEC-AC2F-0DCCB16AE1E4}"/>
              </a:ext>
            </a:extLst>
          </p:cNvPr>
          <p:cNvSpPr/>
          <p:nvPr/>
        </p:nvSpPr>
        <p:spPr>
          <a:xfrm>
            <a:off x="9106186" y="3007294"/>
            <a:ext cx="2356367" cy="1098158"/>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GB" sz="1600" b="0"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Connecting with VC funds and commercial partners</a:t>
            </a:r>
          </a:p>
        </p:txBody>
      </p:sp>
      <p:sp>
        <p:nvSpPr>
          <p:cNvPr id="19" name="Rounded Rectangle 15">
            <a:extLst>
              <a:ext uri="{FF2B5EF4-FFF2-40B4-BE49-F238E27FC236}">
                <a16:creationId xmlns:a16="http://schemas.microsoft.com/office/drawing/2014/main" id="{3C2F95A9-938F-40E2-99FE-A6E45A9296A3}"/>
              </a:ext>
            </a:extLst>
          </p:cNvPr>
          <p:cNvSpPr/>
          <p:nvPr/>
        </p:nvSpPr>
        <p:spPr>
          <a:xfrm>
            <a:off x="3584320" y="4910862"/>
            <a:ext cx="2387011" cy="1096190"/>
          </a:xfrm>
          <a:prstGeom prst="roundRect">
            <a:avLst/>
          </a:prstGeom>
          <a:solidFill>
            <a:schemeClr val="tx2">
              <a:lumMod val="20000"/>
              <a:lumOff val="80000"/>
            </a:schemeClr>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457200">
              <a:spcAft>
                <a:spcPts val="1200"/>
              </a:spcAft>
              <a:tabLst>
                <a:tab pos="685800" algn="l"/>
                <a:tab pos="449580" algn="l"/>
              </a:tabLst>
              <a:defRPr/>
            </a:pPr>
            <a:r>
              <a:rPr lang="en-GB" sz="1600" b="1" dirty="0">
                <a:solidFill>
                  <a:prstClr val="black">
                    <a:lumMod val="50000"/>
                  </a:prstClr>
                </a:solidFill>
                <a:latin typeface="DIN Next LT Pro"/>
                <a:ea typeface="Calibri" panose="020F0502020204030204" pitchFamily="34" charset="0"/>
              </a:rPr>
              <a:t>Horizon Europe</a:t>
            </a:r>
          </a:p>
          <a:p>
            <a:pPr marL="0" marR="0" lvl="0" indent="0" algn="ctr" defTabSz="457200" rtl="0" eaLnBrk="1" fontAlgn="auto" latinLnBrk="0" hangingPunct="1">
              <a:lnSpc>
                <a:spcPct val="100000"/>
              </a:lnSpc>
              <a:spcBef>
                <a:spcPts val="0"/>
              </a:spcBef>
              <a:spcAft>
                <a:spcPts val="1200"/>
              </a:spcAft>
              <a:buClrTx/>
              <a:buSzTx/>
              <a:buFontTx/>
              <a:buNone/>
              <a:tabLst>
                <a:tab pos="685800" algn="l"/>
                <a:tab pos="449580" algn="l"/>
              </a:tabLst>
              <a:defRPr/>
            </a:pPr>
            <a:r>
              <a:rPr kumimoji="0" lang="en-GB" sz="1600" b="1" i="0" u="none" strike="noStrike" kern="1200" cap="none" spc="0" normalizeH="0" baseline="0" noProof="0" dirty="0">
                <a:ln>
                  <a:noFill/>
                </a:ln>
                <a:solidFill>
                  <a:prstClr val="black">
                    <a:lumMod val="50000"/>
                  </a:prstClr>
                </a:solidFill>
                <a:effectLst/>
                <a:uLnTx/>
                <a:uFillTx/>
                <a:latin typeface="DIN Next LT Pro"/>
                <a:ea typeface="Calibri" panose="020F0502020204030204" pitchFamily="34" charset="0"/>
                <a:cs typeface="+mn-cs"/>
              </a:rPr>
              <a:t>European Innovation Council</a:t>
            </a:r>
          </a:p>
        </p:txBody>
      </p:sp>
    </p:spTree>
    <p:extLst>
      <p:ext uri="{BB962C8B-B14F-4D97-AF65-F5344CB8AC3E}">
        <p14:creationId xmlns:p14="http://schemas.microsoft.com/office/powerpoint/2010/main" val="330837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3641F-91F6-4F8C-8143-BB6BCEFB287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LID4096" sz="12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251EE12-1386-4E5A-AD24-1DA04648E890}"/>
              </a:ext>
            </a:extLst>
          </p:cNvPr>
          <p:cNvSpPr txBox="1">
            <a:spLocks/>
          </p:cNvSpPr>
          <p:nvPr/>
        </p:nvSpPr>
        <p:spPr>
          <a:xfrm>
            <a:off x="586255" y="945639"/>
            <a:ext cx="11015133" cy="6062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i="0" kern="1200">
                <a:solidFill>
                  <a:srgbClr val="3E3D9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a:ln>
                  <a:noFill/>
                </a:ln>
                <a:solidFill>
                  <a:srgbClr val="3E3D9A"/>
                </a:solidFill>
                <a:effectLst/>
                <a:uLnTx/>
                <a:uFillTx/>
                <a:latin typeface="Calibri" panose="020F0502020204030204" pitchFamily="34" charset="0"/>
                <a:ea typeface="+mj-ea"/>
                <a:cs typeface="Calibri" panose="020F0502020204030204" pitchFamily="34" charset="0"/>
              </a:rPr>
              <a:t>Discover the CASSINI Hackathons</a:t>
            </a:r>
            <a:endParaRPr kumimoji="0" lang="LID4096"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endParaRPr>
          </a:p>
        </p:txBody>
      </p:sp>
      <p:sp>
        <p:nvSpPr>
          <p:cNvPr id="6" name="Rectangle 5">
            <a:extLst>
              <a:ext uri="{FF2B5EF4-FFF2-40B4-BE49-F238E27FC236}">
                <a16:creationId xmlns:a16="http://schemas.microsoft.com/office/drawing/2014/main" id="{0F5EF10D-B2AB-4BC4-9B30-B99DE226B0C7}"/>
              </a:ext>
            </a:extLst>
          </p:cNvPr>
          <p:cNvSpPr/>
          <p:nvPr/>
        </p:nvSpPr>
        <p:spPr>
          <a:xfrm>
            <a:off x="736438" y="2058069"/>
            <a:ext cx="6507332" cy="355107"/>
          </a:xfrm>
          <a:prstGeom prst="rect">
            <a:avLst/>
          </a:prstGeom>
          <a:solidFill>
            <a:srgbClr val="3942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52DEC6"/>
                </a:solidFill>
                <a:effectLst/>
                <a:uLnTx/>
                <a:uFillTx/>
                <a:latin typeface="Calibri" panose="020F0502020204030204"/>
                <a:ea typeface="+mn-ea"/>
                <a:cs typeface="+mn-cs"/>
              </a:rPr>
              <a:t>6</a:t>
            </a: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 </a:t>
            </a:r>
            <a:r>
              <a:rPr kumimoji="0" lang="en-US" sz="1800" b="1" i="0" u="none" strike="noStrike" kern="0" cap="none" spc="0" normalizeH="0" baseline="0" noProof="0">
                <a:ln>
                  <a:noFill/>
                </a:ln>
                <a:solidFill>
                  <a:srgbClr val="52DEC6"/>
                </a:solidFill>
                <a:effectLst/>
                <a:uLnTx/>
                <a:uFillTx/>
                <a:latin typeface="Calibri" panose="020F0502020204030204"/>
                <a:ea typeface="+mn-ea"/>
                <a:cs typeface="+mn-cs"/>
              </a:rPr>
              <a:t>Hackathons (2021-2023)</a:t>
            </a:r>
            <a:endParaRPr kumimoji="0" lang="LID4096" sz="1800" b="1" i="0" u="none" strike="noStrike" kern="0" cap="none" spc="0" normalizeH="0" baseline="0" noProof="0">
              <a:ln>
                <a:noFill/>
              </a:ln>
              <a:solidFill>
                <a:srgbClr val="52DEC6"/>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9317AC6-9397-4BE5-99C0-A729EFA60F4F}"/>
              </a:ext>
            </a:extLst>
          </p:cNvPr>
          <p:cNvSpPr/>
          <p:nvPr/>
        </p:nvSpPr>
        <p:spPr>
          <a:xfrm>
            <a:off x="736440" y="2565811"/>
            <a:ext cx="4872534" cy="355107"/>
          </a:xfrm>
          <a:prstGeom prst="rect">
            <a:avLst/>
          </a:prstGeom>
          <a:solidFill>
            <a:srgbClr val="EF6D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60 Local Organisers</a:t>
            </a:r>
            <a:endParaRPr kumimoji="0" lang="LID4096"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F72D247-22A3-44C1-92C9-6343C16B1E73}"/>
              </a:ext>
            </a:extLst>
          </p:cNvPr>
          <p:cNvSpPr/>
          <p:nvPr/>
        </p:nvSpPr>
        <p:spPr>
          <a:xfrm>
            <a:off x="5084276" y="3073551"/>
            <a:ext cx="2159494" cy="355107"/>
          </a:xfrm>
          <a:prstGeom prst="rect">
            <a:avLst/>
          </a:prstGeom>
          <a:solidFill>
            <a:srgbClr val="EF6D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Global Themes</a:t>
            </a:r>
            <a:endParaRPr kumimoji="0" lang="LID4096"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D1C8158-CDEA-4F8F-9450-17992CEA9F55}"/>
              </a:ext>
            </a:extLst>
          </p:cNvPr>
          <p:cNvSpPr/>
          <p:nvPr/>
        </p:nvSpPr>
        <p:spPr>
          <a:xfrm>
            <a:off x="3634997" y="3073547"/>
            <a:ext cx="1358285" cy="355107"/>
          </a:xfrm>
          <a:prstGeom prst="rect">
            <a:avLst/>
          </a:prstGeom>
          <a:solidFill>
            <a:srgbClr val="599AF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52DEC6"/>
                </a:solidFill>
                <a:effectLst/>
                <a:uLnTx/>
                <a:uFillTx/>
                <a:latin typeface="Calibri" panose="020F0502020204030204"/>
                <a:ea typeface="+mn-ea"/>
                <a:cs typeface="+mn-cs"/>
              </a:rPr>
              <a:t>European</a:t>
            </a:r>
            <a:endParaRPr kumimoji="0" lang="LID4096" sz="1800" b="1" i="0" u="none" strike="noStrike" kern="0" cap="none" spc="0" normalizeH="0" baseline="0" noProof="0">
              <a:ln>
                <a:noFill/>
              </a:ln>
              <a:solidFill>
                <a:srgbClr val="52DEC6"/>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6DC3E4-D706-4455-A111-11A5BC2C0838}"/>
              </a:ext>
            </a:extLst>
          </p:cNvPr>
          <p:cNvSpPr/>
          <p:nvPr/>
        </p:nvSpPr>
        <p:spPr>
          <a:xfrm>
            <a:off x="2185718" y="3073548"/>
            <a:ext cx="1358285" cy="355107"/>
          </a:xfrm>
          <a:prstGeom prst="rect">
            <a:avLst/>
          </a:prstGeom>
          <a:solidFill>
            <a:srgbClr val="599AF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Local</a:t>
            </a:r>
            <a:endParaRPr kumimoji="0" lang="LID4096"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8E6D739-64F2-4340-833D-6583C509436F}"/>
              </a:ext>
            </a:extLst>
          </p:cNvPr>
          <p:cNvSpPr/>
          <p:nvPr/>
        </p:nvSpPr>
        <p:spPr>
          <a:xfrm>
            <a:off x="736439" y="3073549"/>
            <a:ext cx="1358285" cy="355107"/>
          </a:xfrm>
          <a:prstGeom prst="rect">
            <a:avLst/>
          </a:prstGeom>
          <a:solidFill>
            <a:srgbClr val="52DEC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Hybrid</a:t>
            </a:r>
            <a:endParaRPr kumimoji="0" lang="LID4096"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069508-A371-46F9-A7BF-6B3B65359E15}"/>
              </a:ext>
            </a:extLst>
          </p:cNvPr>
          <p:cNvSpPr/>
          <p:nvPr/>
        </p:nvSpPr>
        <p:spPr>
          <a:xfrm>
            <a:off x="5697923" y="2565810"/>
            <a:ext cx="1545848" cy="355107"/>
          </a:xfrm>
          <a:prstGeom prst="rect">
            <a:avLst/>
          </a:prstGeom>
          <a:solidFill>
            <a:srgbClr val="599AF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mn-cs"/>
              </a:rPr>
              <a:t>10 per edition</a:t>
            </a:r>
            <a:endParaRPr kumimoji="0" lang="LID4096"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3E1858D9-AC66-441F-860C-B4824472C07F}"/>
              </a:ext>
            </a:extLst>
          </p:cNvPr>
          <p:cNvSpPr/>
          <p:nvPr/>
        </p:nvSpPr>
        <p:spPr>
          <a:xfrm rot="5400000">
            <a:off x="657929" y="3852910"/>
            <a:ext cx="422857" cy="265836"/>
          </a:xfrm>
          <a:prstGeom prst="triangle">
            <a:avLst/>
          </a:prstGeom>
          <a:solidFill>
            <a:srgbClr val="52DEC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BDF6899-7DF8-4301-A953-08C08E4C0DA6}"/>
              </a:ext>
            </a:extLst>
          </p:cNvPr>
          <p:cNvSpPr txBox="1"/>
          <p:nvPr/>
        </p:nvSpPr>
        <p:spPr>
          <a:xfrm>
            <a:off x="1150623" y="3828825"/>
            <a:ext cx="31623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Why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the CASSINI Hackathons?</a:t>
            </a:r>
            <a:endParaRPr kumimoji="0" lang="LID4096"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5" name="Graphic 14" descr="Connections with solid fill">
            <a:extLst>
              <a:ext uri="{FF2B5EF4-FFF2-40B4-BE49-F238E27FC236}">
                <a16:creationId xmlns:a16="http://schemas.microsoft.com/office/drawing/2014/main" id="{C5A6FD9A-6E47-4407-93E0-4C86E4AA156E}"/>
              </a:ext>
            </a:extLst>
          </p:cNvPr>
          <p:cNvPicPr preferRelativeResize="0">
            <a:picLocks/>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0884" y="5358835"/>
            <a:ext cx="431281" cy="431281"/>
          </a:xfrm>
          <a:prstGeom prst="rect">
            <a:avLst/>
          </a:prstGeom>
        </p:spPr>
      </p:pic>
      <p:sp>
        <p:nvSpPr>
          <p:cNvPr id="16" name="TextBox 15">
            <a:extLst>
              <a:ext uri="{FF2B5EF4-FFF2-40B4-BE49-F238E27FC236}">
                <a16:creationId xmlns:a16="http://schemas.microsoft.com/office/drawing/2014/main" id="{113F4DF9-2586-495D-B235-97D111B1BCAC}"/>
              </a:ext>
            </a:extLst>
          </p:cNvPr>
          <p:cNvSpPr txBox="1"/>
          <p:nvPr/>
        </p:nvSpPr>
        <p:spPr>
          <a:xfrm>
            <a:off x="1422599" y="5343643"/>
            <a:ext cx="256991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Creating a truly a pan-European experience </a:t>
            </a:r>
            <a:endParaRPr kumimoji="0" lang="LID4096"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500C30B-AE77-49CE-9A3F-2F7E4FDFFDC9}"/>
              </a:ext>
            </a:extLst>
          </p:cNvPr>
          <p:cNvSpPr txBox="1"/>
          <p:nvPr/>
        </p:nvSpPr>
        <p:spPr>
          <a:xfrm>
            <a:off x="4744699" y="5343527"/>
            <a:ext cx="2499074"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Connecting industry with the EU Space ecosystem</a:t>
            </a:r>
            <a:endParaRPr kumimoji="0" lang="LID4096"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8" name="Graphic 17" descr="Satellite with solid fill">
            <a:extLst>
              <a:ext uri="{FF2B5EF4-FFF2-40B4-BE49-F238E27FC236}">
                <a16:creationId xmlns:a16="http://schemas.microsoft.com/office/drawing/2014/main" id="{4D067720-5FC0-4FD4-910A-09897EC63975}"/>
              </a:ext>
            </a:extLst>
          </p:cNvPr>
          <p:cNvPicPr preferRelativeResize="0">
            <a:picLocks/>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312981" y="5352383"/>
            <a:ext cx="431281" cy="431281"/>
          </a:xfrm>
          <a:prstGeom prst="rect">
            <a:avLst/>
          </a:prstGeom>
        </p:spPr>
      </p:pic>
      <p:sp>
        <p:nvSpPr>
          <p:cNvPr id="19" name="TextBox 18">
            <a:extLst>
              <a:ext uri="{FF2B5EF4-FFF2-40B4-BE49-F238E27FC236}">
                <a16:creationId xmlns:a16="http://schemas.microsoft.com/office/drawing/2014/main" id="{54FED6F6-CDCB-4F78-B367-0A17ACE58D91}"/>
              </a:ext>
            </a:extLst>
          </p:cNvPr>
          <p:cNvSpPr txBox="1"/>
          <p:nvPr/>
        </p:nvSpPr>
        <p:spPr>
          <a:xfrm>
            <a:off x="1422164" y="4501296"/>
            <a:ext cx="2569913"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Contributing toward solving important problems for society &amp; industry</a:t>
            </a:r>
            <a:endParaRPr kumimoji="0" lang="LID4096"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20" name="Graphic 19" descr="Brainstorm with solid fill">
            <a:extLst>
              <a:ext uri="{FF2B5EF4-FFF2-40B4-BE49-F238E27FC236}">
                <a16:creationId xmlns:a16="http://schemas.microsoft.com/office/drawing/2014/main" id="{F08A80BA-7569-40DB-9776-1B90DFCD69C9}"/>
              </a:ext>
            </a:extLst>
          </p:cNvPr>
          <p:cNvPicPr preferRelativeResize="0">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90449" y="4514428"/>
            <a:ext cx="431281" cy="431281"/>
          </a:xfrm>
          <a:prstGeom prst="rect">
            <a:avLst/>
          </a:prstGeom>
        </p:spPr>
      </p:pic>
      <p:sp>
        <p:nvSpPr>
          <p:cNvPr id="21" name="TextBox 20">
            <a:extLst>
              <a:ext uri="{FF2B5EF4-FFF2-40B4-BE49-F238E27FC236}">
                <a16:creationId xmlns:a16="http://schemas.microsoft.com/office/drawing/2014/main" id="{89B4E155-1B5E-453A-8289-2054A7B1322C}"/>
              </a:ext>
            </a:extLst>
          </p:cNvPr>
          <p:cNvSpPr txBox="1"/>
          <p:nvPr/>
        </p:nvSpPr>
        <p:spPr>
          <a:xfrm>
            <a:off x="4744262" y="4494844"/>
            <a:ext cx="2499076"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Fostering the next generation of entrepreneurs &amp; problem solvers</a:t>
            </a:r>
            <a:endParaRPr kumimoji="0" lang="LID4096"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phic 21" descr="Plant with solid fill">
            <a:extLst>
              <a:ext uri="{FF2B5EF4-FFF2-40B4-BE49-F238E27FC236}">
                <a16:creationId xmlns:a16="http://schemas.microsoft.com/office/drawing/2014/main" id="{7CF122DF-E73A-4782-B6D1-8EDDA1A14F9E}"/>
              </a:ext>
            </a:extLst>
          </p:cNvPr>
          <p:cNvPicPr preferRelativeResize="0">
            <a:picLocks/>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312546" y="4507976"/>
            <a:ext cx="431281" cy="431281"/>
          </a:xfrm>
          <a:prstGeom prst="rect">
            <a:avLst/>
          </a:prstGeom>
        </p:spPr>
      </p:pic>
      <p:pic>
        <p:nvPicPr>
          <p:cNvPr id="23" name="Picture 22" descr="Map&#10;&#10;Description automatically generated">
            <a:extLst>
              <a:ext uri="{FF2B5EF4-FFF2-40B4-BE49-F238E27FC236}">
                <a16:creationId xmlns:a16="http://schemas.microsoft.com/office/drawing/2014/main" id="{66B86332-CB50-426F-AC5E-A45CDCB93D8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28285" y="3130771"/>
            <a:ext cx="2597564" cy="1462482"/>
          </a:xfrm>
          <a:prstGeom prst="rect">
            <a:avLst/>
          </a:prstGeom>
          <a:effectLst>
            <a:outerShdw blurRad="50800" dist="38100" dir="2700000" algn="tl" rotWithShape="0">
              <a:prstClr val="black">
                <a:alpha val="40000"/>
              </a:prstClr>
            </a:outerShdw>
          </a:effectLst>
        </p:spPr>
      </p:pic>
      <p:pic>
        <p:nvPicPr>
          <p:cNvPr id="24" name="Picture 23" descr="Diagram&#10;&#10;Description automatically generated with medium confidence">
            <a:extLst>
              <a:ext uri="{FF2B5EF4-FFF2-40B4-BE49-F238E27FC236}">
                <a16:creationId xmlns:a16="http://schemas.microsoft.com/office/drawing/2014/main" id="{BDC09312-96AA-4CD8-9D74-A69A4EEFB5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25881" y="1458435"/>
            <a:ext cx="2599968" cy="1462482"/>
          </a:xfrm>
          <a:prstGeom prst="rect">
            <a:avLst/>
          </a:prstGeom>
          <a:effectLst>
            <a:outerShdw blurRad="50800" dist="38100" dir="2700000" algn="tl" rotWithShape="0">
              <a:prstClr val="black">
                <a:alpha val="40000"/>
              </a:prstClr>
            </a:outerShdw>
          </a:effectLst>
        </p:spPr>
      </p:pic>
      <p:pic>
        <p:nvPicPr>
          <p:cNvPr id="25" name="Picture 2" descr="Join the 3rd CASSINI Hackathon! - space.ipn.pt">
            <a:extLst>
              <a:ext uri="{FF2B5EF4-FFF2-40B4-BE49-F238E27FC236}">
                <a16:creationId xmlns:a16="http://schemas.microsoft.com/office/drawing/2014/main" id="{CF6C19D5-4699-4736-BB96-9C6E414F77D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228285" y="4864176"/>
            <a:ext cx="2599968" cy="146170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Rounded Rectangle 14">
            <a:extLst>
              <a:ext uri="{FF2B5EF4-FFF2-40B4-BE49-F238E27FC236}">
                <a16:creationId xmlns:a16="http://schemas.microsoft.com/office/drawing/2014/main" id="{CCB6A238-3E04-461F-9E7A-E72338D7158D}"/>
              </a:ext>
            </a:extLst>
          </p:cNvPr>
          <p:cNvSpPr/>
          <p:nvPr/>
        </p:nvSpPr>
        <p:spPr>
          <a:xfrm>
            <a:off x="-9071" y="0"/>
            <a:ext cx="1699536" cy="818562"/>
          </a:xfrm>
          <a:prstGeom prst="roundRect">
            <a:avLst/>
          </a:prstGeom>
          <a:solidFill>
            <a:sysClr val="window" lastClr="FFFFFF"/>
          </a:solidFill>
          <a:ln w="12700" cap="flat" cmpd="sng" algn="ctr">
            <a:solidFill>
              <a:srgbClr val="52DEC6">
                <a:lumMod val="50000"/>
                <a:alpha val="47000"/>
              </a:srgbClr>
            </a:solidFill>
            <a:prstDash val="solid"/>
            <a:miter lim="800000"/>
          </a:ln>
          <a:effectLst>
            <a:glow rad="38100">
              <a:srgbClr val="52DEC6">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a:ln>
                  <a:noFill/>
                </a:ln>
                <a:solidFill>
                  <a:srgbClr val="4D4D4D"/>
                </a:solidFill>
                <a:effectLst/>
                <a:uLnTx/>
                <a:uFillTx/>
                <a:latin typeface="DIN Next LT Pro Ultra Light" panose="020B0203020203050203"/>
                <a:ea typeface="+mn-ea"/>
                <a:cs typeface="+mn-cs"/>
              </a:rPr>
              <a:t>PROMOTION</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CASSINI Hackathons &amp; Mentoring </a:t>
            </a:r>
          </a:p>
        </p:txBody>
      </p:sp>
      <p:sp>
        <p:nvSpPr>
          <p:cNvPr id="28" name="Rectangle: Rounded Corners 27">
            <a:extLst>
              <a:ext uri="{FF2B5EF4-FFF2-40B4-BE49-F238E27FC236}">
                <a16:creationId xmlns:a16="http://schemas.microsoft.com/office/drawing/2014/main" id="{12C3C0C7-C58D-460B-B836-02ABFD83C9E2}"/>
              </a:ext>
            </a:extLst>
          </p:cNvPr>
          <p:cNvSpPr/>
          <p:nvPr/>
        </p:nvSpPr>
        <p:spPr>
          <a:xfrm>
            <a:off x="2721510" y="6147537"/>
            <a:ext cx="2818422" cy="356679"/>
          </a:xfrm>
          <a:prstGeom prst="roundRect">
            <a:avLst/>
          </a:prstGeom>
          <a:solidFill>
            <a:schemeClr val="bg1"/>
          </a:solidFill>
          <a:ln>
            <a:solidFill>
              <a:srgbClr val="ECDF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4721DAC-487C-45BD-8FFA-96D2158852CD}"/>
              </a:ext>
            </a:extLst>
          </p:cNvPr>
          <p:cNvSpPr/>
          <p:nvPr/>
        </p:nvSpPr>
        <p:spPr>
          <a:xfrm>
            <a:off x="2785845" y="6156600"/>
            <a:ext cx="275408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ID4096"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https://hackathons.cassini.eu/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ID4096"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3195C6E8-65C7-46BD-BC05-BFDB90710D5F}"/>
              </a:ext>
            </a:extLst>
          </p:cNvPr>
          <p:cNvSpPr/>
          <p:nvPr/>
        </p:nvSpPr>
        <p:spPr>
          <a:xfrm>
            <a:off x="7238092" y="6207827"/>
            <a:ext cx="2818422" cy="356679"/>
          </a:xfrm>
          <a:prstGeom prst="roundRect">
            <a:avLst/>
          </a:prstGeom>
          <a:solidFill>
            <a:schemeClr val="bg1"/>
          </a:solidFill>
          <a:ln>
            <a:solidFill>
              <a:srgbClr val="ECDF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5188CE-AEE7-4E5B-864B-E8B3C667572D}"/>
              </a:ext>
            </a:extLst>
          </p:cNvPr>
          <p:cNvSpPr>
            <a:spLocks noGrp="1"/>
          </p:cNvSpPr>
          <p:nvPr>
            <p:ph type="title"/>
          </p:nvPr>
        </p:nvSpPr>
        <p:spPr>
          <a:xfrm>
            <a:off x="513616" y="245052"/>
            <a:ext cx="7772400"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#3 Cassini Hackathon in May 2022</a:t>
            </a:r>
            <a:endParaRPr lang="LID4096" sz="3500" dirty="0">
              <a:solidFill>
                <a:srgbClr val="3E3D9A"/>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9903274-2566-4DB6-8503-93A694D26E25}"/>
              </a:ext>
            </a:extLst>
          </p:cNvPr>
          <p:cNvSpPr txBox="1"/>
          <p:nvPr/>
        </p:nvSpPr>
        <p:spPr>
          <a:xfrm>
            <a:off x="4863072" y="5066752"/>
            <a:ext cx="1344129" cy="1200329"/>
          </a:xfrm>
          <a:prstGeom prst="rect">
            <a:avLst/>
          </a:prstGeom>
          <a:noFill/>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i="0" u="none" strike="noStrike" kern="0" cap="none" spc="0" normalizeH="0" baseline="0">
                <a:ln>
                  <a:noFill/>
                </a:ln>
                <a:solidFill>
                  <a:srgbClr val="EF6D9C"/>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Norway Netherlands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Denmark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Poland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France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200" b="0" i="0" u="none" strike="noStrike" kern="0" cap="none" spc="0" normalizeH="0" baseline="0" noProof="0" dirty="0">
              <a:ln>
                <a:noFill/>
              </a:ln>
              <a:solidFill>
                <a:srgbClr val="EF6D9C"/>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51690B-A44F-41A7-90E7-9C1BFE865940}"/>
              </a:ext>
            </a:extLst>
          </p:cNvPr>
          <p:cNvSpPr/>
          <p:nvPr/>
        </p:nvSpPr>
        <p:spPr>
          <a:xfrm>
            <a:off x="7302427" y="6216890"/>
            <a:ext cx="275408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ID4096"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https://hackathons.cassini.eu/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ID4096"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05F9B7B-3135-42DA-BEA9-7FBA379697DC}"/>
              </a:ext>
            </a:extLst>
          </p:cNvPr>
          <p:cNvSpPr/>
          <p:nvPr/>
        </p:nvSpPr>
        <p:spPr>
          <a:xfrm>
            <a:off x="408261" y="1904390"/>
            <a:ext cx="4587019" cy="923330"/>
          </a:xfrm>
          <a:prstGeom prst="rect">
            <a:avLst/>
          </a:prstGeom>
        </p:spPr>
        <p:txBody>
          <a:bodyPr wrap="square">
            <a:spAutoFit/>
          </a:bodyPr>
          <a:lstStyle/>
          <a:p>
            <a:pPr marL="0" marR="0" lvl="0" indent="0" algn="just" defTabSz="9144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mn-cs"/>
              </a:rPr>
              <a:t>The 3</a:t>
            </a:r>
            <a:r>
              <a:rPr kumimoji="0" lang="en-US" sz="1800" b="0" i="0" u="none" strike="noStrike" kern="1200" cap="none" spc="0" normalizeH="0" baseline="30000" noProof="0" dirty="0">
                <a:ln>
                  <a:noFill/>
                </a:ln>
                <a:solidFill>
                  <a:srgbClr val="0E4194"/>
                </a:solidFill>
                <a:effectLst/>
                <a:uLnTx/>
                <a:uFillTx/>
                <a:latin typeface="Calibri" panose="020F0502020204030204"/>
                <a:ea typeface="+mn-ea"/>
                <a:cs typeface="+mn-cs"/>
              </a:rPr>
              <a:t>rd</a:t>
            </a: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mn-cs"/>
              </a:rPr>
              <a:t> Hackathon will </a:t>
            </a: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Calibri Light" panose="020F0302020204030204" pitchFamily="34" charset="0"/>
              </a:rPr>
              <a:t>challenge</a:t>
            </a: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mn-cs"/>
              </a:rPr>
              <a:t> hackers to uplift the </a:t>
            </a:r>
            <a:r>
              <a:rPr kumimoji="0" lang="en-US" sz="1800" b="1" i="0" u="none" strike="noStrike" kern="1200" cap="none" spc="0" normalizeH="0" baseline="0" noProof="0" dirty="0">
                <a:ln>
                  <a:noFill/>
                </a:ln>
                <a:solidFill>
                  <a:srgbClr val="0E4194"/>
                </a:solidFill>
                <a:effectLst/>
                <a:uLnTx/>
                <a:uFillTx/>
                <a:latin typeface="Calibri" panose="020F0502020204030204"/>
                <a:ea typeface="+mn-ea"/>
                <a:cs typeface="+mn-cs"/>
              </a:rPr>
              <a:t>tourism sector </a:t>
            </a: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mn-cs"/>
              </a:rPr>
              <a:t>with </a:t>
            </a:r>
            <a:r>
              <a:rPr kumimoji="0" lang="en-US" sz="1800" b="1" i="0" u="none" strike="noStrike" kern="1200" cap="none" spc="0" normalizeH="0" baseline="0" noProof="0" dirty="0">
                <a:ln>
                  <a:noFill/>
                </a:ln>
                <a:solidFill>
                  <a:srgbClr val="0E4194"/>
                </a:solidFill>
                <a:effectLst/>
                <a:uLnTx/>
                <a:uFillTx/>
                <a:latin typeface="Calibri" panose="020F0502020204030204"/>
                <a:ea typeface="+mn-ea"/>
                <a:cs typeface="+mn-cs"/>
              </a:rPr>
              <a:t>resilience</a:t>
            </a: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E4194"/>
                </a:solidFill>
                <a:effectLst/>
                <a:uLnTx/>
                <a:uFillTx/>
                <a:latin typeface="Calibri" panose="020F0502020204030204"/>
                <a:ea typeface="+mn-ea"/>
                <a:cs typeface="+mn-cs"/>
              </a:rPr>
              <a:t>sustainability</a:t>
            </a:r>
            <a:r>
              <a:rPr kumimoji="0" lang="en-US" sz="1800" b="0" i="0" u="none" strike="noStrike" kern="1200" cap="none" spc="0" normalizeH="0" baseline="0" noProof="0" dirty="0">
                <a:ln>
                  <a:noFill/>
                </a:ln>
                <a:solidFill>
                  <a:srgbClr val="0E4194"/>
                </a:solidFill>
                <a:effectLst/>
                <a:uLnTx/>
                <a:uFillTx/>
                <a:latin typeface="Calibri" panose="020F0502020204030204"/>
                <a:ea typeface="+mn-ea"/>
                <a:cs typeface="+mn-cs"/>
              </a:rPr>
              <a:t> and </a:t>
            </a:r>
            <a:r>
              <a:rPr kumimoji="0" lang="en-US" sz="1800" b="1" i="0" u="none" strike="noStrike" kern="1200" cap="none" spc="0" normalizeH="0" baseline="0" noProof="0" dirty="0" err="1">
                <a:ln>
                  <a:noFill/>
                </a:ln>
                <a:solidFill>
                  <a:srgbClr val="0E4194"/>
                </a:solidFill>
                <a:effectLst/>
                <a:uLnTx/>
                <a:uFillTx/>
                <a:latin typeface="Calibri" panose="020F0502020204030204"/>
                <a:ea typeface="+mn-ea"/>
                <a:cs typeface="+mn-cs"/>
              </a:rPr>
              <a:t>digitalisation</a:t>
            </a:r>
            <a:endParaRPr kumimoji="0" lang="en-US" sz="1800" b="1" i="0" u="none" strike="noStrike" kern="1200" cap="none" spc="0" normalizeH="0" baseline="0" noProof="0" dirty="0">
              <a:ln>
                <a:noFill/>
              </a:ln>
              <a:solidFill>
                <a:srgbClr val="0E4194"/>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72EA4288-1707-424B-8B56-C7519CC0F679}"/>
              </a:ext>
            </a:extLst>
          </p:cNvPr>
          <p:cNvGrpSpPr/>
          <p:nvPr/>
        </p:nvGrpSpPr>
        <p:grpSpPr>
          <a:xfrm>
            <a:off x="407143" y="3589015"/>
            <a:ext cx="4326619" cy="2194884"/>
            <a:chOff x="3358800" y="1103377"/>
            <a:chExt cx="3960000" cy="1800001"/>
          </a:xfrm>
        </p:grpSpPr>
        <p:grpSp>
          <p:nvGrpSpPr>
            <p:cNvPr id="14" name="Group 13">
              <a:extLst>
                <a:ext uri="{FF2B5EF4-FFF2-40B4-BE49-F238E27FC236}">
                  <a16:creationId xmlns:a16="http://schemas.microsoft.com/office/drawing/2014/main" id="{06362D82-C04A-40DF-AA30-1A3621AFB9EA}"/>
                </a:ext>
              </a:extLst>
            </p:cNvPr>
            <p:cNvGrpSpPr>
              <a:grpSpLocks noChangeAspect="1"/>
            </p:cNvGrpSpPr>
            <p:nvPr/>
          </p:nvGrpSpPr>
          <p:grpSpPr>
            <a:xfrm>
              <a:off x="3358800" y="1103377"/>
              <a:ext cx="1080000" cy="1799311"/>
              <a:chOff x="2137800" y="1629000"/>
              <a:chExt cx="2160827" cy="3600000"/>
            </a:xfrm>
          </p:grpSpPr>
          <p:sp>
            <p:nvSpPr>
              <p:cNvPr id="35" name="Rectangle 34">
                <a:extLst>
                  <a:ext uri="{FF2B5EF4-FFF2-40B4-BE49-F238E27FC236}">
                    <a16:creationId xmlns:a16="http://schemas.microsoft.com/office/drawing/2014/main" id="{FF22EEA4-CC4B-4BFB-8769-38CF5A5AACCF}"/>
                  </a:ext>
                </a:extLst>
              </p:cNvPr>
              <p:cNvSpPr/>
              <p:nvPr/>
            </p:nvSpPr>
            <p:spPr>
              <a:xfrm>
                <a:off x="2139848" y="1629000"/>
                <a:ext cx="2158779" cy="36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F81CDD-98CB-42F7-BC66-F47BB3837530}"/>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2137800" y="1629000"/>
                <a:ext cx="2160825" cy="3599995"/>
              </a:xfrm>
              <a:prstGeom prst="rect">
                <a:avLst/>
              </a:prstGeom>
              <a:solidFill>
                <a:schemeClr val="accent1"/>
              </a:solidFill>
            </p:spPr>
          </p:pic>
          <p:sp>
            <p:nvSpPr>
              <p:cNvPr id="37" name="Right Triangle 36">
                <a:extLst>
                  <a:ext uri="{FF2B5EF4-FFF2-40B4-BE49-F238E27FC236}">
                    <a16:creationId xmlns:a16="http://schemas.microsoft.com/office/drawing/2014/main" id="{DD102A5A-FB55-433C-921F-138952F39692}"/>
                  </a:ext>
                </a:extLst>
              </p:cNvPr>
              <p:cNvSpPr>
                <a:spLocks/>
              </p:cNvSpPr>
              <p:nvPr/>
            </p:nvSpPr>
            <p:spPr>
              <a:xfrm rot="5400000">
                <a:off x="2138400" y="1629000"/>
                <a:ext cx="288000" cy="2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ight Triangle 37">
                <a:extLst>
                  <a:ext uri="{FF2B5EF4-FFF2-40B4-BE49-F238E27FC236}">
                    <a16:creationId xmlns:a16="http://schemas.microsoft.com/office/drawing/2014/main" id="{F3E1A3FF-9005-4FF6-A845-E48F0C0BA9B0}"/>
                  </a:ext>
                </a:extLst>
              </p:cNvPr>
              <p:cNvSpPr/>
              <p:nvPr/>
            </p:nvSpPr>
            <p:spPr>
              <a:xfrm rot="16200000">
                <a:off x="4010400" y="4941000"/>
                <a:ext cx="288000" cy="2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E9A2366-6EDD-4085-AD8C-CF85CDCE3312}"/>
                  </a:ext>
                </a:extLst>
              </p:cNvPr>
              <p:cNvSpPr txBox="1"/>
              <p:nvPr/>
            </p:nvSpPr>
            <p:spPr>
              <a:xfrm>
                <a:off x="2139848" y="1831281"/>
                <a:ext cx="2158777" cy="11520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5A5A5"/>
                    </a:solidFill>
                    <a:effectLst/>
                    <a:uLnTx/>
                    <a:uFillTx/>
                    <a:latin typeface="DIN Next LT Pro Medium" panose="020B0603020203050203" pitchFamily="34" charset="0"/>
                    <a:ea typeface="+mn-ea"/>
                    <a:cs typeface="+mn-cs"/>
                  </a:rPr>
                  <a:t>#</a:t>
                </a:r>
                <a:r>
                  <a:rPr kumimoji="0" lang="en-US" sz="3600" b="1" i="0" u="none" strike="noStrike" kern="1200" cap="none" spc="0" normalizeH="0" baseline="0" noProof="0" dirty="0">
                    <a:ln>
                      <a:noFill/>
                    </a:ln>
                    <a:solidFill>
                      <a:prstClr val="white"/>
                    </a:solidFill>
                    <a:effectLst/>
                    <a:uLnTx/>
                    <a:uFillTx/>
                    <a:latin typeface="DIN Next LT Pro Medium" panose="020B0603020203050203" pitchFamily="34" charset="0"/>
                    <a:ea typeface="+mn-ea"/>
                    <a:cs typeface="+mn-cs"/>
                  </a:rPr>
                  <a:t>1</a:t>
                </a:r>
                <a:endParaRPr kumimoji="0" lang="LID4096" sz="3600" b="1" i="0" u="none" strike="noStrike" kern="1200" cap="none" spc="0" normalizeH="0" baseline="0" noProof="0" dirty="0">
                  <a:ln>
                    <a:noFill/>
                  </a:ln>
                  <a:solidFill>
                    <a:prstClr val="white"/>
                  </a:solidFill>
                  <a:effectLst/>
                  <a:uLnTx/>
                  <a:uFillTx/>
                  <a:latin typeface="DIN Next LT Pro Medium" panose="020B0603020203050203" pitchFamily="34" charset="0"/>
                  <a:ea typeface="+mn-ea"/>
                  <a:cs typeface="+mn-cs"/>
                </a:endParaRPr>
              </a:p>
            </p:txBody>
          </p:sp>
          <p:cxnSp>
            <p:nvCxnSpPr>
              <p:cNvPr id="40" name="Straight Connector 39">
                <a:extLst>
                  <a:ext uri="{FF2B5EF4-FFF2-40B4-BE49-F238E27FC236}">
                    <a16:creationId xmlns:a16="http://schemas.microsoft.com/office/drawing/2014/main" id="{7E7655BF-8A4F-4350-BE34-6FD92B01F600}"/>
                  </a:ext>
                </a:extLst>
              </p:cNvPr>
              <p:cNvCxnSpPr>
                <a:cxnSpLocks/>
              </p:cNvCxnSpPr>
              <p:nvPr/>
            </p:nvCxnSpPr>
            <p:spPr>
              <a:xfrm>
                <a:off x="2354400" y="3070800"/>
                <a:ext cx="1692000" cy="0"/>
              </a:xfrm>
              <a:prstGeom prst="line">
                <a:avLst/>
              </a:prstGeom>
              <a:ln w="508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DB854D4-7530-43D8-95B1-1A11CD7ACF29}"/>
                  </a:ext>
                </a:extLst>
              </p:cNvPr>
              <p:cNvSpPr txBox="1"/>
              <p:nvPr/>
            </p:nvSpPr>
            <p:spPr>
              <a:xfrm>
                <a:off x="2283848" y="3322800"/>
                <a:ext cx="1872000" cy="1728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DIN Next LT Pro Medium"/>
                    <a:ea typeface="+mn-ea"/>
                    <a:cs typeface="+mn-cs"/>
                  </a:rPr>
                  <a:t>Finding sustainable destinations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Where to go and how to get there?</a:t>
                </a:r>
                <a:endParaRPr kumimoji="0" lang="LID4096" sz="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DIN Next LT Pro Medium" panose="020B0603020203050203" pitchFamily="34" charset="0"/>
                  <a:ea typeface="+mn-ea"/>
                  <a:cs typeface="+mn-cs"/>
                </a:endParaRPr>
              </a:p>
            </p:txBody>
          </p:sp>
        </p:grpSp>
        <p:grpSp>
          <p:nvGrpSpPr>
            <p:cNvPr id="15" name="Group 14">
              <a:extLst>
                <a:ext uri="{FF2B5EF4-FFF2-40B4-BE49-F238E27FC236}">
                  <a16:creationId xmlns:a16="http://schemas.microsoft.com/office/drawing/2014/main" id="{3A493D6C-9E67-4489-AC24-CF8FDDF6B261}"/>
                </a:ext>
              </a:extLst>
            </p:cNvPr>
            <p:cNvGrpSpPr>
              <a:grpSpLocks noChangeAspect="1"/>
            </p:cNvGrpSpPr>
            <p:nvPr/>
          </p:nvGrpSpPr>
          <p:grpSpPr>
            <a:xfrm>
              <a:off x="4798801" y="1103382"/>
              <a:ext cx="1080000" cy="1795249"/>
              <a:chOff x="5011922" y="1629000"/>
              <a:chExt cx="2166702" cy="3600000"/>
            </a:xfrm>
          </p:grpSpPr>
          <p:sp>
            <p:nvSpPr>
              <p:cNvPr id="28" name="Rectangle 27">
                <a:extLst>
                  <a:ext uri="{FF2B5EF4-FFF2-40B4-BE49-F238E27FC236}">
                    <a16:creationId xmlns:a16="http://schemas.microsoft.com/office/drawing/2014/main" id="{CF18F0D2-BFB4-456E-ABB5-AD6B1840F477}"/>
                  </a:ext>
                </a:extLst>
              </p:cNvPr>
              <p:cNvSpPr/>
              <p:nvPr/>
            </p:nvSpPr>
            <p:spPr>
              <a:xfrm>
                <a:off x="5018400" y="1629000"/>
                <a:ext cx="2158779" cy="36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E74116D9-0A39-4BD9-9BA9-EF6ACA5D219A}"/>
                  </a:ext>
                </a:extLst>
              </p:cNvPr>
              <p:cNvPicPr>
                <a:picLocks noChangeAspect="1"/>
              </p:cNvPicPr>
              <p:nvPr/>
            </p:nvPicPr>
            <p:blipFill rotWithShape="1">
              <a:blip r:embed="rId4" cstate="email">
                <a:alphaModFix amt="70000"/>
                <a:extLst>
                  <a:ext uri="{28A0092B-C50C-407E-A947-70E740481C1C}">
                    <a14:useLocalDpi xmlns:a14="http://schemas.microsoft.com/office/drawing/2010/main"/>
                  </a:ext>
                </a:extLst>
              </a:blip>
              <a:srcRect/>
              <a:stretch/>
            </p:blipFill>
            <p:spPr>
              <a:xfrm>
                <a:off x="5011922" y="1629000"/>
                <a:ext cx="2160824" cy="3599996"/>
              </a:xfrm>
              <a:prstGeom prst="rect">
                <a:avLst/>
              </a:prstGeom>
            </p:spPr>
          </p:pic>
          <p:sp>
            <p:nvSpPr>
              <p:cNvPr id="30" name="Right Triangle 29">
                <a:extLst>
                  <a:ext uri="{FF2B5EF4-FFF2-40B4-BE49-F238E27FC236}">
                    <a16:creationId xmlns:a16="http://schemas.microsoft.com/office/drawing/2014/main" id="{A8341F5C-53C7-4334-9FE7-768558917BFF}"/>
                  </a:ext>
                </a:extLst>
              </p:cNvPr>
              <p:cNvSpPr>
                <a:spLocks/>
              </p:cNvSpPr>
              <p:nvPr/>
            </p:nvSpPr>
            <p:spPr>
              <a:xfrm rot="5400000">
                <a:off x="5017642" y="1629000"/>
                <a:ext cx="288000" cy="2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ight Triangle 30">
                <a:extLst>
                  <a:ext uri="{FF2B5EF4-FFF2-40B4-BE49-F238E27FC236}">
                    <a16:creationId xmlns:a16="http://schemas.microsoft.com/office/drawing/2014/main" id="{4085788D-4FF8-4487-ABBE-F90E3B277641}"/>
                  </a:ext>
                </a:extLst>
              </p:cNvPr>
              <p:cNvSpPr/>
              <p:nvPr/>
            </p:nvSpPr>
            <p:spPr>
              <a:xfrm rot="16200000">
                <a:off x="6890624" y="4941000"/>
                <a:ext cx="288000" cy="2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232A515-8A1A-414C-BF67-F5AC946606C9}"/>
                  </a:ext>
                </a:extLst>
              </p:cNvPr>
              <p:cNvSpPr txBox="1"/>
              <p:nvPr/>
            </p:nvSpPr>
            <p:spPr>
              <a:xfrm>
                <a:off x="5017642" y="1831281"/>
                <a:ext cx="2158777" cy="11520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uLnTx/>
                    <a:uFillTx/>
                    <a:latin typeface="DIN Next LT Pro Medium" panose="020B0603020203050203" pitchFamily="34" charset="0"/>
                    <a:ea typeface="+mn-ea"/>
                    <a:cs typeface="+mn-cs"/>
                  </a:rPr>
                  <a:t>#</a:t>
                </a:r>
                <a:r>
                  <a:rPr kumimoji="0" lang="en-US" sz="3600" b="1" i="0" u="none" strike="noStrike" kern="1200" cap="none" spc="0" normalizeH="0" baseline="0" noProof="0" dirty="0">
                    <a:ln>
                      <a:noFill/>
                    </a:ln>
                    <a:solidFill>
                      <a:prstClr val="white"/>
                    </a:solidFill>
                    <a:effectLst/>
                    <a:uLnTx/>
                    <a:uFillTx/>
                    <a:latin typeface="DIN Next LT Pro Medium" panose="020B0603020203050203" pitchFamily="34" charset="0"/>
                    <a:ea typeface="+mn-ea"/>
                    <a:cs typeface="+mn-cs"/>
                  </a:rPr>
                  <a:t>2</a:t>
                </a:r>
                <a:endParaRPr kumimoji="0" lang="LID4096" sz="3600" b="1" i="0" u="none" strike="noStrike" kern="1200" cap="none" spc="0" normalizeH="0" baseline="0" noProof="0" dirty="0">
                  <a:ln>
                    <a:noFill/>
                  </a:ln>
                  <a:solidFill>
                    <a:prstClr val="white"/>
                  </a:solidFill>
                  <a:effectLst/>
                  <a:uLnTx/>
                  <a:uFillTx/>
                  <a:latin typeface="DIN Next LT Pro Medium" panose="020B0603020203050203" pitchFamily="34" charset="0"/>
                  <a:ea typeface="+mn-ea"/>
                  <a:cs typeface="+mn-cs"/>
                </a:endParaRPr>
              </a:p>
            </p:txBody>
          </p:sp>
          <p:cxnSp>
            <p:nvCxnSpPr>
              <p:cNvPr id="33" name="Straight Connector 32">
                <a:extLst>
                  <a:ext uri="{FF2B5EF4-FFF2-40B4-BE49-F238E27FC236}">
                    <a16:creationId xmlns:a16="http://schemas.microsoft.com/office/drawing/2014/main" id="{96D041B9-0B85-4739-82D3-496F91C4A4CF}"/>
                  </a:ext>
                </a:extLst>
              </p:cNvPr>
              <p:cNvCxnSpPr>
                <a:cxnSpLocks/>
              </p:cNvCxnSpPr>
              <p:nvPr/>
            </p:nvCxnSpPr>
            <p:spPr>
              <a:xfrm>
                <a:off x="5234400" y="3070800"/>
                <a:ext cx="1728000"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CDEF26D-C19A-4C40-927C-2B763FF58A68}"/>
                  </a:ext>
                </a:extLst>
              </p:cNvPr>
              <p:cNvSpPr txBox="1"/>
              <p:nvPr/>
            </p:nvSpPr>
            <p:spPr>
              <a:xfrm>
                <a:off x="5161642" y="3322800"/>
                <a:ext cx="1872000" cy="1728000"/>
              </a:xfrm>
              <a:prstGeom prst="rect">
                <a:avLst/>
              </a:prstGeom>
              <a:noFill/>
            </p:spPr>
            <p:txBody>
              <a:bodyPr wrap="square" lIns="72000" tIns="72000" rIns="72000" bIns="7200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DIN Next LT Pro Medium"/>
                    <a:ea typeface="+mn-ea"/>
                    <a:cs typeface="+mn-cs"/>
                  </a:rPr>
                  <a:t>Experiencing cities and cultures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to visit and who to meet?</a:t>
                </a:r>
                <a:endParaRPr kumimoji="0" lang="LID4096" sz="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DIN Next LT Pro Medium" panose="020B0603020203050203" pitchFamily="34" charset="0"/>
                  <a:ea typeface="+mn-ea"/>
                  <a:cs typeface="+mn-cs"/>
                </a:endParaRPr>
              </a:p>
            </p:txBody>
          </p:sp>
        </p:grpSp>
        <p:grpSp>
          <p:nvGrpSpPr>
            <p:cNvPr id="19" name="Group 18">
              <a:extLst>
                <a:ext uri="{FF2B5EF4-FFF2-40B4-BE49-F238E27FC236}">
                  <a16:creationId xmlns:a16="http://schemas.microsoft.com/office/drawing/2014/main" id="{2E0F165E-6EFD-4A55-8325-B200057ECC44}"/>
                </a:ext>
              </a:extLst>
            </p:cNvPr>
            <p:cNvGrpSpPr>
              <a:grpSpLocks noChangeAspect="1"/>
            </p:cNvGrpSpPr>
            <p:nvPr/>
          </p:nvGrpSpPr>
          <p:grpSpPr>
            <a:xfrm>
              <a:off x="6238800" y="1103378"/>
              <a:ext cx="1080000" cy="1800000"/>
              <a:chOff x="7894200" y="1629000"/>
              <a:chExt cx="2160000" cy="3600000"/>
            </a:xfrm>
          </p:grpSpPr>
          <p:sp>
            <p:nvSpPr>
              <p:cNvPr id="20" name="Rectangle 19">
                <a:extLst>
                  <a:ext uri="{FF2B5EF4-FFF2-40B4-BE49-F238E27FC236}">
                    <a16:creationId xmlns:a16="http://schemas.microsoft.com/office/drawing/2014/main" id="{EF19858A-2226-41D8-A5AC-0B82D0415A65}"/>
                  </a:ext>
                </a:extLst>
              </p:cNvPr>
              <p:cNvSpPr/>
              <p:nvPr/>
            </p:nvSpPr>
            <p:spPr>
              <a:xfrm>
                <a:off x="7894200" y="1629000"/>
                <a:ext cx="2158779" cy="36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8826DF14-BF6D-4A26-B151-B272E753373C}"/>
                  </a:ext>
                </a:extLst>
              </p:cNvPr>
              <p:cNvPicPr>
                <a:picLocks noChangeAspect="1"/>
              </p:cNvPicPr>
              <p:nvPr/>
            </p:nvPicPr>
            <p:blipFill rotWithShape="1">
              <a:blip r:embed="rId5" cstate="email">
                <a:alphaModFix amt="70000"/>
                <a:extLst>
                  <a:ext uri="{28A0092B-C50C-407E-A947-70E740481C1C}">
                    <a14:useLocalDpi xmlns:a14="http://schemas.microsoft.com/office/drawing/2010/main"/>
                  </a:ext>
                </a:extLst>
              </a:blip>
              <a:srcRect/>
              <a:stretch/>
            </p:blipFill>
            <p:spPr>
              <a:xfrm>
                <a:off x="7894200" y="1629000"/>
                <a:ext cx="2160000" cy="3598621"/>
              </a:xfrm>
              <a:prstGeom prst="rect">
                <a:avLst/>
              </a:prstGeom>
            </p:spPr>
          </p:pic>
          <p:sp>
            <p:nvSpPr>
              <p:cNvPr id="23" name="Right Triangle 22">
                <a:extLst>
                  <a:ext uri="{FF2B5EF4-FFF2-40B4-BE49-F238E27FC236}">
                    <a16:creationId xmlns:a16="http://schemas.microsoft.com/office/drawing/2014/main" id="{59C56FC8-2AC6-4BB1-8CA6-CF6FFB2341AC}"/>
                  </a:ext>
                </a:extLst>
              </p:cNvPr>
              <p:cNvSpPr>
                <a:spLocks/>
              </p:cNvSpPr>
              <p:nvPr/>
            </p:nvSpPr>
            <p:spPr>
              <a:xfrm rot="5400000">
                <a:off x="7894200" y="1629000"/>
                <a:ext cx="288000" cy="2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Triangle 23">
                <a:extLst>
                  <a:ext uri="{FF2B5EF4-FFF2-40B4-BE49-F238E27FC236}">
                    <a16:creationId xmlns:a16="http://schemas.microsoft.com/office/drawing/2014/main" id="{50BEE529-8458-4AF3-9DC9-6619922C7325}"/>
                  </a:ext>
                </a:extLst>
              </p:cNvPr>
              <p:cNvSpPr/>
              <p:nvPr/>
            </p:nvSpPr>
            <p:spPr>
              <a:xfrm rot="16200000">
                <a:off x="9766200" y="4941000"/>
                <a:ext cx="288000" cy="28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C9CFD94-FA21-4ED5-96A0-2B6F1AA128B8}"/>
                  </a:ext>
                </a:extLst>
              </p:cNvPr>
              <p:cNvSpPr txBox="1"/>
              <p:nvPr/>
            </p:nvSpPr>
            <p:spPr>
              <a:xfrm>
                <a:off x="7894200" y="1831281"/>
                <a:ext cx="2158777" cy="115200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546A"/>
                    </a:solidFill>
                    <a:effectLst/>
                    <a:uLnTx/>
                    <a:uFillTx/>
                    <a:latin typeface="DIN Next LT Pro Medium" panose="020B0603020203050203" pitchFamily="34" charset="0"/>
                    <a:ea typeface="+mn-ea"/>
                    <a:cs typeface="+mn-cs"/>
                  </a:rPr>
                  <a:t>#</a:t>
                </a:r>
                <a:r>
                  <a:rPr kumimoji="0" lang="en-US" sz="3600" b="1" i="0" u="none" strike="noStrike" kern="1200" cap="none" spc="0" normalizeH="0" baseline="0" noProof="0" dirty="0">
                    <a:ln>
                      <a:noFill/>
                    </a:ln>
                    <a:solidFill>
                      <a:prstClr val="white"/>
                    </a:solidFill>
                    <a:effectLst/>
                    <a:uLnTx/>
                    <a:uFillTx/>
                    <a:latin typeface="DIN Next LT Pro Medium" panose="020B0603020203050203" pitchFamily="34" charset="0"/>
                    <a:ea typeface="+mn-ea"/>
                    <a:cs typeface="+mn-cs"/>
                  </a:rPr>
                  <a:t>3</a:t>
                </a:r>
                <a:endParaRPr kumimoji="0" lang="LID4096" sz="3600" b="1" i="0" u="none" strike="noStrike" kern="1200" cap="none" spc="0" normalizeH="0" baseline="0" noProof="0" dirty="0">
                  <a:ln>
                    <a:noFill/>
                  </a:ln>
                  <a:solidFill>
                    <a:prstClr val="white"/>
                  </a:solidFill>
                  <a:effectLst/>
                  <a:uLnTx/>
                  <a:uFillTx/>
                  <a:latin typeface="DIN Next LT Pro Medium" panose="020B0603020203050203" pitchFamily="34" charset="0"/>
                  <a:ea typeface="+mn-ea"/>
                  <a:cs typeface="+mn-cs"/>
                </a:endParaRPr>
              </a:p>
            </p:txBody>
          </p:sp>
          <p:cxnSp>
            <p:nvCxnSpPr>
              <p:cNvPr id="26" name="Straight Connector 25">
                <a:extLst>
                  <a:ext uri="{FF2B5EF4-FFF2-40B4-BE49-F238E27FC236}">
                    <a16:creationId xmlns:a16="http://schemas.microsoft.com/office/drawing/2014/main" id="{BC28A8FA-26C0-4519-A128-02C7BE3BA528}"/>
                  </a:ext>
                </a:extLst>
              </p:cNvPr>
              <p:cNvCxnSpPr>
                <a:cxnSpLocks/>
              </p:cNvCxnSpPr>
              <p:nvPr/>
            </p:nvCxnSpPr>
            <p:spPr>
              <a:xfrm>
                <a:off x="8114400" y="3070800"/>
                <a:ext cx="1728000"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1FC5027-B54D-48D3-866D-F806CFDA6CC5}"/>
                  </a:ext>
                </a:extLst>
              </p:cNvPr>
              <p:cNvSpPr txBox="1"/>
              <p:nvPr/>
            </p:nvSpPr>
            <p:spPr>
              <a:xfrm>
                <a:off x="8041642" y="3322800"/>
                <a:ext cx="1872000" cy="1728000"/>
              </a:xfrm>
              <a:prstGeom prst="rect">
                <a:avLst/>
              </a:prstGeom>
              <a:noFill/>
            </p:spPr>
            <p:txBody>
              <a:bodyPr wrap="square" lIns="72000" tIns="72000" rIns="72000" bIns="7200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DIN Next LT Pro Medium" panose="020B0603020203050203" pitchFamily="34" charset="0"/>
                    <a:ea typeface="+mn-ea"/>
                    <a:cs typeface="+mn-cs"/>
                  </a:rPr>
                  <a:t>Exploring nature with care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outdoor activities to do?</a:t>
                </a:r>
                <a:endParaRPr kumimoji="0" lang="LID4096" sz="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DIN Next LT Pro Medium" panose="020B0603020203050203" pitchFamily="34" charset="0"/>
                  <a:ea typeface="+mn-ea"/>
                  <a:cs typeface="+mn-cs"/>
                </a:endParaRPr>
              </a:p>
            </p:txBody>
          </p:sp>
        </p:grpSp>
      </p:grpSp>
      <p:pic>
        <p:nvPicPr>
          <p:cNvPr id="3" name="Picture 2">
            <a:extLst>
              <a:ext uri="{FF2B5EF4-FFF2-40B4-BE49-F238E27FC236}">
                <a16:creationId xmlns:a16="http://schemas.microsoft.com/office/drawing/2014/main" id="{030997EA-EFC5-4D61-BF66-76115323949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1778" y="2962918"/>
            <a:ext cx="6536185" cy="2072802"/>
          </a:xfrm>
          <a:prstGeom prst="rect">
            <a:avLst/>
          </a:prstGeom>
        </p:spPr>
      </p:pic>
      <p:pic>
        <p:nvPicPr>
          <p:cNvPr id="5" name="Picture 4">
            <a:extLst>
              <a:ext uri="{FF2B5EF4-FFF2-40B4-BE49-F238E27FC236}">
                <a16:creationId xmlns:a16="http://schemas.microsoft.com/office/drawing/2014/main" id="{AD40FAF0-6602-4A2E-A9A6-4BF77B367C2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21809" y="1836149"/>
            <a:ext cx="5243467" cy="529906"/>
          </a:xfrm>
          <a:prstGeom prst="rect">
            <a:avLst/>
          </a:prstGeom>
        </p:spPr>
      </p:pic>
      <p:sp>
        <p:nvSpPr>
          <p:cNvPr id="45" name="TextBox 44">
            <a:extLst>
              <a:ext uri="{FF2B5EF4-FFF2-40B4-BE49-F238E27FC236}">
                <a16:creationId xmlns:a16="http://schemas.microsoft.com/office/drawing/2014/main" id="{666A8245-CF23-4550-8230-932373F3655F}"/>
              </a:ext>
            </a:extLst>
          </p:cNvPr>
          <p:cNvSpPr txBox="1"/>
          <p:nvPr/>
        </p:nvSpPr>
        <p:spPr>
          <a:xfrm>
            <a:off x="9746312" y="5308949"/>
            <a:ext cx="28270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F6D9C"/>
                </a:solidFill>
                <a:effectLst/>
                <a:uLnTx/>
                <a:uFillTx/>
                <a:latin typeface="Calibri" panose="020F0502020204030204"/>
                <a:ea typeface="+mn-ea"/>
                <a:cs typeface="+mn-cs"/>
              </a:rPr>
              <a:t>Winners get cash prize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F6D9C"/>
                </a:solidFill>
                <a:effectLst/>
                <a:uLnTx/>
                <a:uFillTx/>
                <a:latin typeface="Calibri" panose="020F0502020204030204"/>
                <a:ea typeface="+mn-ea"/>
                <a:cs typeface="+mn-cs"/>
              </a:rPr>
              <a:t>100h of m</a:t>
            </a:r>
            <a:r>
              <a:rPr kumimoji="0" lang="en-US" sz="1400" b="1" i="0" u="none" strike="noStrike" kern="0" cap="none" spc="0" normalizeH="0" baseline="0" noProof="0" dirty="0" err="1">
                <a:ln>
                  <a:noFill/>
                </a:ln>
                <a:solidFill>
                  <a:srgbClr val="EF6D9C"/>
                </a:solidFill>
                <a:effectLst/>
                <a:uLnTx/>
                <a:uFillTx/>
                <a:latin typeface="Calibri" panose="020F0502020204030204"/>
                <a:ea typeface="+mn-ea"/>
                <a:cs typeface="+mn-cs"/>
              </a:rPr>
              <a:t>entoring</a:t>
            </a:r>
            <a:r>
              <a:rPr kumimoji="0" lang="en-US" sz="1400" b="1" i="0" u="none" strike="noStrike" kern="0" cap="none" spc="0" normalizeH="0" baseline="0" noProof="0" dirty="0">
                <a:ln>
                  <a:noFill/>
                </a:ln>
                <a:solidFill>
                  <a:srgbClr val="EF6D9C"/>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srgbClr val="EF6D9C"/>
                </a:solidFill>
                <a:effectLst/>
                <a:uLnTx/>
                <a:uFillTx/>
                <a:latin typeface="Calibri" panose="020F0502020204030204"/>
                <a:ea typeface="+mn-ea"/>
                <a:cs typeface="+mn-cs"/>
              </a:rPr>
              <a:t>over a period of 6 months</a:t>
            </a:r>
            <a:endParaRPr kumimoji="0" lang="LID4096" sz="1400" b="0" i="0" u="none" strike="noStrike" kern="0" cap="none" spc="0" normalizeH="0" baseline="0" noProof="0" dirty="0">
              <a:ln>
                <a:noFill/>
              </a:ln>
              <a:solidFill>
                <a:srgbClr val="EF6D9C"/>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4568B11C-AE4C-41AC-90F7-58EA923465BB}"/>
              </a:ext>
            </a:extLst>
          </p:cNvPr>
          <p:cNvSpPr/>
          <p:nvPr/>
        </p:nvSpPr>
        <p:spPr>
          <a:xfrm>
            <a:off x="1435578" y="3126266"/>
            <a:ext cx="2708627"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E4194"/>
                </a:solidFill>
                <a:effectLst/>
                <a:uLnTx/>
                <a:uFillTx/>
                <a:latin typeface="Calibri" panose="020F0502020204030204"/>
                <a:ea typeface="+mn-ea"/>
                <a:cs typeface="+mn-cs"/>
              </a:rPr>
              <a:t>three tourism-themed challenges: </a:t>
            </a:r>
            <a:endParaRPr kumimoji="0" lang="LID4096" sz="1400" b="0" i="1" u="none" strike="noStrike" kern="1200" cap="none" spc="0" normalizeH="0" baseline="0" noProof="0" dirty="0">
              <a:ln>
                <a:noFill/>
              </a:ln>
              <a:solidFill>
                <a:srgbClr val="0E4194"/>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7BD290CF-A341-496E-85BE-7AC799429F94}"/>
              </a:ext>
            </a:extLst>
          </p:cNvPr>
          <p:cNvSpPr/>
          <p:nvPr/>
        </p:nvSpPr>
        <p:spPr>
          <a:xfrm rot="10800000">
            <a:off x="10979671" y="4919305"/>
            <a:ext cx="422857" cy="345366"/>
          </a:xfrm>
          <a:prstGeom prst="triangle">
            <a:avLst/>
          </a:prstGeom>
          <a:solidFill>
            <a:srgbClr val="599AF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3D150CF0-D648-4548-A282-17E4CA512C16}"/>
              </a:ext>
            </a:extLst>
          </p:cNvPr>
          <p:cNvSpPr/>
          <p:nvPr/>
        </p:nvSpPr>
        <p:spPr>
          <a:xfrm>
            <a:off x="3297398" y="5066752"/>
            <a:ext cx="6096000" cy="10156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Austria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Hungary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Italy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Portugal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F6D9C"/>
                </a:solidFill>
                <a:effectLst/>
                <a:uLnTx/>
                <a:uFillTx/>
                <a:latin typeface="Calibri" panose="020F0502020204030204"/>
                <a:ea typeface="+mn-ea"/>
                <a:cs typeface="+mn-cs"/>
              </a:rPr>
              <a:t>Greece</a:t>
            </a:r>
            <a:endParaRPr kumimoji="0" lang="LID4096" sz="1200" b="0" i="0" u="none" strike="noStrike" kern="0" cap="none" spc="0" normalizeH="0" baseline="0" noProof="0" dirty="0">
              <a:ln>
                <a:noFill/>
              </a:ln>
              <a:solidFill>
                <a:srgbClr val="EF6D9C"/>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8E4FEF5-B311-4E65-82F2-710A497E06C9}"/>
              </a:ext>
            </a:extLst>
          </p:cNvPr>
          <p:cNvSpPr/>
          <p:nvPr/>
        </p:nvSpPr>
        <p:spPr>
          <a:xfrm>
            <a:off x="5883263" y="2135222"/>
            <a:ext cx="5856155" cy="4924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3E3D9A"/>
                </a:solidFill>
                <a:effectLst/>
                <a:uLnTx/>
                <a:uFillTx/>
                <a:latin typeface="Calibri" panose="020F0502020204030204" pitchFamily="34" charset="0"/>
                <a:ea typeface="+mn-ea"/>
                <a:cs typeface="Calibri" panose="020F0502020204030204" pitchFamily="34" charset="0"/>
              </a:rPr>
              <a:t>4th CASSINI Hackathon on 3-5 November</a:t>
            </a:r>
            <a:endParaRPr kumimoji="0" lang="LID4096"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5E66F25-C2B5-48B4-B358-220678FF2F0D}"/>
              </a:ext>
            </a:extLst>
          </p:cNvPr>
          <p:cNvSpPr txBox="1"/>
          <p:nvPr/>
        </p:nvSpPr>
        <p:spPr>
          <a:xfrm>
            <a:off x="154525" y="6099443"/>
            <a:ext cx="6052675" cy="635016"/>
          </a:xfrm>
          <a:prstGeom prst="rect">
            <a:avLst/>
          </a:prstGeom>
        </p:spPr>
        <p:txBody>
          <a:bodyPr vert="horz" wrap="square" lIns="91440" tIns="45720" rIns="91440" bIns="45720" rtlCol="0">
            <a:normAutofit fontScale="92500"/>
          </a:bodyPr>
          <a:lstStyle/>
          <a:p>
            <a:pPr algn="l"/>
            <a:r>
              <a:rPr lang="en-US" sz="2400" b="1" dirty="0">
                <a:solidFill>
                  <a:srgbClr val="FF0000"/>
                </a:solidFill>
                <a:latin typeface="Neo Sans W1G" panose="020B0504030504040204" pitchFamily="34" charset="0"/>
              </a:rPr>
              <a:t>Slovenia</a:t>
            </a:r>
            <a:r>
              <a:rPr lang="en-US" sz="2400" dirty="0">
                <a:solidFill>
                  <a:srgbClr val="FF0000"/>
                </a:solidFill>
                <a:latin typeface="Neo Sans W1G" panose="020B0504030504040204" pitchFamily="34" charset="0"/>
              </a:rPr>
              <a:t> in the 4</a:t>
            </a:r>
            <a:r>
              <a:rPr lang="en-US" sz="2400" baseline="30000" dirty="0">
                <a:solidFill>
                  <a:srgbClr val="FF0000"/>
                </a:solidFill>
                <a:latin typeface="Neo Sans W1G" panose="020B0504030504040204" pitchFamily="34" charset="0"/>
              </a:rPr>
              <a:t>th</a:t>
            </a:r>
            <a:r>
              <a:rPr lang="en-US" sz="2400" dirty="0">
                <a:solidFill>
                  <a:srgbClr val="FF0000"/>
                </a:solidFill>
                <a:latin typeface="Neo Sans W1G" panose="020B0504030504040204" pitchFamily="34" charset="0"/>
              </a:rPr>
              <a:t> CASSINI Hackathon??? Why not?</a:t>
            </a:r>
            <a:endParaRPr lang="en-150" sz="2400" dirty="0">
              <a:solidFill>
                <a:srgbClr val="FF0000"/>
              </a:solidFill>
              <a:latin typeface="Neo Sans W1G" panose="020B0504030504040204" pitchFamily="34" charset="0"/>
            </a:endParaRPr>
          </a:p>
        </p:txBody>
      </p:sp>
      <p:cxnSp>
        <p:nvCxnSpPr>
          <p:cNvPr id="8" name="Straight Arrow Connector 7">
            <a:extLst>
              <a:ext uri="{FF2B5EF4-FFF2-40B4-BE49-F238E27FC236}">
                <a16:creationId xmlns:a16="http://schemas.microsoft.com/office/drawing/2014/main" id="{44597193-DE82-445A-8225-E6027323CD2A}"/>
              </a:ext>
            </a:extLst>
          </p:cNvPr>
          <p:cNvCxnSpPr>
            <a:cxnSpLocks/>
          </p:cNvCxnSpPr>
          <p:nvPr/>
        </p:nvCxnSpPr>
        <p:spPr>
          <a:xfrm flipV="1">
            <a:off x="4641496" y="5837987"/>
            <a:ext cx="550535" cy="304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62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E08F50C-A322-40D7-9C93-042075A9A086}"/>
              </a:ext>
            </a:extLst>
          </p:cNvPr>
          <p:cNvSpPr txBox="1">
            <a:spLocks/>
          </p:cNvSpPr>
          <p:nvPr/>
        </p:nvSpPr>
        <p:spPr>
          <a:xfrm>
            <a:off x="1129040" y="1107284"/>
            <a:ext cx="3267941" cy="644581"/>
          </a:xfrm>
          <a:prstGeom prst="rect">
            <a:avLst/>
          </a:prstGeom>
        </p:spPr>
        <p:txBody>
          <a:bodyPr vert="horz" lIns="91440" tIns="45720" rIns="91440" bIns="45720" rtlCol="0" anchor="ctr">
            <a:normAutofit/>
          </a:bodyPr>
          <a:lstStyle>
            <a:lvl1pPr defTabSz="914400">
              <a:lnSpc>
                <a:spcPct val="90000"/>
              </a:lnSpc>
              <a:spcBef>
                <a:spcPct val="0"/>
              </a:spcBef>
              <a:buNone/>
              <a:defRPr sz="3500" b="1">
                <a:solidFill>
                  <a:srgbClr val="3E3D9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rPr>
              <a:t>CASSINI Prizes</a:t>
            </a:r>
            <a:endParaRPr kumimoji="0" lang="fr-BE"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endParaRPr>
          </a:p>
        </p:txBody>
      </p:sp>
      <p:sp>
        <p:nvSpPr>
          <p:cNvPr id="7" name="Rounded Rectangle 21">
            <a:extLst>
              <a:ext uri="{FF2B5EF4-FFF2-40B4-BE49-F238E27FC236}">
                <a16:creationId xmlns:a16="http://schemas.microsoft.com/office/drawing/2014/main" id="{2DB4F8D0-182C-4BB4-8453-5E95542FC97D}"/>
              </a:ext>
            </a:extLst>
          </p:cNvPr>
          <p:cNvSpPr/>
          <p:nvPr/>
        </p:nvSpPr>
        <p:spPr>
          <a:xfrm>
            <a:off x="0" y="0"/>
            <a:ext cx="1705121" cy="972640"/>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noProof="0" dirty="0">
                <a:ln>
                  <a:noFill/>
                </a:ln>
                <a:solidFill>
                  <a:srgbClr val="4D4D4D"/>
                </a:solidFill>
                <a:effectLst/>
                <a:uLnTx/>
                <a:uFillTx/>
                <a:latin typeface="DIN Next LT Pro Ultra Light" panose="020B0203020203050203"/>
                <a:ea typeface="+mn-ea"/>
                <a:cs typeface="+mn-cs"/>
              </a:rPr>
              <a:t>Ideas/Innovation</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Prizes </a:t>
            </a:r>
          </a:p>
        </p:txBody>
      </p:sp>
      <p:sp>
        <p:nvSpPr>
          <p:cNvPr id="5" name="Content Placeholder 1">
            <a:extLst>
              <a:ext uri="{FF2B5EF4-FFF2-40B4-BE49-F238E27FC236}">
                <a16:creationId xmlns:a16="http://schemas.microsoft.com/office/drawing/2014/main" id="{5E0DE63A-6FDA-4C18-8680-0E45A24B6EFB}"/>
              </a:ext>
            </a:extLst>
          </p:cNvPr>
          <p:cNvSpPr>
            <a:spLocks noGrp="1"/>
          </p:cNvSpPr>
          <p:nvPr>
            <p:ph idx="1"/>
          </p:nvPr>
        </p:nvSpPr>
        <p:spPr>
          <a:xfrm>
            <a:off x="425695" y="2312061"/>
            <a:ext cx="11385305" cy="3624944"/>
          </a:xfrm>
        </p:spPr>
        <p:txBody>
          <a:bodyPr>
            <a:noAutofit/>
          </a:bodyPr>
          <a:lstStyle/>
          <a:p>
            <a:pPr algn="just">
              <a:spcBef>
                <a:spcPts val="2400"/>
              </a:spcBef>
              <a:spcAft>
                <a:spcPts val="1200"/>
              </a:spcAft>
            </a:pPr>
            <a:r>
              <a:rPr lang="en-US" sz="2600" b="1" dirty="0">
                <a:solidFill>
                  <a:schemeClr val="tx1"/>
                </a:solidFill>
                <a:latin typeface="DIN Next LT Pro Light"/>
              </a:rPr>
              <a:t>Objective</a:t>
            </a:r>
            <a:r>
              <a:rPr lang="en-US" sz="2600" dirty="0">
                <a:solidFill>
                  <a:schemeClr val="tx1"/>
                </a:solidFill>
                <a:latin typeface="DIN Next LT Pro Light"/>
              </a:rPr>
              <a:t>: to </a:t>
            </a:r>
            <a:r>
              <a:rPr lang="en-GB" sz="2600" dirty="0">
                <a:solidFill>
                  <a:schemeClr val="tx1"/>
                </a:solidFill>
                <a:latin typeface="DIN Next LT Pro Light"/>
              </a:rPr>
              <a:t>award Europe’s leading innovators developing break-through solutions</a:t>
            </a:r>
            <a:r>
              <a:rPr lang="en-US" sz="2600" dirty="0">
                <a:solidFill>
                  <a:schemeClr val="tx1"/>
                </a:solidFill>
                <a:latin typeface="DIN Next LT Pro Light"/>
              </a:rPr>
              <a:t> in an innovation area defined by the prize</a:t>
            </a:r>
          </a:p>
          <a:p>
            <a:pPr algn="just">
              <a:spcBef>
                <a:spcPts val="2400"/>
              </a:spcBef>
              <a:spcAft>
                <a:spcPts val="1200"/>
              </a:spcAft>
            </a:pPr>
            <a:r>
              <a:rPr lang="en-US" sz="2600" b="1" dirty="0">
                <a:solidFill>
                  <a:schemeClr val="tx1"/>
                </a:solidFill>
                <a:latin typeface="DIN Next LT Pro Light"/>
              </a:rPr>
              <a:t>Outcome</a:t>
            </a:r>
            <a:r>
              <a:rPr lang="en-US" dirty="0"/>
              <a:t>: </a:t>
            </a:r>
            <a:r>
              <a:rPr lang="en-US" sz="2600" b="1" dirty="0">
                <a:solidFill>
                  <a:schemeClr val="tx1"/>
                </a:solidFill>
                <a:latin typeface="DIN Next LT Pro Light"/>
              </a:rPr>
              <a:t>close-to-market digital applications</a:t>
            </a:r>
            <a:r>
              <a:rPr lang="en-US" sz="2600" dirty="0">
                <a:solidFill>
                  <a:schemeClr val="tx1"/>
                </a:solidFill>
                <a:latin typeface="DIN Next LT Pro Light"/>
              </a:rPr>
              <a:t> based on </a:t>
            </a:r>
            <a:r>
              <a:rPr lang="en-US" sz="2600" b="1" dirty="0">
                <a:solidFill>
                  <a:schemeClr val="tx1"/>
                </a:solidFill>
                <a:latin typeface="DIN Next LT Pro Light"/>
              </a:rPr>
              <a:t>European space data</a:t>
            </a:r>
            <a:r>
              <a:rPr lang="en-US" sz="2600" dirty="0">
                <a:solidFill>
                  <a:schemeClr val="tx1"/>
                </a:solidFill>
                <a:latin typeface="DIN Next LT Pro Light"/>
              </a:rPr>
              <a:t> </a:t>
            </a:r>
          </a:p>
          <a:p>
            <a:pPr algn="just">
              <a:spcBef>
                <a:spcPts val="2400"/>
              </a:spcBef>
              <a:spcAft>
                <a:spcPts val="1200"/>
              </a:spcAft>
            </a:pPr>
            <a:r>
              <a:rPr lang="en-IE" sz="2600" dirty="0">
                <a:solidFill>
                  <a:schemeClr val="tx1"/>
                </a:solidFill>
                <a:latin typeface="DIN Next LT Pro Light"/>
              </a:rPr>
              <a:t>Prize reward will help winning companies to raise further investment</a:t>
            </a:r>
          </a:p>
          <a:p>
            <a:pPr algn="just">
              <a:spcBef>
                <a:spcPts val="2400"/>
              </a:spcBef>
              <a:spcAft>
                <a:spcPts val="1200"/>
              </a:spcAft>
            </a:pPr>
            <a:r>
              <a:rPr lang="en-IE" sz="2600" dirty="0">
                <a:solidFill>
                  <a:schemeClr val="tx1"/>
                </a:solidFill>
                <a:latin typeface="DIN Next LT Pro Light"/>
              </a:rPr>
              <a:t>Open </a:t>
            </a:r>
            <a:r>
              <a:rPr lang="en-IE" sz="2600" b="1" dirty="0">
                <a:solidFill>
                  <a:schemeClr val="tx1"/>
                </a:solidFill>
                <a:latin typeface="DIN Next LT Pro Light"/>
              </a:rPr>
              <a:t>only for SMES </a:t>
            </a:r>
            <a:r>
              <a:rPr lang="en-IE" sz="2600" dirty="0">
                <a:solidFill>
                  <a:schemeClr val="tx1"/>
                </a:solidFill>
                <a:latin typeface="DIN Next LT Pro Light"/>
              </a:rPr>
              <a:t>that can participate with a consortium</a:t>
            </a:r>
          </a:p>
        </p:txBody>
      </p:sp>
    </p:spTree>
    <p:extLst>
      <p:ext uri="{BB962C8B-B14F-4D97-AF65-F5344CB8AC3E}">
        <p14:creationId xmlns:p14="http://schemas.microsoft.com/office/powerpoint/2010/main" val="177295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D1D0E0-7986-4B47-8E32-4BA138A927C5}"/>
              </a:ext>
            </a:extLst>
          </p:cNvPr>
          <p:cNvSpPr txBox="1"/>
          <p:nvPr/>
        </p:nvSpPr>
        <p:spPr>
          <a:xfrm>
            <a:off x="4414982" y="1838036"/>
            <a:ext cx="7777018" cy="5019964"/>
          </a:xfrm>
          <a:prstGeom prst="rect">
            <a:avLst/>
          </a:prstGeom>
          <a:solidFill>
            <a:srgbClr val="FAE2DA"/>
          </a:solidFill>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2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2" name="Title 1">
            <a:extLst>
              <a:ext uri="{FF2B5EF4-FFF2-40B4-BE49-F238E27FC236}">
                <a16:creationId xmlns:a16="http://schemas.microsoft.com/office/drawing/2014/main" id="{BA8FE7A8-B90B-4586-B57C-20AA7DD1F286}"/>
              </a:ext>
            </a:extLst>
          </p:cNvPr>
          <p:cNvSpPr>
            <a:spLocks noGrp="1"/>
          </p:cNvSpPr>
          <p:nvPr>
            <p:ph type="title"/>
          </p:nvPr>
        </p:nvSpPr>
        <p:spPr>
          <a:xfrm>
            <a:off x="297542" y="265166"/>
            <a:ext cx="8479971"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CASSINI Maritime Prize coming soon</a:t>
            </a:r>
            <a:endParaRPr lang="LID4096" sz="3500" dirty="0">
              <a:solidFill>
                <a:srgbClr val="3E3D9A"/>
              </a:solidFill>
              <a:latin typeface="Calibri" panose="020F0502020204030204" pitchFamily="34" charset="0"/>
              <a:cs typeface="Calibri" panose="020F0502020204030204" pitchFamily="34" charset="0"/>
            </a:endParaRPr>
          </a:p>
        </p:txBody>
      </p:sp>
      <p:pic>
        <p:nvPicPr>
          <p:cNvPr id="1026" name="Picture 2" descr="Mithi River: the pollution of poverty | We Are Water">
            <a:extLst>
              <a:ext uri="{FF2B5EF4-FFF2-40B4-BE49-F238E27FC236}">
                <a16:creationId xmlns:a16="http://schemas.microsoft.com/office/drawing/2014/main" id="{D5AC95C9-EEFE-46CC-8B52-92293BED08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38036"/>
            <a:ext cx="4627418" cy="50199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152E581-E731-4117-A8DA-64268C8B3A2D}"/>
              </a:ext>
            </a:extLst>
          </p:cNvPr>
          <p:cNvSpPr/>
          <p:nvPr/>
        </p:nvSpPr>
        <p:spPr>
          <a:xfrm>
            <a:off x="4627418" y="1838036"/>
            <a:ext cx="7564582" cy="5019964"/>
          </a:xfrm>
          <a:prstGeom prst="rect">
            <a:avLst/>
          </a:prstGeom>
          <a:solidFill>
            <a:sysClr val="window" lastClr="FFFFFF">
              <a:alpha val="68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Content Placeholder 1">
            <a:extLst>
              <a:ext uri="{FF2B5EF4-FFF2-40B4-BE49-F238E27FC236}">
                <a16:creationId xmlns:a16="http://schemas.microsoft.com/office/drawing/2014/main" id="{E40BCF4A-776D-4139-B7B0-ECFFE5E40E8C}"/>
              </a:ext>
            </a:extLst>
          </p:cNvPr>
          <p:cNvSpPr txBox="1">
            <a:spLocks/>
          </p:cNvSpPr>
          <p:nvPr/>
        </p:nvSpPr>
        <p:spPr>
          <a:xfrm>
            <a:off x="4692074" y="2535148"/>
            <a:ext cx="7140368" cy="3685262"/>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600"/>
              </a:spcBef>
              <a:spcAft>
                <a:spcPts val="600"/>
              </a:spcAft>
              <a:buFont typeface="Calibri Light" panose="020F0302020204030204" pitchFamily="34" charset="0"/>
              <a:buChar char="‒"/>
              <a:defRPr sz="2400" kern="1200" baseline="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600"/>
              </a:spcBef>
              <a:spcAft>
                <a:spcPts val="600"/>
              </a:spcAft>
              <a:buFont typeface="Calibri Light" panose="020F030202020403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600"/>
              </a:spcBef>
              <a:spcAft>
                <a:spcPts val="600"/>
              </a:spcAft>
              <a:buFont typeface="Calibri Light" panose="020F030202020403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600"/>
              </a:spcBef>
              <a:spcAft>
                <a:spcPts val="600"/>
              </a:spcAft>
              <a:buFont typeface="Calibri Light" panose="020F030202020403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just"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Prize for the best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data-driven marine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maritime digital application</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457200" marR="0" lvl="0" indent="-457200" algn="just"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Solutions for 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detection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monitoring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removal of microplastics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plastic litter as well as of larger items in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rivers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shores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coastal zones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order to support the prevention of ocean pollution</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of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Copernicus and/or Galileo data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combination with other data sources. Use of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rtificial</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intelligence, high performing computing, big data processing and management is also encouraged</a:t>
            </a:r>
          </a:p>
          <a:p>
            <a:pPr marL="457200" marR="0" lvl="0" indent="-457200" algn="just"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DIN Next LT Pro Light"/>
                <a:ea typeface="+mn-ea"/>
                <a:cs typeface="+mn-cs"/>
              </a:rPr>
              <a:t>First </a:t>
            </a:r>
            <a:r>
              <a:rPr kumimoji="0" lang="en-IE" sz="1800" b="1" i="0" u="none" strike="noStrike" kern="1200" cap="none" spc="0" normalizeH="0" baseline="0" noProof="0" dirty="0">
                <a:ln>
                  <a:noFill/>
                </a:ln>
                <a:solidFill>
                  <a:prstClr val="black"/>
                </a:solidFill>
                <a:effectLst/>
                <a:uLnTx/>
                <a:uFillTx/>
                <a:latin typeface="DIN Next LT Pro Light"/>
                <a:ea typeface="+mn-ea"/>
                <a:cs typeface="+mn-cs"/>
              </a:rPr>
              <a:t>3 winners </a:t>
            </a:r>
            <a:r>
              <a:rPr kumimoji="0" lang="en-IE" sz="1800" b="0" i="0" u="none" strike="noStrike" kern="1200" cap="none" spc="0" normalizeH="0" baseline="0" noProof="0" dirty="0">
                <a:ln>
                  <a:noFill/>
                </a:ln>
                <a:solidFill>
                  <a:prstClr val="black"/>
                </a:solidFill>
                <a:effectLst/>
                <a:uLnTx/>
                <a:uFillTx/>
                <a:latin typeface="DIN Next LT Pro Light"/>
                <a:ea typeface="+mn-ea"/>
                <a:cs typeface="+mn-cs"/>
              </a:rPr>
              <a:t>will receive </a:t>
            </a:r>
            <a:r>
              <a:rPr kumimoji="0" lang="en-IE" sz="1800" b="1" i="0" u="none" strike="noStrike" kern="1200" cap="none" spc="0" normalizeH="0" baseline="0" noProof="0" dirty="0">
                <a:ln>
                  <a:noFill/>
                </a:ln>
                <a:solidFill>
                  <a:prstClr val="black"/>
                </a:solidFill>
                <a:effectLst/>
                <a:uLnTx/>
                <a:uFillTx/>
                <a:latin typeface="DIN Next LT Pro Light"/>
                <a:ea typeface="+mn-ea"/>
                <a:cs typeface="+mn-cs"/>
              </a:rPr>
              <a:t>EUR 950.000 </a:t>
            </a:r>
            <a:r>
              <a:rPr kumimoji="0" lang="en-IE" sz="1800" b="0" i="0" u="none" strike="noStrike" kern="1200" cap="none" spc="0" normalizeH="0" baseline="0" noProof="0" dirty="0">
                <a:ln>
                  <a:noFill/>
                </a:ln>
                <a:solidFill>
                  <a:prstClr val="black"/>
                </a:solidFill>
                <a:effectLst/>
                <a:uLnTx/>
                <a:uFillTx/>
                <a:latin typeface="DIN Next LT Pro Light"/>
                <a:ea typeface="+mn-ea"/>
                <a:cs typeface="+mn-cs"/>
              </a:rPr>
              <a:t>cash prize each</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297BBAA7-9CA6-45E7-83E1-DA33C52CBA11}"/>
              </a:ext>
            </a:extLst>
          </p:cNvPr>
          <p:cNvSpPr txBox="1"/>
          <p:nvPr/>
        </p:nvSpPr>
        <p:spPr>
          <a:xfrm>
            <a:off x="5528127" y="6287475"/>
            <a:ext cx="6498771" cy="304800"/>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The CASSINI Prize will open for submissions </a:t>
            </a:r>
            <a:r>
              <a:rPr kumimoji="0" lang="en-US" sz="12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at</a:t>
            </a:r>
            <a:r>
              <a:rPr kumimoji="0" lang="en-US" sz="14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 the  </a:t>
            </a:r>
            <a:r>
              <a:rPr kumimoji="0" lang="en-US" sz="14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hlinkClick r:id="rId3"/>
              </a:rPr>
              <a:t>EC's Funding &amp; Tenders portal</a:t>
            </a:r>
            <a:endParaRPr kumimoji="0" lang="LID4096" sz="14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5" name="Rectangle: Rounded Corners 4">
            <a:extLst>
              <a:ext uri="{FF2B5EF4-FFF2-40B4-BE49-F238E27FC236}">
                <a16:creationId xmlns:a16="http://schemas.microsoft.com/office/drawing/2014/main" id="{7B3109A0-AF74-4A35-8181-5C625005D353}"/>
              </a:ext>
            </a:extLst>
          </p:cNvPr>
          <p:cNvSpPr/>
          <p:nvPr/>
        </p:nvSpPr>
        <p:spPr>
          <a:xfrm rot="592622">
            <a:off x="9819706" y="1552069"/>
            <a:ext cx="2211353" cy="79934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Neo Sans W1G" panose="020B0504030504040204" pitchFamily="34" charset="0"/>
                <a:ea typeface="+mn-ea"/>
                <a:cs typeface="+mn-cs"/>
              </a:rPr>
              <a:t>Opens for submissions      Q2 2022</a:t>
            </a:r>
            <a:endParaRPr kumimoji="0" lang="LID4096" sz="1600" b="1" i="0" u="none" strike="noStrike" kern="1200" cap="none" spc="0" normalizeH="0" baseline="0" noProof="0" dirty="0">
              <a:ln>
                <a:noFill/>
              </a:ln>
              <a:solidFill>
                <a:prstClr val="white"/>
              </a:solidFill>
              <a:effectLst/>
              <a:uLnTx/>
              <a:uFillTx/>
              <a:latin typeface="Neo Sans W1G" panose="020B0504030504040204" pitchFamily="34" charset="0"/>
              <a:ea typeface="+mn-ea"/>
              <a:cs typeface="+mn-cs"/>
            </a:endParaRPr>
          </a:p>
        </p:txBody>
      </p:sp>
    </p:spTree>
    <p:extLst>
      <p:ext uri="{BB962C8B-B14F-4D97-AF65-F5344CB8AC3E}">
        <p14:creationId xmlns:p14="http://schemas.microsoft.com/office/powerpoint/2010/main" val="4016491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54100C-C84C-411D-8F8B-BAC59F4F0D27}"/>
              </a:ext>
            </a:extLst>
          </p:cNvPr>
          <p:cNvSpPr txBox="1"/>
          <p:nvPr/>
        </p:nvSpPr>
        <p:spPr>
          <a:xfrm>
            <a:off x="6257566" y="3512908"/>
            <a:ext cx="1775975"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Two</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tracks to:</a:t>
            </a:r>
          </a:p>
        </p:txBody>
      </p:sp>
      <p:sp>
        <p:nvSpPr>
          <p:cNvPr id="31" name="Rectangle 30">
            <a:extLst>
              <a:ext uri="{FF2B5EF4-FFF2-40B4-BE49-F238E27FC236}">
                <a16:creationId xmlns:a16="http://schemas.microsoft.com/office/drawing/2014/main" id="{C0FEAC46-179D-44FB-840D-C1E822CDD2EC}"/>
              </a:ext>
            </a:extLst>
          </p:cNvPr>
          <p:cNvSpPr/>
          <p:nvPr/>
        </p:nvSpPr>
        <p:spPr>
          <a:xfrm>
            <a:off x="6248139" y="2252690"/>
            <a:ext cx="5614141" cy="83099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Objective: stimulate innovation in Europe with the development of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commercial solutions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like mobile apps, wearables,  robotics using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EU space data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and their synergies</a:t>
            </a:r>
            <a:endParaRPr kumimoji="0" lang="LID4096"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E6F5E10-F50F-49F1-B5D6-0225898B989C}"/>
              </a:ext>
            </a:extLst>
          </p:cNvPr>
          <p:cNvSpPr txBox="1"/>
          <p:nvPr/>
        </p:nvSpPr>
        <p:spPr>
          <a:xfrm>
            <a:off x="6257566" y="4325869"/>
            <a:ext cx="5622112" cy="584775"/>
          </a:xfrm>
          <a:prstGeom prst="rect">
            <a:avLst/>
          </a:prstGeom>
          <a:noFill/>
        </p:spPr>
        <p:txBody>
          <a:bodyPr wrap="square" rtlCol="0">
            <a:spAutoFit/>
          </a:bodyPr>
          <a:lstStyle>
            <a:defPPr>
              <a:defRPr lang="LID4096"/>
            </a:defPPr>
            <a:lvl1pPr marR="0" lvl="0" indent="0" fontAlgn="auto">
              <a:lnSpc>
                <a:spcPct val="100000"/>
              </a:lnSpc>
              <a:spcBef>
                <a:spcPts val="0"/>
              </a:spcBef>
              <a:spcAft>
                <a:spcPts val="0"/>
              </a:spcAft>
              <a:buClrTx/>
              <a:buSzTx/>
              <a:buFontTx/>
              <a:buNone/>
              <a:tabLst/>
              <a:defRPr kumimoji="0" sz="1600" b="0" i="0" u="none" strike="noStrike" kern="0" cap="none" spc="0" normalizeH="0" baseline="0">
                <a:ln>
                  <a:noFill/>
                </a:ln>
                <a:solidFill>
                  <a:prstClr val="black"/>
                </a:solidFill>
                <a:effectLst/>
                <a:uLnTx/>
                <a:uFillTx/>
                <a:latin typeface="Calibri" panose="020F0502020204030204"/>
              </a:defRPr>
            </a:lvl1pPr>
            <a:lvl2pPr marL="742950" lvl="1" indent="-285750">
              <a:buFont typeface="Wingdings" panose="05000000000000000000" pitchFamily="2" charset="2"/>
              <a:buChar char="Ø"/>
              <a:defRPr kumimoji="0" sz="1600" b="1" i="0" u="none" strike="noStrike" kern="0" cap="none" spc="0" normalizeH="0" baseline="0">
                <a:ln>
                  <a:noFill/>
                </a:ln>
                <a:solidFill>
                  <a:prstClr val="black"/>
                </a:solidFill>
                <a:effectLst/>
                <a:uLnTx/>
                <a:uFillTx/>
                <a:latin typeface="Calibri" panose="020F0502020204030204"/>
              </a:defRPr>
            </a:lvl2p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Six application areas addressing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EU Green Deal</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smart cities</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sustainable mobility</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optimization of the food chain</a:t>
            </a:r>
            <a:endParaRPr kumimoji="0" lang="LID4096" sz="1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087C5AD-2839-49C1-B7B0-362473471775}"/>
              </a:ext>
            </a:extLst>
          </p:cNvPr>
          <p:cNvSpPr/>
          <p:nvPr/>
        </p:nvSpPr>
        <p:spPr>
          <a:xfrm>
            <a:off x="6257566" y="5230581"/>
            <a:ext cx="5341661"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state-of the-art technologies with strong business concept</a:t>
            </a:r>
          </a:p>
        </p:txBody>
      </p:sp>
      <p:sp>
        <p:nvSpPr>
          <p:cNvPr id="8" name="Rectangle 7">
            <a:extLst>
              <a:ext uri="{FF2B5EF4-FFF2-40B4-BE49-F238E27FC236}">
                <a16:creationId xmlns:a16="http://schemas.microsoft.com/office/drawing/2014/main" id="{E9CFDA59-D999-4271-8D0D-63A378041579}"/>
              </a:ext>
            </a:extLst>
          </p:cNvPr>
          <p:cNvSpPr/>
          <p:nvPr/>
        </p:nvSpPr>
        <p:spPr>
          <a:xfrm>
            <a:off x="6257566" y="5940885"/>
            <a:ext cx="4588200"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EUR 1 million prize pool, more than 40 innovators</a:t>
            </a:r>
            <a:endParaRPr kumimoji="0" lang="LID4096"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EE7E62C-E87C-4F49-99C2-1B79F526EE6D}"/>
              </a:ext>
            </a:extLst>
          </p:cNvPr>
          <p:cNvSpPr/>
          <p:nvPr/>
        </p:nvSpPr>
        <p:spPr>
          <a:xfrm>
            <a:off x="7461648" y="3455861"/>
            <a:ext cx="6096000" cy="584775"/>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    incentivize  new ideas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    support existing solutions to scale up</a:t>
            </a:r>
            <a:endParaRPr kumimoji="0" lang="en-GB" sz="16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F8A18EA3-EF3B-48D7-8F3E-293599EB77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678191" y="1451727"/>
            <a:ext cx="1391859" cy="2224726"/>
          </a:xfrm>
          <a:prstGeom prst="rect">
            <a:avLst/>
          </a:prstGeom>
        </p:spPr>
      </p:pic>
      <p:pic>
        <p:nvPicPr>
          <p:cNvPr id="17" name="Picture 16">
            <a:extLst>
              <a:ext uri="{FF2B5EF4-FFF2-40B4-BE49-F238E27FC236}">
                <a16:creationId xmlns:a16="http://schemas.microsoft.com/office/drawing/2014/main" id="{E85D2068-EE5A-4628-9067-1CAA933C07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8396" y="1552624"/>
            <a:ext cx="2721126" cy="2010707"/>
          </a:xfrm>
          <a:prstGeom prst="rect">
            <a:avLst/>
          </a:prstGeom>
        </p:spPr>
      </p:pic>
      <p:pic>
        <p:nvPicPr>
          <p:cNvPr id="19" name="Picture 18">
            <a:extLst>
              <a:ext uri="{FF2B5EF4-FFF2-40B4-BE49-F238E27FC236}">
                <a16:creationId xmlns:a16="http://schemas.microsoft.com/office/drawing/2014/main" id="{43078299-B0A3-494A-B651-8F734BA08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9040" y="4573937"/>
            <a:ext cx="2980485" cy="1661182"/>
          </a:xfrm>
          <a:prstGeom prst="rect">
            <a:avLst/>
          </a:prstGeom>
        </p:spPr>
      </p:pic>
      <p:sp>
        <p:nvSpPr>
          <p:cNvPr id="22" name="Rectangle 21">
            <a:extLst>
              <a:ext uri="{FF2B5EF4-FFF2-40B4-BE49-F238E27FC236}">
                <a16:creationId xmlns:a16="http://schemas.microsoft.com/office/drawing/2014/main" id="{495110A8-76A3-4D70-A855-0DE7C1B62075}"/>
              </a:ext>
            </a:extLst>
          </p:cNvPr>
          <p:cNvSpPr/>
          <p:nvPr/>
        </p:nvSpPr>
        <p:spPr>
          <a:xfrm>
            <a:off x="-84841" y="6252279"/>
            <a:ext cx="2752627" cy="784830"/>
          </a:xfrm>
          <a:prstGeom prst="rect">
            <a:avLst/>
          </a:prstGeom>
        </p:spPr>
        <p:txBody>
          <a:bodyPr vert="horz" wrap="squar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mobile robot to replace human in Dirty-Dull-Dangerous jobs</a:t>
            </a:r>
            <a:endParaRPr kumimoji="0" lang="LID4096"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pic>
        <p:nvPicPr>
          <p:cNvPr id="23" name="Picture 22">
            <a:extLst>
              <a:ext uri="{FF2B5EF4-FFF2-40B4-BE49-F238E27FC236}">
                <a16:creationId xmlns:a16="http://schemas.microsoft.com/office/drawing/2014/main" id="{F1660773-DB41-4AF2-A157-B6119DEED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081" y="4355529"/>
            <a:ext cx="1584096" cy="1879590"/>
          </a:xfrm>
          <a:prstGeom prst="rect">
            <a:avLst/>
          </a:prstGeom>
        </p:spPr>
      </p:pic>
      <p:sp>
        <p:nvSpPr>
          <p:cNvPr id="24" name="TextBox 23">
            <a:extLst>
              <a:ext uri="{FF2B5EF4-FFF2-40B4-BE49-F238E27FC236}">
                <a16:creationId xmlns:a16="http://schemas.microsoft.com/office/drawing/2014/main" id="{6678DB38-1608-496C-AFD4-2556A9615125}"/>
              </a:ext>
            </a:extLst>
          </p:cNvPr>
          <p:cNvSpPr txBox="1"/>
          <p:nvPr/>
        </p:nvSpPr>
        <p:spPr>
          <a:xfrm>
            <a:off x="103696" y="3685881"/>
            <a:ext cx="2347274" cy="527901"/>
          </a:xfrm>
          <a:prstGeom prst="rect">
            <a:avLst/>
          </a:prstGeom>
        </p:spPr>
        <p:txBody>
          <a:bodyPr vert="horz" wrap="squar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mobile app &amp; panic button for safety of women</a:t>
            </a:r>
            <a:endParaRPr kumimoji="0" lang="LID4096"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25" name="Rectangle 24">
            <a:extLst>
              <a:ext uri="{FF2B5EF4-FFF2-40B4-BE49-F238E27FC236}">
                <a16:creationId xmlns:a16="http://schemas.microsoft.com/office/drawing/2014/main" id="{8E152F4E-1066-4097-B0E7-187CB475B330}"/>
              </a:ext>
            </a:extLst>
          </p:cNvPr>
          <p:cNvSpPr/>
          <p:nvPr/>
        </p:nvSpPr>
        <p:spPr>
          <a:xfrm>
            <a:off x="2548381" y="6273225"/>
            <a:ext cx="3371654" cy="584775"/>
          </a:xfrm>
          <a:prstGeom prst="rect">
            <a:avLst/>
          </a:prstGeom>
        </p:spPr>
        <p:txBody>
          <a:bodyPr vert="horz" wrap="squar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mobile app for sustainable precision farming</a:t>
            </a:r>
          </a:p>
        </p:txBody>
      </p:sp>
      <p:sp>
        <p:nvSpPr>
          <p:cNvPr id="30" name="TextBox 29">
            <a:extLst>
              <a:ext uri="{FF2B5EF4-FFF2-40B4-BE49-F238E27FC236}">
                <a16:creationId xmlns:a16="http://schemas.microsoft.com/office/drawing/2014/main" id="{99422ACA-9F4D-403E-9388-90C3D0C647D6}"/>
              </a:ext>
            </a:extLst>
          </p:cNvPr>
          <p:cNvSpPr txBox="1"/>
          <p:nvPr/>
        </p:nvSpPr>
        <p:spPr>
          <a:xfrm>
            <a:off x="2839040" y="3734586"/>
            <a:ext cx="2864176" cy="527901"/>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Smart glasses for improving mobility of people with low vision</a:t>
            </a:r>
            <a:endParaRPr kumimoji="0" lang="LID4096" sz="11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cxnSp>
        <p:nvCxnSpPr>
          <p:cNvPr id="35" name="Straight Connector 34">
            <a:extLst>
              <a:ext uri="{FF2B5EF4-FFF2-40B4-BE49-F238E27FC236}">
                <a16:creationId xmlns:a16="http://schemas.microsoft.com/office/drawing/2014/main" id="{73A04A26-2BAD-4FB7-B5D0-643A9D4123E4}"/>
              </a:ext>
            </a:extLst>
          </p:cNvPr>
          <p:cNvCxnSpPr>
            <a:cxnSpLocks/>
          </p:cNvCxnSpPr>
          <p:nvPr/>
        </p:nvCxnSpPr>
        <p:spPr>
          <a:xfrm>
            <a:off x="6088740" y="2077193"/>
            <a:ext cx="0" cy="4543740"/>
          </a:xfrm>
          <a:prstGeom prst="line">
            <a:avLst/>
          </a:prstGeom>
          <a:noFill/>
          <a:ln w="19050" cap="flat" cmpd="sng" algn="ctr">
            <a:solidFill>
              <a:srgbClr val="5B9BD5"/>
            </a:solidFill>
            <a:prstDash val="solid"/>
            <a:miter lim="800000"/>
          </a:ln>
          <a:effectLst/>
        </p:spPr>
      </p:cxnSp>
      <p:sp>
        <p:nvSpPr>
          <p:cNvPr id="21" name="Content Placeholder 2">
            <a:extLst>
              <a:ext uri="{FF2B5EF4-FFF2-40B4-BE49-F238E27FC236}">
                <a16:creationId xmlns:a16="http://schemas.microsoft.com/office/drawing/2014/main" id="{9CE86B7C-759A-406A-AC79-A9D256AD2BB4}"/>
              </a:ext>
            </a:extLst>
          </p:cNvPr>
          <p:cNvSpPr txBox="1">
            <a:spLocks/>
          </p:cNvSpPr>
          <p:nvPr/>
        </p:nvSpPr>
        <p:spPr>
          <a:xfrm>
            <a:off x="251402" y="256102"/>
            <a:ext cx="9105034" cy="1355272"/>
          </a:xfrm>
          <a:prstGeom prst="rect">
            <a:avLst/>
          </a:prstGeom>
        </p:spPr>
        <p:txBody>
          <a:bodyPr vert="horz" lIns="91440" tIns="45720" rIns="91440" bIns="45720" rtlCol="0" anchor="ctr">
            <a:normAutofit/>
          </a:bodyPr>
          <a:lstStyle>
            <a:lvl1pPr defTabSz="914400">
              <a:lnSpc>
                <a:spcPct val="90000"/>
              </a:lnSpc>
              <a:spcBef>
                <a:spcPct val="0"/>
              </a:spcBef>
              <a:buNone/>
              <a:defRPr sz="3500" b="1">
                <a:solidFill>
                  <a:srgbClr val="3E3D9A"/>
                </a:solidFill>
                <a:latin typeface="Calibri" panose="020F0502020204030204" pitchFamily="34" charset="0"/>
                <a:ea typeface="+mj-ea"/>
                <a:cs typeface="Calibri" panose="020F0502020204030204" pitchFamily="34" charset="0"/>
              </a:defRPr>
            </a:lvl1pPr>
            <a:lvl2pPr marL="457200" indent="0" algn="l" defTabSz="914400" rtl="0" eaLnBrk="1" latinLnBrk="0" hangingPunct="1">
              <a:lnSpc>
                <a:spcPct val="100000"/>
              </a:lnSpc>
              <a:spcBef>
                <a:spcPts val="600"/>
              </a:spcBef>
              <a:spcAft>
                <a:spcPts val="600"/>
              </a:spcAft>
              <a:buFont typeface="Calibri Light" panose="020F0302020204030204" pitchFamily="34" charset="0"/>
              <a:buNone/>
              <a:defRPr sz="2400" kern="1200">
                <a:solidFill>
                  <a:schemeClr val="tx1">
                    <a:lumMod val="75000"/>
                    <a:lumOff val="25000"/>
                  </a:schemeClr>
                </a:solidFill>
                <a:latin typeface="+mj-lt"/>
                <a:ea typeface="+mn-ea"/>
                <a:cs typeface="+mn-cs"/>
              </a:defRPr>
            </a:lvl2pPr>
            <a:lvl3pPr marL="914400" indent="0" algn="l" defTabSz="914400" rtl="0" eaLnBrk="1" latinLnBrk="0" hangingPunct="1">
              <a:lnSpc>
                <a:spcPct val="100000"/>
              </a:lnSpc>
              <a:spcBef>
                <a:spcPts val="600"/>
              </a:spcBef>
              <a:spcAft>
                <a:spcPts val="600"/>
              </a:spcAft>
              <a:buFont typeface="Calibri Light" panose="020F0302020204030204" pitchFamily="34" charset="0"/>
              <a:buNone/>
              <a:defRPr sz="2000" kern="1200">
                <a:solidFill>
                  <a:schemeClr val="tx1">
                    <a:lumMod val="75000"/>
                    <a:lumOff val="25000"/>
                  </a:schemeClr>
                </a:solidFill>
                <a:latin typeface="+mj-lt"/>
                <a:ea typeface="+mn-ea"/>
                <a:cs typeface="+mn-cs"/>
              </a:defRPr>
            </a:lvl3pPr>
            <a:lvl4pPr marL="1371600" indent="0" algn="l" defTabSz="914400" rtl="0" eaLnBrk="1" latinLnBrk="0" hangingPunct="1">
              <a:lnSpc>
                <a:spcPct val="100000"/>
              </a:lnSpc>
              <a:spcBef>
                <a:spcPts val="600"/>
              </a:spcBef>
              <a:spcAft>
                <a:spcPts val="600"/>
              </a:spcAft>
              <a:buFont typeface="Calibri Light" panose="020F0302020204030204" pitchFamily="34" charset="0"/>
              <a:buNone/>
              <a:defRPr sz="1800" kern="1200">
                <a:solidFill>
                  <a:schemeClr val="tx1">
                    <a:lumMod val="75000"/>
                    <a:lumOff val="25000"/>
                  </a:schemeClr>
                </a:solidFill>
                <a:latin typeface="+mj-lt"/>
                <a:ea typeface="+mn-ea"/>
                <a:cs typeface="+mn-cs"/>
              </a:defRPr>
            </a:lvl4pPr>
            <a:lvl5pPr marL="1828800" indent="0" algn="l" defTabSz="914400" rtl="0" eaLnBrk="1" latinLnBrk="0" hangingPunct="1">
              <a:lnSpc>
                <a:spcPct val="100000"/>
              </a:lnSpc>
              <a:spcBef>
                <a:spcPts val="600"/>
              </a:spcBef>
              <a:spcAft>
                <a:spcPts val="600"/>
              </a:spcAft>
              <a:buFont typeface="Calibri Light" panose="020F0302020204030204" pitchFamily="34" charset="0"/>
              <a:buNone/>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rPr>
              <a:t>Other CASSINI Prizes: </a:t>
            </a:r>
            <a:r>
              <a:rPr kumimoji="0" lang="en-US" sz="3500" b="1" i="0" u="none" strike="noStrike" kern="1200" cap="none" spc="0" normalizeH="0" baseline="0" noProof="0" dirty="0" err="1">
                <a:ln>
                  <a:noFill/>
                </a:ln>
                <a:solidFill>
                  <a:srgbClr val="3E3D9A"/>
                </a:solidFill>
                <a:effectLst/>
                <a:uLnTx/>
                <a:uFillTx/>
                <a:latin typeface="Calibri" panose="020F0502020204030204" pitchFamily="34" charset="0"/>
                <a:ea typeface="+mj-ea"/>
                <a:cs typeface="Calibri" panose="020F0502020204030204" pitchFamily="34" charset="0"/>
              </a:rPr>
              <a:t>myEUspace</a:t>
            </a:r>
            <a:r>
              <a:rPr kumimoji="0" lang="en-US"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rPr>
              <a:t> prize contest</a:t>
            </a:r>
            <a:endParaRPr kumimoji="0" lang="LID4096"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F35366DA-21C7-4147-9ABC-5DE721CCA468}"/>
              </a:ext>
            </a:extLst>
          </p:cNvPr>
          <p:cNvSpPr/>
          <p:nvPr/>
        </p:nvSpPr>
        <p:spPr>
          <a:xfrm>
            <a:off x="7880639" y="6415174"/>
            <a:ext cx="217931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6"/>
              </a:rPr>
              <a:t>myeuspacecompetition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ID4096"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EF7B0B02-C808-4858-B184-3B6E8C0DC742}"/>
              </a:ext>
            </a:extLst>
          </p:cNvPr>
          <p:cNvSpPr/>
          <p:nvPr/>
        </p:nvSpPr>
        <p:spPr>
          <a:xfrm rot="736485">
            <a:off x="10178455" y="1413164"/>
            <a:ext cx="1958109" cy="692727"/>
          </a:xfrm>
          <a:prstGeom prst="round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a:t>
            </a:r>
            <a:r>
              <a:rPr lang="en-US" sz="1400" dirty="0" err="1"/>
              <a:t>myEUspace</a:t>
            </a:r>
            <a:r>
              <a:rPr lang="en-US" sz="1400" dirty="0"/>
              <a:t> edition coming in Q3 2022!</a:t>
            </a:r>
            <a:endParaRPr lang="LID4096" sz="1400" dirty="0"/>
          </a:p>
        </p:txBody>
      </p:sp>
    </p:spTree>
    <p:extLst>
      <p:ext uri="{BB962C8B-B14F-4D97-AF65-F5344CB8AC3E}">
        <p14:creationId xmlns:p14="http://schemas.microsoft.com/office/powerpoint/2010/main" val="3247061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DEDAEFE-B3F9-410D-8060-2699543741AE}"/>
              </a:ext>
            </a:extLst>
          </p:cNvPr>
          <p:cNvSpPr>
            <a:spLocks noGrp="1"/>
          </p:cNvSpPr>
          <p:nvPr>
            <p:ph idx="1"/>
          </p:nvPr>
        </p:nvSpPr>
        <p:spPr>
          <a:xfrm>
            <a:off x="361677" y="2769961"/>
            <a:ext cx="5007113" cy="640367"/>
          </a:xfrm>
        </p:spPr>
        <p:txBody>
          <a:bodyPr>
            <a:normAutofit/>
          </a:bodyPr>
          <a:lstStyle/>
          <a:p>
            <a:pPr marL="266700" indent="0" algn="just">
              <a:spcAft>
                <a:spcPts val="1200"/>
              </a:spcAft>
              <a:buNone/>
            </a:pPr>
            <a:r>
              <a:rPr lang="en-US" sz="1800" dirty="0">
                <a:solidFill>
                  <a:schemeClr val="tx1"/>
                </a:solidFill>
              </a:rPr>
              <a:t>CASSINI Matchmaking will feature two tracks: </a:t>
            </a:r>
          </a:p>
        </p:txBody>
      </p:sp>
      <p:sp>
        <p:nvSpPr>
          <p:cNvPr id="6" name="Title 6">
            <a:extLst>
              <a:ext uri="{FF2B5EF4-FFF2-40B4-BE49-F238E27FC236}">
                <a16:creationId xmlns:a16="http://schemas.microsoft.com/office/drawing/2014/main" id="{B27CC9C3-2601-4E29-A150-255B59A74D7D}"/>
              </a:ext>
            </a:extLst>
          </p:cNvPr>
          <p:cNvSpPr txBox="1">
            <a:spLocks/>
          </p:cNvSpPr>
          <p:nvPr/>
        </p:nvSpPr>
        <p:spPr>
          <a:xfrm>
            <a:off x="3009063" y="607923"/>
            <a:ext cx="8544488" cy="633120"/>
          </a:xfrm>
          <a:prstGeom prst="rect">
            <a:avLst/>
          </a:prstGeom>
        </p:spPr>
        <p:txBody>
          <a:bodyPr vert="horz" lIns="91440" tIns="45720" rIns="91440" bIns="45720" rtlCol="0" anchor="ctr">
            <a:normAutofit/>
          </a:bodyPr>
          <a:lstStyle>
            <a:defPPr>
              <a:defRPr lang="en-US"/>
            </a:defPPr>
            <a:lvl1pPr defTabSz="914400">
              <a:lnSpc>
                <a:spcPct val="90000"/>
              </a:lnSpc>
              <a:spcBef>
                <a:spcPct val="0"/>
              </a:spcBef>
              <a:buNone/>
              <a:defRPr sz="3500" b="1">
                <a:solidFill>
                  <a:srgbClr val="3E3D9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rPr>
              <a:t>CASSINI Matchmaking</a:t>
            </a:r>
            <a:endParaRPr kumimoji="0" lang="en-GB"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endParaRPr>
          </a:p>
        </p:txBody>
      </p:sp>
      <p:sp>
        <p:nvSpPr>
          <p:cNvPr id="7" name="Rounded Rectangle 38">
            <a:extLst>
              <a:ext uri="{FF2B5EF4-FFF2-40B4-BE49-F238E27FC236}">
                <a16:creationId xmlns:a16="http://schemas.microsoft.com/office/drawing/2014/main" id="{FDD2D00B-5772-4236-A241-6C1E8AF1FAB5}"/>
              </a:ext>
            </a:extLst>
          </p:cNvPr>
          <p:cNvSpPr/>
          <p:nvPr/>
        </p:nvSpPr>
        <p:spPr>
          <a:xfrm>
            <a:off x="3872" y="0"/>
            <a:ext cx="2882204" cy="1038225"/>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4D4D4D"/>
                </a:solidFill>
                <a:effectLst/>
                <a:uLnTx/>
                <a:uFillTx/>
                <a:latin typeface="DIN Next LT Pro Ultra Light" panose="020B0203020203050203"/>
                <a:ea typeface="+mn-ea"/>
                <a:cs typeface="+mn-cs"/>
              </a:rPr>
              <a:t>MATCHMAKING</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Matchmaking with Investors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Industrial Partnering</a:t>
            </a:r>
            <a:endParaRPr kumimoji="0" lang="en-GB"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endParaRPr>
          </a:p>
        </p:txBody>
      </p:sp>
      <p:pic>
        <p:nvPicPr>
          <p:cNvPr id="8" name="Picture 7">
            <a:extLst>
              <a:ext uri="{FF2B5EF4-FFF2-40B4-BE49-F238E27FC236}">
                <a16:creationId xmlns:a16="http://schemas.microsoft.com/office/drawing/2014/main" id="{2D583C4D-607A-4731-BFF7-6CA1F7BB2B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73770" y="3744800"/>
            <a:ext cx="2453696" cy="1757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CFF4CA5-295B-4185-AD3F-57598B358E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8171" y="3744800"/>
            <a:ext cx="2510121" cy="1652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BB3D42BA-02A1-4470-A75E-3F835E3608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56727" y="3744800"/>
            <a:ext cx="2536857" cy="174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33F13954-F965-47A8-B0F7-891F8B80BB2B}"/>
              </a:ext>
            </a:extLst>
          </p:cNvPr>
          <p:cNvSpPr/>
          <p:nvPr/>
        </p:nvSpPr>
        <p:spPr>
          <a:xfrm>
            <a:off x="361677" y="1579222"/>
            <a:ext cx="11191874" cy="64633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Roboto"/>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Step-by-step support to start-up, scale-up companies and SMEs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improve their ability to attract venture capital funding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form industrial partnerships</a:t>
            </a:r>
            <a:endParaRPr kumimoji="0" lang="LID4096"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D11E510-5940-4F3C-BBAF-8FBA28960BC7}"/>
              </a:ext>
            </a:extLst>
          </p:cNvPr>
          <p:cNvSpPr/>
          <p:nvPr/>
        </p:nvSpPr>
        <p:spPr>
          <a:xfrm>
            <a:off x="361677" y="5690171"/>
            <a:ext cx="2977451" cy="923330"/>
          </a:xfrm>
          <a:prstGeom prst="rect">
            <a:avLst/>
          </a:prstGeom>
        </p:spPr>
        <p:txBody>
          <a:bodyPr wrap="square">
            <a:spAutoFit/>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Startups, scaleups or SMEs can benefit from direct access to investors </a:t>
            </a: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BABCDFE-E477-4174-AE57-73AFDFCD1F34}"/>
              </a:ext>
            </a:extLst>
          </p:cNvPr>
          <p:cNvSpPr/>
          <p:nvPr/>
        </p:nvSpPr>
        <p:spPr>
          <a:xfrm>
            <a:off x="8124169" y="5690171"/>
            <a:ext cx="3743325" cy="923330"/>
          </a:xfrm>
          <a:prstGeom prst="rect">
            <a:avLst/>
          </a:prstGeom>
        </p:spPr>
        <p:txBody>
          <a:bodyPr wrap="square">
            <a:spAutoFit/>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Corporations can fuel innovation and make their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fitter for the future</a:t>
            </a: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072360A-A944-4F88-B90A-53695052E53F}"/>
              </a:ext>
            </a:extLst>
          </p:cNvPr>
          <p:cNvSpPr/>
          <p:nvPr/>
        </p:nvSpPr>
        <p:spPr>
          <a:xfrm>
            <a:off x="4017682" y="5674981"/>
            <a:ext cx="3789508" cy="923330"/>
          </a:xfrm>
          <a:prstGeom prst="rect">
            <a:avLst/>
          </a:prstGeom>
        </p:spPr>
        <p:txBody>
          <a:bodyPr wrap="square">
            <a:spAutoFit/>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Investors can get in touch with steady, high-performing companies with a great business solution</a:t>
            </a: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A0C5A62-750C-4268-9AD4-8DBBB17D699F}"/>
              </a:ext>
            </a:extLst>
          </p:cNvPr>
          <p:cNvSpPr/>
          <p:nvPr/>
        </p:nvSpPr>
        <p:spPr>
          <a:xfrm>
            <a:off x="5029853" y="2476619"/>
            <a:ext cx="6837641" cy="880369"/>
          </a:xfrm>
          <a:prstGeom prst="rect">
            <a:avLst/>
          </a:prstGeom>
        </p:spPr>
        <p:txBody>
          <a:bodyPr wrap="none">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Investor matchmaking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links between startups and VC funds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Industrial partnering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links between startups and large corporations</a:t>
            </a:r>
          </a:p>
        </p:txBody>
      </p:sp>
    </p:spTree>
    <p:extLst>
      <p:ext uri="{BB962C8B-B14F-4D97-AF65-F5344CB8AC3E}">
        <p14:creationId xmlns:p14="http://schemas.microsoft.com/office/powerpoint/2010/main" val="3894988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72278-E45B-4E02-8FB9-8A79F01D94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425" y="2769344"/>
            <a:ext cx="1720975" cy="1610889"/>
          </a:xfrm>
          <a:prstGeom prst="rect">
            <a:avLst/>
          </a:prstGeom>
        </p:spPr>
      </p:pic>
      <p:grpSp>
        <p:nvGrpSpPr>
          <p:cNvPr id="16" name="Group 15">
            <a:extLst>
              <a:ext uri="{FF2B5EF4-FFF2-40B4-BE49-F238E27FC236}">
                <a16:creationId xmlns:a16="http://schemas.microsoft.com/office/drawing/2014/main" id="{9410858E-DFE1-461B-A6DC-0F12232B66E3}"/>
              </a:ext>
            </a:extLst>
          </p:cNvPr>
          <p:cNvGrpSpPr/>
          <p:nvPr/>
        </p:nvGrpSpPr>
        <p:grpSpPr>
          <a:xfrm>
            <a:off x="2114108" y="4418335"/>
            <a:ext cx="2000249" cy="1925347"/>
            <a:chOff x="8326594" y="1944072"/>
            <a:chExt cx="2318983" cy="2090459"/>
          </a:xfrm>
        </p:grpSpPr>
        <p:pic>
          <p:nvPicPr>
            <p:cNvPr id="8" name="Picture 7">
              <a:extLst>
                <a:ext uri="{FF2B5EF4-FFF2-40B4-BE49-F238E27FC236}">
                  <a16:creationId xmlns:a16="http://schemas.microsoft.com/office/drawing/2014/main" id="{E63B7A53-7FFC-4371-A8AD-AAEB468D7A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55370" y="2129333"/>
              <a:ext cx="2190207" cy="1905198"/>
            </a:xfrm>
            <a:prstGeom prst="rect">
              <a:avLst/>
            </a:prstGeom>
          </p:spPr>
        </p:pic>
        <p:sp>
          <p:nvSpPr>
            <p:cNvPr id="10" name="TextBox 9">
              <a:extLst>
                <a:ext uri="{FF2B5EF4-FFF2-40B4-BE49-F238E27FC236}">
                  <a16:creationId xmlns:a16="http://schemas.microsoft.com/office/drawing/2014/main" id="{6FB9258F-0F52-427D-BFA2-D2F3A7FF0425}"/>
                </a:ext>
              </a:extLst>
            </p:cNvPr>
            <p:cNvSpPr txBox="1"/>
            <p:nvPr/>
          </p:nvSpPr>
          <p:spPr>
            <a:xfrm rot="19935658">
              <a:off x="8326594" y="1944072"/>
              <a:ext cx="781014" cy="37051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FE301A35-D113-415E-84C9-4A07843B2C19}"/>
              </a:ext>
            </a:extLst>
          </p:cNvPr>
          <p:cNvSpPr/>
          <p:nvPr/>
        </p:nvSpPr>
        <p:spPr>
          <a:xfrm>
            <a:off x="104974" y="1730772"/>
            <a:ext cx="4240420" cy="78483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Matchmaking evolving around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four main thematic topics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where startups can solve their business challenges and address global needs:</a:t>
            </a:r>
            <a:endParaRPr kumimoji="0" lang="LID4096"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675BFC-42A8-4244-9085-82955B96B1C0}"/>
              </a:ext>
            </a:extLst>
          </p:cNvPr>
          <p:cNvSpPr/>
          <p:nvPr/>
        </p:nvSpPr>
        <p:spPr>
          <a:xfrm>
            <a:off x="6944409" y="6436046"/>
            <a:ext cx="2919710"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https://cassini.eu/matchmaking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Title 6">
            <a:extLst>
              <a:ext uri="{FF2B5EF4-FFF2-40B4-BE49-F238E27FC236}">
                <a16:creationId xmlns:a16="http://schemas.microsoft.com/office/drawing/2014/main" id="{DCA34F90-6E87-4B1F-AC22-EC1F89B374DE}"/>
              </a:ext>
            </a:extLst>
          </p:cNvPr>
          <p:cNvSpPr txBox="1">
            <a:spLocks/>
          </p:cNvSpPr>
          <p:nvPr/>
        </p:nvSpPr>
        <p:spPr>
          <a:xfrm>
            <a:off x="352425" y="537787"/>
            <a:ext cx="8544488" cy="63312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rPr>
              <a:t>CASSINI Matchmaking themes 2022-23</a:t>
            </a:r>
            <a:endParaRPr kumimoji="0" lang="en-GB"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endParaRPr>
          </a:p>
        </p:txBody>
      </p:sp>
      <p:grpSp>
        <p:nvGrpSpPr>
          <p:cNvPr id="17" name="Group 16">
            <a:extLst>
              <a:ext uri="{FF2B5EF4-FFF2-40B4-BE49-F238E27FC236}">
                <a16:creationId xmlns:a16="http://schemas.microsoft.com/office/drawing/2014/main" id="{FCEF52B9-9655-44D0-9A2E-24F588FDB59B}"/>
              </a:ext>
            </a:extLst>
          </p:cNvPr>
          <p:cNvGrpSpPr/>
          <p:nvPr/>
        </p:nvGrpSpPr>
        <p:grpSpPr>
          <a:xfrm>
            <a:off x="48926" y="4501063"/>
            <a:ext cx="2065182" cy="1842619"/>
            <a:chOff x="258918" y="3978291"/>
            <a:chExt cx="2113063" cy="1842619"/>
          </a:xfrm>
        </p:grpSpPr>
        <p:pic>
          <p:nvPicPr>
            <p:cNvPr id="7" name="Picture 6">
              <a:extLst>
                <a:ext uri="{FF2B5EF4-FFF2-40B4-BE49-F238E27FC236}">
                  <a16:creationId xmlns:a16="http://schemas.microsoft.com/office/drawing/2014/main" id="{93DAA213-4047-4DA2-BCE1-5DD9B42B27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9454" y="4163550"/>
              <a:ext cx="1802527" cy="1657360"/>
            </a:xfrm>
            <a:prstGeom prst="rect">
              <a:avLst/>
            </a:prstGeom>
          </p:spPr>
        </p:pic>
        <p:sp>
          <p:nvSpPr>
            <p:cNvPr id="15" name="TextBox 14">
              <a:extLst>
                <a:ext uri="{FF2B5EF4-FFF2-40B4-BE49-F238E27FC236}">
                  <a16:creationId xmlns:a16="http://schemas.microsoft.com/office/drawing/2014/main" id="{02A4D277-7829-438E-8375-7C48E7B81072}"/>
                </a:ext>
              </a:extLst>
            </p:cNvPr>
            <p:cNvSpPr txBox="1"/>
            <p:nvPr/>
          </p:nvSpPr>
          <p:spPr>
            <a:xfrm rot="20150912">
              <a:off x="258918" y="3978291"/>
              <a:ext cx="781014" cy="37051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DE989C0E-9553-44DE-AB31-36815F7A03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0616" y="2769344"/>
            <a:ext cx="1753742" cy="1636324"/>
          </a:xfrm>
          <a:prstGeom prst="rect">
            <a:avLst/>
          </a:prstGeom>
        </p:spPr>
      </p:pic>
      <p:pic>
        <p:nvPicPr>
          <p:cNvPr id="18" name="Picture 17">
            <a:extLst>
              <a:ext uri="{FF2B5EF4-FFF2-40B4-BE49-F238E27FC236}">
                <a16:creationId xmlns:a16="http://schemas.microsoft.com/office/drawing/2014/main" id="{D69F5781-E45F-4A3F-828F-DCFF4A2DC97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38700" y="2515602"/>
            <a:ext cx="7267576" cy="804476"/>
          </a:xfrm>
          <a:prstGeom prst="rect">
            <a:avLst/>
          </a:prstGeom>
        </p:spPr>
      </p:pic>
      <p:cxnSp>
        <p:nvCxnSpPr>
          <p:cNvPr id="22" name="Straight Connector 21">
            <a:extLst>
              <a:ext uri="{FF2B5EF4-FFF2-40B4-BE49-F238E27FC236}">
                <a16:creationId xmlns:a16="http://schemas.microsoft.com/office/drawing/2014/main" id="{6D7A97A0-E9AE-4F0E-8859-253361C33614}"/>
              </a:ext>
            </a:extLst>
          </p:cNvPr>
          <p:cNvCxnSpPr>
            <a:cxnSpLocks/>
          </p:cNvCxnSpPr>
          <p:nvPr/>
        </p:nvCxnSpPr>
        <p:spPr>
          <a:xfrm>
            <a:off x="4505037" y="1930876"/>
            <a:ext cx="0" cy="4230254"/>
          </a:xfrm>
          <a:prstGeom prst="line">
            <a:avLst/>
          </a:prstGeom>
          <a:noFill/>
          <a:ln w="6350" cap="flat" cmpd="sng" algn="ctr">
            <a:solidFill>
              <a:srgbClr val="5B9BD5"/>
            </a:solidFill>
            <a:prstDash val="solid"/>
            <a:miter lim="800000"/>
          </a:ln>
          <a:effectLst/>
        </p:spPr>
      </p:cxnSp>
      <p:pic>
        <p:nvPicPr>
          <p:cNvPr id="25" name="Picture 24">
            <a:extLst>
              <a:ext uri="{FF2B5EF4-FFF2-40B4-BE49-F238E27FC236}">
                <a16:creationId xmlns:a16="http://schemas.microsoft.com/office/drawing/2014/main" id="{AF212E11-AD5F-473C-9EC1-1409817C85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38700" y="3844998"/>
            <a:ext cx="7310032" cy="898914"/>
          </a:xfrm>
          <a:prstGeom prst="rect">
            <a:avLst/>
          </a:prstGeom>
        </p:spPr>
      </p:pic>
      <p:pic>
        <p:nvPicPr>
          <p:cNvPr id="26" name="Picture 25">
            <a:extLst>
              <a:ext uri="{FF2B5EF4-FFF2-40B4-BE49-F238E27FC236}">
                <a16:creationId xmlns:a16="http://schemas.microsoft.com/office/drawing/2014/main" id="{0A78A6F5-1DC6-48AE-8263-FE8666846E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8700" y="5347009"/>
            <a:ext cx="7310032" cy="871581"/>
          </a:xfrm>
          <a:prstGeom prst="rect">
            <a:avLst/>
          </a:prstGeom>
        </p:spPr>
      </p:pic>
      <p:sp>
        <p:nvSpPr>
          <p:cNvPr id="28" name="Rectangle 27">
            <a:extLst>
              <a:ext uri="{FF2B5EF4-FFF2-40B4-BE49-F238E27FC236}">
                <a16:creationId xmlns:a16="http://schemas.microsoft.com/office/drawing/2014/main" id="{6073F86E-D53A-40AC-B83D-7794C3CE4086}"/>
              </a:ext>
            </a:extLst>
          </p:cNvPr>
          <p:cNvSpPr/>
          <p:nvPr/>
        </p:nvSpPr>
        <p:spPr>
          <a:xfrm>
            <a:off x="7198453" y="1544731"/>
            <a:ext cx="2665666" cy="577081"/>
          </a:xfrm>
          <a:prstGeom prst="rect">
            <a:avLst/>
          </a:prstGeom>
        </p:spPr>
        <p:txBody>
          <a:bodyPr vert="horz" lIns="91440" tIns="45720" rIns="9144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E3D9A"/>
                </a:solidFill>
                <a:effectLst/>
                <a:uLnTx/>
                <a:uFillTx/>
                <a:latin typeface="Calibri" panose="020F0502020204030204" pitchFamily="34" charset="0"/>
                <a:ea typeface="+mn-ea"/>
                <a:cs typeface="Calibri" panose="020F0502020204030204" pitchFamily="34" charset="0"/>
              </a:rPr>
              <a:t>How to apply</a:t>
            </a:r>
          </a:p>
        </p:txBody>
      </p:sp>
      <p:sp>
        <p:nvSpPr>
          <p:cNvPr id="29" name="TextBox 28">
            <a:extLst>
              <a:ext uri="{FF2B5EF4-FFF2-40B4-BE49-F238E27FC236}">
                <a16:creationId xmlns:a16="http://schemas.microsoft.com/office/drawing/2014/main" id="{FCD26D88-681C-4CFA-A50F-74D8D6288904}"/>
              </a:ext>
            </a:extLst>
          </p:cNvPr>
          <p:cNvSpPr txBox="1"/>
          <p:nvPr/>
        </p:nvSpPr>
        <p:spPr>
          <a:xfrm>
            <a:off x="4731341" y="2078109"/>
            <a:ext cx="3343275" cy="414509"/>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For companies:</a:t>
            </a:r>
            <a:endParaRPr kumimoji="0" lang="LID4096" sz="1600" b="1"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30" name="TextBox 29">
            <a:extLst>
              <a:ext uri="{FF2B5EF4-FFF2-40B4-BE49-F238E27FC236}">
                <a16:creationId xmlns:a16="http://schemas.microsoft.com/office/drawing/2014/main" id="{149BD4F9-9C9D-4FA7-B62D-EA84E58205E5}"/>
              </a:ext>
            </a:extLst>
          </p:cNvPr>
          <p:cNvSpPr txBox="1"/>
          <p:nvPr/>
        </p:nvSpPr>
        <p:spPr>
          <a:xfrm>
            <a:off x="4731341" y="3430489"/>
            <a:ext cx="3343275" cy="414509"/>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For corporates:</a:t>
            </a:r>
            <a:endParaRPr kumimoji="0" lang="LID4096" sz="1600" b="1"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31" name="TextBox 30">
            <a:extLst>
              <a:ext uri="{FF2B5EF4-FFF2-40B4-BE49-F238E27FC236}">
                <a16:creationId xmlns:a16="http://schemas.microsoft.com/office/drawing/2014/main" id="{13CD47A4-BA1F-4B34-8D07-225B849CF874}"/>
              </a:ext>
            </a:extLst>
          </p:cNvPr>
          <p:cNvSpPr txBox="1"/>
          <p:nvPr/>
        </p:nvSpPr>
        <p:spPr>
          <a:xfrm>
            <a:off x="4731341" y="4921525"/>
            <a:ext cx="3343275" cy="414509"/>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rPr>
              <a:t>For investors:</a:t>
            </a:r>
            <a:endParaRPr kumimoji="0" lang="LID4096" sz="1600" b="1"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2" name="Rectangle: Rounded Corners 1">
            <a:extLst>
              <a:ext uri="{FF2B5EF4-FFF2-40B4-BE49-F238E27FC236}">
                <a16:creationId xmlns:a16="http://schemas.microsoft.com/office/drawing/2014/main" id="{DE5C6588-66BB-48EC-A89B-5706A78CD216}"/>
              </a:ext>
            </a:extLst>
          </p:cNvPr>
          <p:cNvSpPr/>
          <p:nvPr/>
        </p:nvSpPr>
        <p:spPr>
          <a:xfrm rot="880721">
            <a:off x="10394809" y="1558650"/>
            <a:ext cx="1670521" cy="53833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Applications now open!</a:t>
            </a:r>
            <a:endParaRPr kumimoji="0" lang="LID4096"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3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E7A0-8535-4FF6-99A6-42742E7260F4}"/>
              </a:ext>
            </a:extLst>
          </p:cNvPr>
          <p:cNvSpPr>
            <a:spLocks noGrp="1"/>
          </p:cNvSpPr>
          <p:nvPr>
            <p:ph type="title"/>
          </p:nvPr>
        </p:nvSpPr>
        <p:spPr>
          <a:xfrm>
            <a:off x="516367" y="365125"/>
            <a:ext cx="8094233" cy="1325563"/>
          </a:xfrm>
        </p:spPr>
        <p:txBody>
          <a:bodyPr>
            <a:normAutofit/>
          </a:bodyPr>
          <a:lstStyle/>
          <a:p>
            <a:r>
              <a:rPr lang="en-GB" sz="3400" dirty="0">
                <a:solidFill>
                  <a:schemeClr val="tx1">
                    <a:lumMod val="65000"/>
                    <a:lumOff val="35000"/>
                  </a:schemeClr>
                </a:solidFill>
              </a:rPr>
              <a:t>A new EU Agency for the Space Programme</a:t>
            </a:r>
            <a:endParaRPr lang="LID4096" sz="3400" dirty="0">
              <a:solidFill>
                <a:schemeClr val="tx1">
                  <a:lumMod val="65000"/>
                  <a:lumOff val="35000"/>
                </a:schemeClr>
              </a:solidFill>
            </a:endParaRPr>
          </a:p>
        </p:txBody>
      </p:sp>
      <p:sp>
        <p:nvSpPr>
          <p:cNvPr id="4" name="Content Placeholder 3">
            <a:extLst>
              <a:ext uri="{FF2B5EF4-FFF2-40B4-BE49-F238E27FC236}">
                <a16:creationId xmlns:a16="http://schemas.microsoft.com/office/drawing/2014/main" id="{868BEF5B-AC60-49C6-BFAC-D788B38FCE97}"/>
              </a:ext>
            </a:extLst>
          </p:cNvPr>
          <p:cNvSpPr>
            <a:spLocks noGrp="1"/>
          </p:cNvSpPr>
          <p:nvPr>
            <p:ph idx="1"/>
          </p:nvPr>
        </p:nvSpPr>
        <p:spPr>
          <a:xfrm>
            <a:off x="3699766" y="1598573"/>
            <a:ext cx="4748949" cy="1657163"/>
          </a:xfrm>
        </p:spPr>
        <p:txBody>
          <a:bodyPr>
            <a:normAutofit/>
          </a:bodyPr>
          <a:lstStyle/>
          <a:p>
            <a:pPr marL="0" indent="0" algn="ctr">
              <a:buNone/>
            </a:pPr>
            <a:r>
              <a:rPr lang="en-GB" dirty="0"/>
              <a:t>On the 12</a:t>
            </a:r>
            <a:r>
              <a:rPr lang="en-GB" baseline="30000" dirty="0"/>
              <a:t>th</a:t>
            </a:r>
            <a:r>
              <a:rPr lang="en-GB" dirty="0"/>
              <a:t> May 2021, the </a:t>
            </a:r>
            <a:r>
              <a:rPr lang="cs-CZ" dirty="0"/>
              <a:t>GSA </a:t>
            </a:r>
            <a:r>
              <a:rPr lang="en-GB" dirty="0"/>
              <a:t>became </a:t>
            </a:r>
            <a:r>
              <a:rPr lang="en-US" b="1" dirty="0">
                <a:solidFill>
                  <a:srgbClr val="0E4194"/>
                </a:solidFill>
              </a:rPr>
              <a:t>the European Union Agency for the Space </a:t>
            </a:r>
            <a:r>
              <a:rPr lang="en-US" b="1" dirty="0" err="1">
                <a:solidFill>
                  <a:srgbClr val="0E4194"/>
                </a:solidFill>
              </a:rPr>
              <a:t>Programme</a:t>
            </a:r>
            <a:r>
              <a:rPr lang="en-US" b="1" dirty="0">
                <a:solidFill>
                  <a:srgbClr val="0E4194"/>
                </a:solidFill>
              </a:rPr>
              <a:t> (</a:t>
            </a:r>
            <a:r>
              <a:rPr lang="cs-CZ" b="1" dirty="0">
                <a:solidFill>
                  <a:srgbClr val="0E4194"/>
                </a:solidFill>
              </a:rPr>
              <a:t>EUSPA</a:t>
            </a:r>
            <a:r>
              <a:rPr lang="en-GB" b="1" dirty="0">
                <a:solidFill>
                  <a:srgbClr val="0E4194"/>
                </a:solidFill>
              </a:rPr>
              <a:t>)*</a:t>
            </a:r>
          </a:p>
        </p:txBody>
      </p:sp>
      <p:sp>
        <p:nvSpPr>
          <p:cNvPr id="6" name="Rectangle 5">
            <a:extLst>
              <a:ext uri="{FF2B5EF4-FFF2-40B4-BE49-F238E27FC236}">
                <a16:creationId xmlns:a16="http://schemas.microsoft.com/office/drawing/2014/main" id="{8C7990E2-24DA-46D6-B731-35AACD1CF701}"/>
              </a:ext>
            </a:extLst>
          </p:cNvPr>
          <p:cNvSpPr/>
          <p:nvPr/>
        </p:nvSpPr>
        <p:spPr>
          <a:xfrm>
            <a:off x="0" y="6396335"/>
            <a:ext cx="6096000" cy="461665"/>
          </a:xfrm>
          <a:prstGeom prst="rect">
            <a:avLst/>
          </a:prstGeom>
        </p:spPr>
        <p:txBody>
          <a:bodyPr>
            <a:spAutoFit/>
          </a:bodyPr>
          <a:lstStyle/>
          <a:p>
            <a:r>
              <a:rPr lang="en-US" sz="800" dirty="0"/>
              <a:t>*Established under the Regulation of the European Parliament and of the Council establishing the space </a:t>
            </a:r>
            <a:r>
              <a:rPr lang="en-US" sz="800" dirty="0" err="1"/>
              <a:t>programme</a:t>
            </a:r>
            <a:r>
              <a:rPr lang="en-US" sz="800" dirty="0"/>
              <a:t> of the Union and the European Union Agency for the Space </a:t>
            </a:r>
            <a:r>
              <a:rPr lang="en-US" sz="800" dirty="0" err="1"/>
              <a:t>Programme</a:t>
            </a:r>
            <a:r>
              <a:rPr lang="en-US" sz="800" dirty="0"/>
              <a:t> and repealing Regulations (EU) No 912/2010, (EU) No 1285/2013, (EU) No 377/2014 and Decision 541/2014/EU (EUSPA Regulation)</a:t>
            </a:r>
            <a:endParaRPr lang="LID4096" sz="800" dirty="0"/>
          </a:p>
        </p:txBody>
      </p:sp>
      <p:sp>
        <p:nvSpPr>
          <p:cNvPr id="7" name="Rectangle 6">
            <a:extLst>
              <a:ext uri="{FF2B5EF4-FFF2-40B4-BE49-F238E27FC236}">
                <a16:creationId xmlns:a16="http://schemas.microsoft.com/office/drawing/2014/main" id="{D873F51D-471D-4931-81D8-05562AC38CC2}"/>
              </a:ext>
            </a:extLst>
          </p:cNvPr>
          <p:cNvSpPr/>
          <p:nvPr/>
        </p:nvSpPr>
        <p:spPr>
          <a:xfrm>
            <a:off x="511438" y="3856539"/>
            <a:ext cx="5236234" cy="1938992"/>
          </a:xfrm>
          <a:prstGeom prst="rect">
            <a:avLst/>
          </a:prstGeom>
        </p:spPr>
        <p:txBody>
          <a:bodyPr wrap="square">
            <a:spAutoFit/>
          </a:bodyPr>
          <a:lstStyle/>
          <a:p>
            <a:pPr algn="ctr"/>
            <a:r>
              <a:rPr lang="en-US" sz="2400" b="1" dirty="0">
                <a:solidFill>
                  <a:schemeClr val="tx1">
                    <a:lumMod val="65000"/>
                    <a:lumOff val="35000"/>
                  </a:schemeClr>
                </a:solidFill>
              </a:rPr>
              <a:t>Vision</a:t>
            </a:r>
          </a:p>
          <a:p>
            <a:pPr algn="ctr"/>
            <a:r>
              <a:rPr lang="en-US" sz="2400" dirty="0">
                <a:solidFill>
                  <a:schemeClr val="tx1">
                    <a:lumMod val="65000"/>
                    <a:lumOff val="35000"/>
                  </a:schemeClr>
                </a:solidFill>
              </a:rPr>
              <a:t>The user-oriented operational Agency of the EU Space </a:t>
            </a:r>
            <a:r>
              <a:rPr lang="en-US" sz="2400" dirty="0" err="1">
                <a:solidFill>
                  <a:schemeClr val="tx1">
                    <a:lumMod val="65000"/>
                    <a:lumOff val="35000"/>
                  </a:schemeClr>
                </a:solidFill>
              </a:rPr>
              <a:t>Programme</a:t>
            </a:r>
            <a:r>
              <a:rPr lang="en-US" sz="2400" dirty="0">
                <a:solidFill>
                  <a:schemeClr val="tx1">
                    <a:lumMod val="65000"/>
                    <a:lumOff val="35000"/>
                  </a:schemeClr>
                </a:solidFill>
              </a:rPr>
              <a:t>, contributing to </a:t>
            </a:r>
            <a:r>
              <a:rPr lang="en-US" sz="2400" b="1" dirty="0">
                <a:solidFill>
                  <a:schemeClr val="tx1">
                    <a:lumMod val="65000"/>
                    <a:lumOff val="35000"/>
                  </a:schemeClr>
                </a:solidFill>
              </a:rPr>
              <a:t>sustainable growth, security and safety </a:t>
            </a:r>
            <a:r>
              <a:rPr lang="en-US" sz="2400" dirty="0">
                <a:solidFill>
                  <a:schemeClr val="tx1">
                    <a:lumMod val="65000"/>
                    <a:lumOff val="35000"/>
                  </a:schemeClr>
                </a:solidFill>
              </a:rPr>
              <a:t>of the EU</a:t>
            </a:r>
            <a:endParaRPr lang="LID4096" sz="2400" dirty="0">
              <a:solidFill>
                <a:schemeClr val="tx1">
                  <a:lumMod val="65000"/>
                  <a:lumOff val="35000"/>
                </a:schemeClr>
              </a:solidFill>
            </a:endParaRPr>
          </a:p>
        </p:txBody>
      </p:sp>
      <p:sp>
        <p:nvSpPr>
          <p:cNvPr id="8" name="Isosceles Triangle 7">
            <a:extLst>
              <a:ext uri="{FF2B5EF4-FFF2-40B4-BE49-F238E27FC236}">
                <a16:creationId xmlns:a16="http://schemas.microsoft.com/office/drawing/2014/main" id="{D890C669-829A-4F94-981E-33DB706D580E}"/>
              </a:ext>
            </a:extLst>
          </p:cNvPr>
          <p:cNvSpPr/>
          <p:nvPr/>
        </p:nvSpPr>
        <p:spPr>
          <a:xfrm rot="13246262">
            <a:off x="3478987" y="3389676"/>
            <a:ext cx="1105243" cy="347174"/>
          </a:xfrm>
          <a:prstGeom prst="triangle">
            <a:avLst/>
          </a:prstGeom>
          <a:solidFill>
            <a:srgbClr val="0E4194"/>
          </a:solidFill>
          <a:ln>
            <a:solidFill>
              <a:srgbClr val="0E4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400" b="1" kern="1200">
                <a:solidFill>
                  <a:schemeClr val="lt1"/>
                </a:solidFill>
                <a:latin typeface="+mn-lt"/>
                <a:ea typeface="+mn-ea"/>
                <a:cs typeface="+mn-cs"/>
              </a:defRPr>
            </a:lvl1pPr>
            <a:lvl2pPr marL="442913" indent="11113" algn="l" rtl="0" eaLnBrk="0" fontAlgn="base" hangingPunct="0">
              <a:spcBef>
                <a:spcPct val="0"/>
              </a:spcBef>
              <a:spcAft>
                <a:spcPct val="0"/>
              </a:spcAft>
              <a:defRPr sz="1400" b="1" kern="1200">
                <a:solidFill>
                  <a:schemeClr val="lt1"/>
                </a:solidFill>
                <a:latin typeface="+mn-lt"/>
                <a:ea typeface="+mn-ea"/>
                <a:cs typeface="+mn-cs"/>
              </a:defRPr>
            </a:lvl2pPr>
            <a:lvl3pPr marL="887413" indent="23813" algn="l" rtl="0" eaLnBrk="0" fontAlgn="base" hangingPunct="0">
              <a:spcBef>
                <a:spcPct val="0"/>
              </a:spcBef>
              <a:spcAft>
                <a:spcPct val="0"/>
              </a:spcAft>
              <a:defRPr sz="1400" b="1" kern="1200">
                <a:solidFill>
                  <a:schemeClr val="lt1"/>
                </a:solidFill>
                <a:latin typeface="+mn-lt"/>
                <a:ea typeface="+mn-ea"/>
                <a:cs typeface="+mn-cs"/>
              </a:defRPr>
            </a:lvl3pPr>
            <a:lvl4pPr marL="1331913" indent="36513" algn="l" rtl="0" eaLnBrk="0" fontAlgn="base" hangingPunct="0">
              <a:spcBef>
                <a:spcPct val="0"/>
              </a:spcBef>
              <a:spcAft>
                <a:spcPct val="0"/>
              </a:spcAft>
              <a:defRPr sz="1400" b="1" kern="1200">
                <a:solidFill>
                  <a:schemeClr val="lt1"/>
                </a:solidFill>
                <a:latin typeface="+mn-lt"/>
                <a:ea typeface="+mn-ea"/>
                <a:cs typeface="+mn-cs"/>
              </a:defRPr>
            </a:lvl4pPr>
            <a:lvl5pPr marL="1776413" indent="49213" algn="l" rtl="0" eaLnBrk="0" fontAlgn="base" hangingPunct="0">
              <a:spcBef>
                <a:spcPct val="0"/>
              </a:spcBef>
              <a:spcAft>
                <a:spcPct val="0"/>
              </a:spcAft>
              <a:defRPr sz="1400" b="1" kern="1200">
                <a:solidFill>
                  <a:schemeClr val="lt1"/>
                </a:solidFill>
                <a:latin typeface="+mn-lt"/>
                <a:ea typeface="+mn-ea"/>
                <a:cs typeface="+mn-cs"/>
              </a:defRPr>
            </a:lvl5pPr>
            <a:lvl6pPr marL="2286000" algn="l" defTabSz="914400" rtl="0" eaLnBrk="1" latinLnBrk="0" hangingPunct="1">
              <a:defRPr sz="1400" b="1" kern="1200">
                <a:solidFill>
                  <a:schemeClr val="lt1"/>
                </a:solidFill>
                <a:latin typeface="+mn-lt"/>
                <a:ea typeface="+mn-ea"/>
                <a:cs typeface="+mn-cs"/>
              </a:defRPr>
            </a:lvl6pPr>
            <a:lvl7pPr marL="2743200" algn="l" defTabSz="914400" rtl="0" eaLnBrk="1" latinLnBrk="0" hangingPunct="1">
              <a:defRPr sz="1400" b="1" kern="1200">
                <a:solidFill>
                  <a:schemeClr val="lt1"/>
                </a:solidFill>
                <a:latin typeface="+mn-lt"/>
                <a:ea typeface="+mn-ea"/>
                <a:cs typeface="+mn-cs"/>
              </a:defRPr>
            </a:lvl7pPr>
            <a:lvl8pPr marL="3200400" algn="l" defTabSz="914400" rtl="0" eaLnBrk="1" latinLnBrk="0" hangingPunct="1">
              <a:defRPr sz="1400" b="1" kern="1200">
                <a:solidFill>
                  <a:schemeClr val="lt1"/>
                </a:solidFill>
                <a:latin typeface="+mn-lt"/>
                <a:ea typeface="+mn-ea"/>
                <a:cs typeface="+mn-cs"/>
              </a:defRPr>
            </a:lvl8pPr>
            <a:lvl9pPr marL="3657600" algn="l" defTabSz="914400" rtl="0" eaLnBrk="1" latinLnBrk="0" hangingPunct="1">
              <a:defRPr sz="1400"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E2E81EEB-8C64-41AF-AAEC-475456D2099C}"/>
              </a:ext>
            </a:extLst>
          </p:cNvPr>
          <p:cNvSpPr/>
          <p:nvPr/>
        </p:nvSpPr>
        <p:spPr>
          <a:xfrm rot="8873587">
            <a:off x="7169876" y="3389676"/>
            <a:ext cx="1105243" cy="347174"/>
          </a:xfrm>
          <a:prstGeom prst="triangle">
            <a:avLst/>
          </a:prstGeom>
          <a:solidFill>
            <a:srgbClr val="0E4194"/>
          </a:solidFill>
          <a:ln>
            <a:solidFill>
              <a:srgbClr val="0E4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1400" b="1" kern="1200">
                <a:solidFill>
                  <a:schemeClr val="lt1"/>
                </a:solidFill>
                <a:latin typeface="+mn-lt"/>
                <a:ea typeface="+mn-ea"/>
                <a:cs typeface="+mn-cs"/>
              </a:defRPr>
            </a:lvl1pPr>
            <a:lvl2pPr marL="442913" indent="11113" algn="l" rtl="0" eaLnBrk="0" fontAlgn="base" hangingPunct="0">
              <a:spcBef>
                <a:spcPct val="0"/>
              </a:spcBef>
              <a:spcAft>
                <a:spcPct val="0"/>
              </a:spcAft>
              <a:defRPr sz="1400" b="1" kern="1200">
                <a:solidFill>
                  <a:schemeClr val="lt1"/>
                </a:solidFill>
                <a:latin typeface="+mn-lt"/>
                <a:ea typeface="+mn-ea"/>
                <a:cs typeface="+mn-cs"/>
              </a:defRPr>
            </a:lvl2pPr>
            <a:lvl3pPr marL="887413" indent="23813" algn="l" rtl="0" eaLnBrk="0" fontAlgn="base" hangingPunct="0">
              <a:spcBef>
                <a:spcPct val="0"/>
              </a:spcBef>
              <a:spcAft>
                <a:spcPct val="0"/>
              </a:spcAft>
              <a:defRPr sz="1400" b="1" kern="1200">
                <a:solidFill>
                  <a:schemeClr val="lt1"/>
                </a:solidFill>
                <a:latin typeface="+mn-lt"/>
                <a:ea typeface="+mn-ea"/>
                <a:cs typeface="+mn-cs"/>
              </a:defRPr>
            </a:lvl3pPr>
            <a:lvl4pPr marL="1331913" indent="36513" algn="l" rtl="0" eaLnBrk="0" fontAlgn="base" hangingPunct="0">
              <a:spcBef>
                <a:spcPct val="0"/>
              </a:spcBef>
              <a:spcAft>
                <a:spcPct val="0"/>
              </a:spcAft>
              <a:defRPr sz="1400" b="1" kern="1200">
                <a:solidFill>
                  <a:schemeClr val="lt1"/>
                </a:solidFill>
                <a:latin typeface="+mn-lt"/>
                <a:ea typeface="+mn-ea"/>
                <a:cs typeface="+mn-cs"/>
              </a:defRPr>
            </a:lvl4pPr>
            <a:lvl5pPr marL="1776413" indent="49213" algn="l" rtl="0" eaLnBrk="0" fontAlgn="base" hangingPunct="0">
              <a:spcBef>
                <a:spcPct val="0"/>
              </a:spcBef>
              <a:spcAft>
                <a:spcPct val="0"/>
              </a:spcAft>
              <a:defRPr sz="1400" b="1" kern="1200">
                <a:solidFill>
                  <a:schemeClr val="lt1"/>
                </a:solidFill>
                <a:latin typeface="+mn-lt"/>
                <a:ea typeface="+mn-ea"/>
                <a:cs typeface="+mn-cs"/>
              </a:defRPr>
            </a:lvl5pPr>
            <a:lvl6pPr marL="2286000" algn="l" defTabSz="914400" rtl="0" eaLnBrk="1" latinLnBrk="0" hangingPunct="1">
              <a:defRPr sz="1400" b="1" kern="1200">
                <a:solidFill>
                  <a:schemeClr val="lt1"/>
                </a:solidFill>
                <a:latin typeface="+mn-lt"/>
                <a:ea typeface="+mn-ea"/>
                <a:cs typeface="+mn-cs"/>
              </a:defRPr>
            </a:lvl6pPr>
            <a:lvl7pPr marL="2743200" algn="l" defTabSz="914400" rtl="0" eaLnBrk="1" latinLnBrk="0" hangingPunct="1">
              <a:defRPr sz="1400" b="1" kern="1200">
                <a:solidFill>
                  <a:schemeClr val="lt1"/>
                </a:solidFill>
                <a:latin typeface="+mn-lt"/>
                <a:ea typeface="+mn-ea"/>
                <a:cs typeface="+mn-cs"/>
              </a:defRPr>
            </a:lvl7pPr>
            <a:lvl8pPr marL="3200400" algn="l" defTabSz="914400" rtl="0" eaLnBrk="1" latinLnBrk="0" hangingPunct="1">
              <a:defRPr sz="1400" b="1" kern="1200">
                <a:solidFill>
                  <a:schemeClr val="lt1"/>
                </a:solidFill>
                <a:latin typeface="+mn-lt"/>
                <a:ea typeface="+mn-ea"/>
                <a:cs typeface="+mn-cs"/>
              </a:defRPr>
            </a:lvl8pPr>
            <a:lvl9pPr marL="3657600" algn="l" defTabSz="914400" rtl="0" eaLnBrk="1" latinLnBrk="0" hangingPunct="1">
              <a:defRPr sz="1400" b="1"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794C66D-315D-4940-993E-1176EF89024D}"/>
              </a:ext>
            </a:extLst>
          </p:cNvPr>
          <p:cNvSpPr/>
          <p:nvPr/>
        </p:nvSpPr>
        <p:spPr>
          <a:xfrm>
            <a:off x="6096000" y="3811012"/>
            <a:ext cx="6096000" cy="2585323"/>
          </a:xfrm>
          <a:prstGeom prst="rect">
            <a:avLst/>
          </a:prstGeom>
        </p:spPr>
        <p:txBody>
          <a:bodyPr>
            <a:spAutoFit/>
          </a:bodyPr>
          <a:lstStyle/>
          <a:p>
            <a:pPr lvl="0" algn="ctr" eaLnBrk="0" hangingPunct="0"/>
            <a:r>
              <a:rPr lang="de-DE" b="1" dirty="0"/>
              <a:t>Strategic </a:t>
            </a:r>
            <a:r>
              <a:rPr lang="de-DE" b="1" dirty="0" err="1"/>
              <a:t>Objectives</a:t>
            </a:r>
            <a:endParaRPr lang="en-GB" b="1" dirty="0"/>
          </a:p>
          <a:p>
            <a:pPr marL="342900" lvl="0" indent="-342900" eaLnBrk="0" hangingPunct="0">
              <a:buFont typeface="Arial" panose="020B0604020202020204" pitchFamily="34" charset="0"/>
              <a:buChar char="•"/>
            </a:pPr>
            <a:r>
              <a:rPr lang="en-GB" dirty="0"/>
              <a:t>Deliver state-of-the-art, reliable, secure and performant services</a:t>
            </a:r>
          </a:p>
          <a:p>
            <a:pPr marL="342900" indent="-342900" eaLnBrk="0" hangingPunct="0">
              <a:buFont typeface="Arial" panose="020B0604020202020204" pitchFamily="34" charset="0"/>
              <a:buChar char="•"/>
            </a:pPr>
            <a:r>
              <a:rPr lang="en-GB" dirty="0"/>
              <a:t>Be a user and market-oriented EU Agency </a:t>
            </a:r>
            <a:endParaRPr lang="en-150" dirty="0"/>
          </a:p>
          <a:p>
            <a:pPr marL="342900" indent="-342900" eaLnBrk="0" hangingPunct="0">
              <a:buFont typeface="Arial" panose="020B0604020202020204" pitchFamily="34" charset="0"/>
              <a:buChar char="•"/>
            </a:pPr>
            <a:r>
              <a:rPr lang="en-GB" dirty="0"/>
              <a:t>Become a European and global reference for knowhow in space technologies and applications</a:t>
            </a:r>
          </a:p>
          <a:p>
            <a:pPr marL="342900" indent="-342900" eaLnBrk="0" hangingPunct="0">
              <a:buFont typeface="Arial" panose="020B0604020202020204" pitchFamily="34" charset="0"/>
              <a:buChar char="•"/>
            </a:pPr>
            <a:r>
              <a:rPr lang="en-GB" dirty="0"/>
              <a:t>Establish an efficient and fully compliant EU Agency, that learns continuously and that represents and works for the benefit of the Union</a:t>
            </a:r>
            <a:endParaRPr lang="en-150" dirty="0"/>
          </a:p>
        </p:txBody>
      </p:sp>
    </p:spTree>
    <p:extLst>
      <p:ext uri="{BB962C8B-B14F-4D97-AF65-F5344CB8AC3E}">
        <p14:creationId xmlns:p14="http://schemas.microsoft.com/office/powerpoint/2010/main" val="3287955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ACBD2C4D-4DE3-4E5C-A615-41C7071629EB}"/>
              </a:ext>
            </a:extLst>
          </p:cNvPr>
          <p:cNvSpPr>
            <a:spLocks noGrp="1"/>
          </p:cNvSpPr>
          <p:nvPr>
            <p:ph idx="1"/>
          </p:nvPr>
        </p:nvSpPr>
        <p:spPr>
          <a:xfrm>
            <a:off x="139464" y="2337014"/>
            <a:ext cx="4423702" cy="3428411"/>
          </a:xfrm>
        </p:spPr>
        <p:txBody>
          <a:bodyPr>
            <a:normAutofit/>
          </a:bodyPr>
          <a:lstStyle/>
          <a:p>
            <a:pPr marL="266700" indent="0" algn="just">
              <a:spcAft>
                <a:spcPts val="1200"/>
              </a:spcAft>
              <a:buNone/>
            </a:pPr>
            <a:r>
              <a:rPr lang="en-US" sz="1800" b="1" dirty="0">
                <a:solidFill>
                  <a:schemeClr val="accent1"/>
                </a:solidFill>
                <a:latin typeface="Calibri" panose="020F0502020204030204" pitchFamily="34" charset="0"/>
                <a:cs typeface="Calibri" panose="020F0502020204030204" pitchFamily="34" charset="0"/>
              </a:rPr>
              <a:t>Objective</a:t>
            </a:r>
            <a:r>
              <a:rPr lang="en-US" sz="1800" dirty="0">
                <a:solidFill>
                  <a:schemeClr val="tx1"/>
                </a:solidFill>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€1 billion </a:t>
            </a:r>
            <a:r>
              <a:rPr lang="en-US" sz="1800" dirty="0">
                <a:solidFill>
                  <a:schemeClr val="tx1"/>
                </a:solidFill>
                <a:latin typeface="Calibri" panose="020F0502020204030204" pitchFamily="34" charset="0"/>
                <a:cs typeface="Calibri" panose="020F0502020204030204" pitchFamily="34" charset="0"/>
              </a:rPr>
              <a:t>investment capacity, </a:t>
            </a:r>
            <a:r>
              <a:rPr lang="en-US" sz="1800" b="1" dirty="0">
                <a:solidFill>
                  <a:schemeClr val="tx1"/>
                </a:solidFill>
                <a:latin typeface="Calibri" panose="020F0502020204030204" pitchFamily="34" charset="0"/>
                <a:cs typeface="Calibri" panose="020F0502020204030204" pitchFamily="34" charset="0"/>
              </a:rPr>
              <a:t>leveraging private capital </a:t>
            </a:r>
            <a:r>
              <a:rPr lang="en-US" sz="1800" dirty="0">
                <a:solidFill>
                  <a:schemeClr val="tx1"/>
                </a:solidFill>
                <a:latin typeface="Calibri" panose="020F0502020204030204" pitchFamily="34" charset="0"/>
                <a:cs typeface="Calibri" panose="020F0502020204030204" pitchFamily="34" charset="0"/>
              </a:rPr>
              <a:t>and </a:t>
            </a:r>
            <a:r>
              <a:rPr lang="en-US" sz="1800" b="1" dirty="0">
                <a:solidFill>
                  <a:schemeClr val="tx1"/>
                </a:solidFill>
                <a:latin typeface="Calibri" panose="020F0502020204030204" pitchFamily="34" charset="0"/>
                <a:cs typeface="Calibri" panose="020F0502020204030204" pitchFamily="34" charset="0"/>
              </a:rPr>
              <a:t>attracting new VC funds </a:t>
            </a:r>
            <a:r>
              <a:rPr lang="en-US" sz="1800" dirty="0">
                <a:solidFill>
                  <a:schemeClr val="tx1"/>
                </a:solidFill>
                <a:latin typeface="Calibri" panose="020F0502020204030204" pitchFamily="34" charset="0"/>
                <a:cs typeface="Calibri" panose="020F0502020204030204" pitchFamily="34" charset="0"/>
              </a:rPr>
              <a:t>in Europe to invest in space-related companies</a:t>
            </a:r>
          </a:p>
          <a:p>
            <a:pPr marL="266700" indent="0" algn="just">
              <a:spcAft>
                <a:spcPts val="1200"/>
              </a:spcAft>
              <a:buNone/>
            </a:pPr>
            <a:r>
              <a:rPr lang="en-US" sz="1800" b="1" dirty="0">
                <a:solidFill>
                  <a:schemeClr val="accent1"/>
                </a:solidFill>
                <a:latin typeface="Calibri" panose="020F0502020204030204" pitchFamily="34" charset="0"/>
                <a:cs typeface="Calibri" panose="020F0502020204030204" pitchFamily="34" charset="0"/>
              </a:rPr>
              <a:t>Eligible fund types</a:t>
            </a:r>
            <a:r>
              <a:rPr lang="en-US" sz="1800" dirty="0">
                <a:solidFill>
                  <a:schemeClr val="tx1"/>
                </a:solidFill>
                <a:latin typeface="Calibri" panose="020F0502020204030204" pitchFamily="34" charset="0"/>
                <a:cs typeface="Calibri" panose="020F0502020204030204" pitchFamily="34" charset="0"/>
              </a:rPr>
              <a:t>: Venture capital funds, private equity funds and tech transfer funds</a:t>
            </a:r>
          </a:p>
          <a:p>
            <a:pPr marL="266700" indent="0" algn="just">
              <a:spcAft>
                <a:spcPts val="1200"/>
              </a:spcAft>
              <a:buNone/>
            </a:pPr>
            <a:r>
              <a:rPr lang="en-IE" sz="1800" b="1" dirty="0">
                <a:solidFill>
                  <a:schemeClr val="accent1"/>
                </a:solidFill>
                <a:latin typeface="Calibri" panose="020F0502020204030204" pitchFamily="34" charset="0"/>
                <a:cs typeface="Calibri" panose="020F0502020204030204" pitchFamily="34" charset="0"/>
              </a:rPr>
              <a:t>Eligible investment targets</a:t>
            </a:r>
            <a:r>
              <a:rPr lang="en-IE" sz="1800" dirty="0">
                <a:solidFill>
                  <a:schemeClr val="tx1"/>
                </a:solidFill>
                <a:latin typeface="Calibri" panose="020F0502020204030204" pitchFamily="34" charset="0"/>
                <a:cs typeface="Calibri" panose="020F0502020204030204" pitchFamily="34" charset="0"/>
              </a:rPr>
              <a:t>: Companies </a:t>
            </a:r>
            <a:r>
              <a:rPr lang="en-US" sz="1800" dirty="0">
                <a:solidFill>
                  <a:schemeClr val="tx1"/>
                </a:solidFill>
                <a:latin typeface="Calibri" panose="020F0502020204030204" pitchFamily="34" charset="0"/>
                <a:cs typeface="Calibri" panose="020F0502020204030204" pitchFamily="34" charset="0"/>
              </a:rPr>
              <a:t>developing space technology (upstream) and </a:t>
            </a:r>
            <a:r>
              <a:rPr lang="en-US" sz="1800" b="1" dirty="0">
                <a:solidFill>
                  <a:schemeClr val="tx1"/>
                </a:solidFill>
                <a:latin typeface="Calibri" panose="020F0502020204030204" pitchFamily="34" charset="0"/>
                <a:cs typeface="Calibri" panose="020F0502020204030204" pitchFamily="34" charset="0"/>
              </a:rPr>
              <a:t>digital services using space data </a:t>
            </a:r>
            <a:r>
              <a:rPr lang="en-US" sz="1800" dirty="0">
                <a:solidFill>
                  <a:schemeClr val="tx1"/>
                </a:solidFill>
                <a:latin typeface="Calibri" panose="020F0502020204030204" pitchFamily="34" charset="0"/>
                <a:cs typeface="Calibri" panose="020F0502020204030204" pitchFamily="34" charset="0"/>
              </a:rPr>
              <a:t>(downstream)</a:t>
            </a:r>
          </a:p>
        </p:txBody>
      </p:sp>
      <p:sp>
        <p:nvSpPr>
          <p:cNvPr id="4" name="Slide Number Placeholder 3">
            <a:extLst>
              <a:ext uri="{FF2B5EF4-FFF2-40B4-BE49-F238E27FC236}">
                <a16:creationId xmlns:a16="http://schemas.microsoft.com/office/drawing/2014/main" id="{F44F729D-2390-402C-8E76-E2FC43E88C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LID4096" sz="12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5" name="Rounded Rectangle 12">
            <a:extLst>
              <a:ext uri="{FF2B5EF4-FFF2-40B4-BE49-F238E27FC236}">
                <a16:creationId xmlns:a16="http://schemas.microsoft.com/office/drawing/2014/main" id="{CCDF33BC-EEFA-4A0E-A93D-CB2E1C00ACDE}"/>
              </a:ext>
            </a:extLst>
          </p:cNvPr>
          <p:cNvSpPr/>
          <p:nvPr/>
        </p:nvSpPr>
        <p:spPr>
          <a:xfrm>
            <a:off x="1" y="0"/>
            <a:ext cx="2351314" cy="1088571"/>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4D4D4D"/>
                </a:solidFill>
                <a:effectLst/>
                <a:uLnTx/>
                <a:uFillTx/>
                <a:latin typeface="DIN Next LT Pro Ultra Light" panose="020B0203020203050203"/>
                <a:ea typeface="+mn-ea"/>
                <a:cs typeface="+mn-cs"/>
              </a:rPr>
              <a:t>INVESTMENT</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Seed and Growth Funding Facility (</a:t>
            </a:r>
            <a:r>
              <a:rPr kumimoji="0" lang="en-US" sz="1400" b="0" i="0" u="none" strike="noStrike" kern="0" cap="none" spc="0" normalizeH="0" baseline="0" noProof="0" dirty="0" err="1">
                <a:ln>
                  <a:noFill/>
                </a:ln>
                <a:solidFill>
                  <a:srgbClr val="4D4D4D"/>
                </a:solidFill>
                <a:effectLst/>
                <a:uLnTx/>
                <a:uFillTx/>
                <a:latin typeface="DIN Next LT Pro Ultra Light" panose="020B0203020203050203"/>
                <a:ea typeface="+mn-ea"/>
                <a:cs typeface="+mn-cs"/>
              </a:rPr>
              <a:t>InvestEU</a:t>
            </a: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a:t>
            </a:r>
            <a:endParaRPr kumimoji="0" lang="en-GB"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endParaRPr>
          </a:p>
        </p:txBody>
      </p:sp>
      <p:sp>
        <p:nvSpPr>
          <p:cNvPr id="9" name="Rectangle 8">
            <a:extLst>
              <a:ext uri="{FF2B5EF4-FFF2-40B4-BE49-F238E27FC236}">
                <a16:creationId xmlns:a16="http://schemas.microsoft.com/office/drawing/2014/main" id="{389D534C-4680-4A24-B943-7F9069238F71}"/>
              </a:ext>
            </a:extLst>
          </p:cNvPr>
          <p:cNvSpPr/>
          <p:nvPr/>
        </p:nvSpPr>
        <p:spPr>
          <a:xfrm>
            <a:off x="1703146" y="1088571"/>
            <a:ext cx="7974042" cy="577081"/>
          </a:xfrm>
          <a:prstGeom prst="rect">
            <a:avLst/>
          </a:prstGeom>
        </p:spPr>
        <p:txBody>
          <a:bodyPr vert="horz" lIns="91440" tIns="45720" rIns="9144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3E3D9A"/>
                </a:solidFill>
                <a:effectLst/>
                <a:uLnTx/>
                <a:uFillTx/>
                <a:latin typeface="Calibri" panose="020F0502020204030204" pitchFamily="34" charset="0"/>
                <a:ea typeface="+mn-ea"/>
                <a:cs typeface="Calibri" panose="020F0502020204030204" pitchFamily="34" charset="0"/>
              </a:rPr>
              <a:t>CASSINI Seed and Growth Funding Facility</a:t>
            </a:r>
          </a:p>
        </p:txBody>
      </p:sp>
      <p:pic>
        <p:nvPicPr>
          <p:cNvPr id="17" name="Picture 16">
            <a:extLst>
              <a:ext uri="{FF2B5EF4-FFF2-40B4-BE49-F238E27FC236}">
                <a16:creationId xmlns:a16="http://schemas.microsoft.com/office/drawing/2014/main" id="{A862DDAB-BB0B-4834-91E8-6C0E407E6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673" y="2165901"/>
            <a:ext cx="7032134" cy="3599524"/>
          </a:xfrm>
          <a:prstGeom prst="rect">
            <a:avLst/>
          </a:prstGeom>
        </p:spPr>
      </p:pic>
      <p:sp>
        <p:nvSpPr>
          <p:cNvPr id="19" name="Rectangle 18">
            <a:extLst>
              <a:ext uri="{FF2B5EF4-FFF2-40B4-BE49-F238E27FC236}">
                <a16:creationId xmlns:a16="http://schemas.microsoft.com/office/drawing/2014/main" id="{4891DC81-2E32-471C-B76F-B784A688B1C8}"/>
              </a:ext>
            </a:extLst>
          </p:cNvPr>
          <p:cNvSpPr/>
          <p:nvPr/>
        </p:nvSpPr>
        <p:spPr>
          <a:xfrm>
            <a:off x="1080654" y="6342715"/>
            <a:ext cx="6096000" cy="313932"/>
          </a:xfrm>
          <a:prstGeom prst="rect">
            <a:avLst/>
          </a:prstGeom>
        </p:spPr>
        <p:txBody>
          <a:bodyPr>
            <a:spAutoFit/>
          </a:bodyPr>
          <a:lstStyle/>
          <a:p>
            <a:pPr marL="266700" marR="0" lvl="0" indent="0" algn="just" defTabSz="914400" rtl="0" eaLnBrk="1" fontAlgn="auto" latinLnBrk="0" hangingPunct="1">
              <a:lnSpc>
                <a:spcPct val="90000"/>
              </a:lnSpc>
              <a:spcBef>
                <a:spcPts val="100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does the call open? </a:t>
            </a:r>
            <a:r>
              <a:rPr kumimoji="0" lang="en-US" sz="16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Check the EIF press releases</a:t>
            </a:r>
            <a:r>
              <a:rPr kumimoji="0" lang="en-US" sz="16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a:t>
            </a:r>
          </a:p>
        </p:txBody>
      </p:sp>
      <p:sp>
        <p:nvSpPr>
          <p:cNvPr id="20" name="Rectangle 19">
            <a:extLst>
              <a:ext uri="{FF2B5EF4-FFF2-40B4-BE49-F238E27FC236}">
                <a16:creationId xmlns:a16="http://schemas.microsoft.com/office/drawing/2014/main" id="{1B5C91E0-2C17-456D-B805-F3C68559EE77}"/>
              </a:ext>
            </a:extLst>
          </p:cNvPr>
          <p:cNvSpPr/>
          <p:nvPr/>
        </p:nvSpPr>
        <p:spPr>
          <a:xfrm>
            <a:off x="5896690" y="6342715"/>
            <a:ext cx="4111638" cy="313932"/>
          </a:xfrm>
          <a:prstGeom prst="rect">
            <a:avLst/>
          </a:prstGeom>
        </p:spPr>
        <p:txBody>
          <a:bodyPr wrap="none">
            <a:spAutoFit/>
          </a:bodyPr>
          <a:lstStyle/>
          <a:p>
            <a:pPr marL="266700" marR="0" lvl="0" indent="0" algn="l" defTabSz="914400" rtl="0" eaLnBrk="1" fontAlgn="auto" latinLnBrk="0" hangingPunct="1">
              <a:lnSpc>
                <a:spcPct val="90000"/>
              </a:lnSpc>
              <a:spcBef>
                <a:spcPts val="100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Interested? Fund managers can </a:t>
            </a:r>
            <a:r>
              <a:rPr kumimoji="0" lang="en-US" sz="16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contact EIF</a:t>
            </a:r>
            <a:r>
              <a:rPr kumimoji="0" lang="en-US" sz="16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a:t>
            </a:r>
            <a:endParaRPr kumimoji="0" lang="en-IE" sz="16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374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en Is a Business Accelerator a Better Option Than Business School? - THE  BLOG">
            <a:extLst>
              <a:ext uri="{FF2B5EF4-FFF2-40B4-BE49-F238E27FC236}">
                <a16:creationId xmlns:a16="http://schemas.microsoft.com/office/drawing/2014/main" id="{A80DDAB6-69C6-43CD-9CFC-34D97FB5BF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3" y="2035628"/>
            <a:ext cx="1227616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0F23DEA4-C079-4293-80D6-C6C793FC1EAB}"/>
              </a:ext>
            </a:extLst>
          </p:cNvPr>
          <p:cNvSpPr txBox="1">
            <a:spLocks/>
          </p:cNvSpPr>
          <p:nvPr/>
        </p:nvSpPr>
        <p:spPr>
          <a:xfrm>
            <a:off x="319932" y="2421083"/>
            <a:ext cx="6995267" cy="5379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r>
              <a:rPr kumimoji="0" lang="en-IE" sz="2400" b="1" i="0" u="none" strike="noStrike" kern="1200" cap="none" spc="0" normalizeH="0" baseline="0" noProof="0" dirty="0">
                <a:ln>
                  <a:noFill/>
                </a:ln>
                <a:solidFill>
                  <a:prstClr val="white"/>
                </a:solidFill>
                <a:effectLst/>
                <a:uLnTx/>
                <a:uFillTx/>
                <a:latin typeface="DIN Next LT Pro Light"/>
                <a:ea typeface="+mn-ea"/>
                <a:cs typeface="+mn-cs"/>
              </a:rPr>
              <a:t>    CASSINI Business Accelerator 2021-2027</a:t>
            </a:r>
          </a:p>
          <a:p>
            <a:pPr marL="0" marR="0" lvl="0" indent="0" algn="r" defTabSz="914400" rtl="0" eaLnBrk="1" fontAlgn="auto" latinLnBrk="0" hangingPunct="1">
              <a:lnSpc>
                <a:spcPct val="90000"/>
              </a:lnSpc>
              <a:spcBef>
                <a:spcPts val="2400"/>
              </a:spcBef>
              <a:spcAft>
                <a:spcPts val="600"/>
              </a:spcAft>
              <a:buClrTx/>
              <a:buSzTx/>
              <a:buFont typeface="Arial" panose="020B0604020202020204" pitchFamily="34" charset="0"/>
              <a:buNone/>
              <a:tabLst/>
              <a:defRPr/>
            </a:pPr>
            <a:endParaRPr kumimoji="0" lang="en-IE" sz="2400" b="1" i="0" u="none" strike="noStrike" kern="1200" cap="none" spc="0" normalizeH="0" baseline="0" noProof="0" dirty="0">
              <a:ln>
                <a:noFill/>
              </a:ln>
              <a:solidFill>
                <a:prstClr val="white"/>
              </a:solidFill>
              <a:effectLst/>
              <a:uLnTx/>
              <a:uFillTx/>
              <a:latin typeface="DIN Next LT Pro Light"/>
              <a:ea typeface="+mn-ea"/>
              <a:cs typeface="+mn-cs"/>
            </a:endParaRPr>
          </a:p>
          <a:p>
            <a:pPr marL="685800" marR="0" lvl="1" indent="-228600" algn="just"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DIN Next LT Pro Light"/>
                <a:ea typeface="+mn-ea"/>
                <a:cs typeface="+mn-cs"/>
              </a:rPr>
              <a:t>Strengthening companies’ business development and go-to-market capabilities</a:t>
            </a:r>
          </a:p>
          <a:p>
            <a:pPr marL="685800" marR="0" lvl="1" indent="-228600" algn="just"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DIN Next LT Pro Light"/>
                <a:ea typeface="+mn-ea"/>
                <a:cs typeface="+mn-cs"/>
              </a:rPr>
              <a:t>Improving companies’ access to risk financing</a:t>
            </a:r>
          </a:p>
          <a:p>
            <a:pPr marL="685800" marR="0" lvl="1" indent="-228600" algn="just"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DIN Next LT Pro Light"/>
                <a:ea typeface="+mn-ea"/>
                <a:cs typeface="+mn-cs"/>
              </a:rPr>
              <a:t>Strengthening companies’ networks to other markets and larger companies</a:t>
            </a:r>
          </a:p>
          <a:p>
            <a:pPr marL="457200" marR="0" lvl="1" indent="0" algn="just"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DIN Next LT Pro Light"/>
              <a:ea typeface="+mn-ea"/>
              <a:cs typeface="+mn-cs"/>
              <a:sym typeface="Wingdings" panose="05000000000000000000" pitchFamily="2" charset="2"/>
            </a:endParaRPr>
          </a:p>
          <a:p>
            <a:pPr marL="457200" marR="0" lvl="1" indent="0" algn="just"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kumimoji="0" lang="en-IE" sz="2200" b="0" i="0" u="none" strike="noStrike" kern="1200" cap="none" spc="0" normalizeH="0" baseline="0" noProof="0" dirty="0">
                <a:ln>
                  <a:noFill/>
                </a:ln>
                <a:solidFill>
                  <a:prstClr val="white"/>
                </a:solidFill>
                <a:effectLst/>
                <a:uLnTx/>
                <a:uFillTx/>
                <a:latin typeface="DIN Next LT Pro Light"/>
                <a:ea typeface="+mn-ea"/>
                <a:cs typeface="+mn-cs"/>
                <a:sym typeface="Wingdings" panose="05000000000000000000" pitchFamily="2" charset="2"/>
              </a:rPr>
              <a:t> </a:t>
            </a:r>
            <a:r>
              <a:rPr kumimoji="0" lang="en-IE" sz="2200" b="0" i="0" u="none" strike="noStrike" kern="1200" cap="none" spc="0" normalizeH="0" baseline="0" noProof="0" dirty="0">
                <a:ln>
                  <a:noFill/>
                </a:ln>
                <a:solidFill>
                  <a:prstClr val="white"/>
                </a:solidFill>
                <a:effectLst/>
                <a:uLnTx/>
                <a:uFillTx/>
                <a:latin typeface="DIN Next LT Pro Light"/>
                <a:ea typeface="+mn-ea"/>
                <a:cs typeface="+mn-cs"/>
              </a:rPr>
              <a:t>Implemented by Europe’s sharpest business  accelerators</a:t>
            </a:r>
          </a:p>
        </p:txBody>
      </p:sp>
      <p:sp>
        <p:nvSpPr>
          <p:cNvPr id="6" name="Title 2">
            <a:extLst>
              <a:ext uri="{FF2B5EF4-FFF2-40B4-BE49-F238E27FC236}">
                <a16:creationId xmlns:a16="http://schemas.microsoft.com/office/drawing/2014/main" id="{A16DFBF2-BF26-4509-8E3B-58CEE3A5FEE9}"/>
              </a:ext>
            </a:extLst>
          </p:cNvPr>
          <p:cNvSpPr txBox="1">
            <a:spLocks/>
          </p:cNvSpPr>
          <p:nvPr/>
        </p:nvSpPr>
        <p:spPr>
          <a:xfrm>
            <a:off x="2515017" y="679551"/>
            <a:ext cx="7086182" cy="580999"/>
          </a:xfrm>
          <a:prstGeom prst="rect">
            <a:avLst/>
          </a:prstGeom>
        </p:spPr>
        <p:txBody>
          <a:bodyPr vert="horz" lIns="91440" tIns="45720" rIns="91440" bIns="0" rtlCol="0" anchor="b" anchorCtr="0">
            <a:noAutofit/>
          </a:bodyPr>
          <a:lstStyle>
            <a:defPPr>
              <a:defRPr lang="en-US"/>
            </a:defPPr>
            <a:lvl1pPr defTabSz="914400">
              <a:lnSpc>
                <a:spcPct val="90000"/>
              </a:lnSpc>
              <a:spcBef>
                <a:spcPct val="0"/>
              </a:spcBef>
              <a:defRPr sz="3500" b="1">
                <a:solidFill>
                  <a:srgbClr val="3E3D9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rPr>
              <a:t>CASSINI Business Accelerator</a:t>
            </a:r>
            <a:endParaRPr kumimoji="0" lang="fr-BE" sz="3500" b="1" i="0" u="none" strike="noStrike" kern="1200" cap="none" spc="0" normalizeH="0" baseline="0" noProof="0" dirty="0">
              <a:ln>
                <a:noFill/>
              </a:ln>
              <a:solidFill>
                <a:srgbClr val="3E3D9A"/>
              </a:solidFill>
              <a:effectLst/>
              <a:uLnTx/>
              <a:uFillTx/>
              <a:latin typeface="Calibri" panose="020F0502020204030204" pitchFamily="34" charset="0"/>
              <a:ea typeface="+mj-ea"/>
              <a:cs typeface="Calibri" panose="020F0502020204030204" pitchFamily="34" charset="0"/>
            </a:endParaRPr>
          </a:p>
        </p:txBody>
      </p:sp>
      <p:sp>
        <p:nvSpPr>
          <p:cNvPr id="9" name="Rounded Rectangle 15">
            <a:extLst>
              <a:ext uri="{FF2B5EF4-FFF2-40B4-BE49-F238E27FC236}">
                <a16:creationId xmlns:a16="http://schemas.microsoft.com/office/drawing/2014/main" id="{F5793071-9294-4E77-AEBE-598DC7534BF5}"/>
              </a:ext>
            </a:extLst>
          </p:cNvPr>
          <p:cNvSpPr/>
          <p:nvPr/>
        </p:nvSpPr>
        <p:spPr>
          <a:xfrm>
            <a:off x="-7543" y="3260"/>
            <a:ext cx="2282657" cy="859639"/>
          </a:xfrm>
          <a:prstGeom prst="roundRect">
            <a:avLst/>
          </a:prstGeom>
          <a:solidFill>
            <a:srgbClr val="FFFFFF"/>
          </a:solidFill>
          <a:ln w="12700" cap="flat" cmpd="sng" algn="ctr">
            <a:solidFill>
              <a:srgbClr val="D3E8F9">
                <a:lumMod val="50000"/>
                <a:alpha val="47000"/>
              </a:srgbClr>
            </a:solidFill>
            <a:prstDash val="solid"/>
            <a:miter lim="800000"/>
          </a:ln>
          <a:effectLst>
            <a:glow rad="38100">
              <a:srgbClr val="D3E8F9">
                <a:alpha val="70000"/>
              </a:srgbClr>
            </a:glow>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a:ln>
                  <a:noFill/>
                </a:ln>
                <a:solidFill>
                  <a:srgbClr val="4D4D4D"/>
                </a:solidFill>
                <a:effectLst/>
                <a:uLnTx/>
                <a:uFillTx/>
                <a:latin typeface="DIN Next LT Pro Ultra Light" panose="020B0203020203050203"/>
                <a:ea typeface="+mn-ea"/>
                <a:cs typeface="+mn-cs"/>
              </a:rPr>
              <a:t>BUSINESS GROWTH</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0" cap="none" spc="0" normalizeH="0" baseline="0" noProof="0" dirty="0">
                <a:ln>
                  <a:noFill/>
                </a:ln>
                <a:solidFill>
                  <a:srgbClr val="4D4D4D"/>
                </a:solidFill>
                <a:effectLst/>
                <a:uLnTx/>
                <a:uFillTx/>
                <a:latin typeface="DIN Next LT Pro Ultra Light" panose="020B0203020203050203"/>
                <a:ea typeface="+mn-ea"/>
                <a:cs typeface="+mn-cs"/>
              </a:rPr>
              <a:t>CASSINI Business </a:t>
            </a:r>
            <a:r>
              <a:rPr kumimoji="0" lang="en-US" sz="1400" b="0" i="0" u="none" strike="noStrike" kern="0" cap="none" spc="0" normalizeH="0" baseline="0" noProof="0">
                <a:ln>
                  <a:noFill/>
                </a:ln>
                <a:solidFill>
                  <a:srgbClr val="4D4D4D"/>
                </a:solidFill>
                <a:effectLst/>
                <a:uLnTx/>
                <a:uFillTx/>
                <a:latin typeface="DIN Next LT Pro Ultra Light" panose="020B0203020203050203"/>
                <a:ea typeface="+mn-ea"/>
                <a:cs typeface="+mn-cs"/>
              </a:rPr>
              <a:t>Accelerator </a:t>
            </a:r>
          </a:p>
        </p:txBody>
      </p:sp>
    </p:spTree>
    <p:extLst>
      <p:ext uri="{BB962C8B-B14F-4D97-AF65-F5344CB8AC3E}">
        <p14:creationId xmlns:p14="http://schemas.microsoft.com/office/powerpoint/2010/main" val="251667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13E99-046E-4546-A9C4-0A9F4C4749FA}"/>
              </a:ext>
            </a:extLst>
          </p:cNvPr>
          <p:cNvSpPr txBox="1"/>
          <p:nvPr/>
        </p:nvSpPr>
        <p:spPr>
          <a:xfrm>
            <a:off x="5665508" y="1803163"/>
            <a:ext cx="6526491" cy="5054837"/>
          </a:xfrm>
          <a:prstGeom prst="rect">
            <a:avLst/>
          </a:prstGeom>
          <a:solidFill>
            <a:srgbClr val="2C2C2C"/>
          </a:solidFill>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6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pic>
        <p:nvPicPr>
          <p:cNvPr id="5124" name="Picture 4" descr="Build a Leading Innovation Strategy - Online Course - FutureLearn">
            <a:extLst>
              <a:ext uri="{FF2B5EF4-FFF2-40B4-BE49-F238E27FC236}">
                <a16:creationId xmlns:a16="http://schemas.microsoft.com/office/drawing/2014/main" id="{E62AA118-402F-4FDD-8596-2FFF708567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1" y="1803163"/>
            <a:ext cx="5665509" cy="50548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0F36BE4E-89AF-495C-A87D-CD8F96307127}"/>
              </a:ext>
            </a:extLst>
          </p:cNvPr>
          <p:cNvSpPr txBox="1">
            <a:spLocks/>
          </p:cNvSpPr>
          <p:nvPr/>
        </p:nvSpPr>
        <p:spPr>
          <a:xfrm>
            <a:off x="8495469" y="2267807"/>
            <a:ext cx="1853690" cy="478566"/>
          </a:xfrm>
          <a:prstGeom prst="rect">
            <a:avLst/>
          </a:prstGeom>
        </p:spPr>
        <p:txBody>
          <a:bodyPr vert="horz" lIns="91440" tIns="45720" rIns="91440" bIns="45720" rtlCol="0">
            <a:no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sz="2000" b="1" i="0" u="none" strike="noStrike" cap="none" spc="0" normalizeH="0" baseline="0">
                <a:ln>
                  <a:noFill/>
                </a:ln>
                <a:solidFill>
                  <a:schemeClr val="tx1">
                    <a:lumMod val="75000"/>
                    <a:lumOff val="25000"/>
                  </a:schemeClr>
                </a:solidFill>
                <a:effectLst/>
                <a:uLnTx/>
                <a:uFillTx/>
                <a:latin typeface="Calibri" panose="020F0502020204030204"/>
              </a:defRPr>
            </a:lvl1pPr>
            <a:lvl2pPr marL="685800" indent="-228600" defTabSz="914400">
              <a:lnSpc>
                <a:spcPct val="90000"/>
              </a:lnSpc>
              <a:spcBef>
                <a:spcPts val="500"/>
              </a:spcBef>
              <a:buFont typeface="Arial" panose="020B0604020202020204" pitchFamily="34" charset="0"/>
              <a:buChar char="•"/>
              <a:defRPr sz="2400">
                <a:solidFill>
                  <a:schemeClr val="tx1">
                    <a:lumMod val="75000"/>
                    <a:lumOff val="25000"/>
                  </a:schemeClr>
                </a:solidFill>
              </a:defRPr>
            </a:lvl2pPr>
            <a:lvl3pPr marL="1143000" indent="-228600" defTabSz="914400">
              <a:lnSpc>
                <a:spcPct val="90000"/>
              </a:lnSpc>
              <a:spcBef>
                <a:spcPts val="500"/>
              </a:spcBef>
              <a:buFont typeface="Arial" panose="020B0604020202020204" pitchFamily="34" charset="0"/>
              <a:buChar char="•"/>
              <a:defRPr sz="2000">
                <a:solidFill>
                  <a:schemeClr val="tx1">
                    <a:lumMod val="75000"/>
                    <a:lumOff val="25000"/>
                  </a:schemeClr>
                </a:solidFill>
              </a:defRPr>
            </a:lvl3pPr>
            <a:lvl4pPr marL="1600200" indent="-228600" defTabSz="914400">
              <a:lnSpc>
                <a:spcPct val="90000"/>
              </a:lnSpc>
              <a:spcBef>
                <a:spcPts val="500"/>
              </a:spcBef>
              <a:buFont typeface="Arial" panose="020B0604020202020204" pitchFamily="34" charset="0"/>
              <a:buChar char="•"/>
              <a:defRPr>
                <a:solidFill>
                  <a:schemeClr val="tx1">
                    <a:lumMod val="75000"/>
                    <a:lumOff val="25000"/>
                  </a:schemeClr>
                </a:solidFill>
              </a:defRPr>
            </a:lvl4pPr>
            <a:lvl5pPr marL="2057400" indent="-228600" defTabSz="914400">
              <a:lnSpc>
                <a:spcPct val="90000"/>
              </a:lnSpc>
              <a:spcBef>
                <a:spcPts val="500"/>
              </a:spcBef>
              <a:buFont typeface="Arial" panose="020B0604020202020204" pitchFamily="34" charset="0"/>
              <a:buChar char="•"/>
              <a:defRPr>
                <a:solidFill>
                  <a:schemeClr val="tx1">
                    <a:lumMod val="75000"/>
                    <a:lumOff val="25000"/>
                  </a:schemeClr>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prstClr val="white"/>
                </a:solidFill>
                <a:effectLst/>
                <a:uLnTx/>
                <a:uFillTx/>
                <a:latin typeface="Calibri" panose="020F0502020204030204"/>
                <a:ea typeface="+mn-ea"/>
                <a:cs typeface="+mn-cs"/>
              </a:rPr>
              <a:t>Get funding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9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9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ID4096" sz="1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3">
            <a:extLst>
              <a:ext uri="{FF2B5EF4-FFF2-40B4-BE49-F238E27FC236}">
                <a16:creationId xmlns:a16="http://schemas.microsoft.com/office/drawing/2014/main" id="{F757DFE1-1B5E-434F-B404-D627A5ED7A97}"/>
              </a:ext>
            </a:extLst>
          </p:cNvPr>
          <p:cNvSpPr txBox="1">
            <a:spLocks/>
          </p:cNvSpPr>
          <p:nvPr/>
        </p:nvSpPr>
        <p:spPr>
          <a:xfrm>
            <a:off x="5115700" y="2267807"/>
            <a:ext cx="3120170" cy="478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prstClr val="white"/>
                </a:solidFill>
                <a:effectLst/>
                <a:uLnTx/>
                <a:uFillTx/>
                <a:latin typeface="Calibri" panose="020F0502020204030204"/>
                <a:ea typeface="+mn-ea"/>
                <a:cs typeface="+mn-cs"/>
              </a:rPr>
              <a:t>Develop your solution </a:t>
            </a:r>
            <a:endParaRPr kumimoji="0" lang="LID4096" sz="1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DDFE7E5C-00F7-456A-ACC3-D993F45566F2}"/>
              </a:ext>
            </a:extLst>
          </p:cNvPr>
          <p:cNvSpPr txBox="1">
            <a:spLocks/>
          </p:cNvSpPr>
          <p:nvPr/>
        </p:nvSpPr>
        <p:spPr>
          <a:xfrm>
            <a:off x="5117539" y="5057285"/>
            <a:ext cx="2623546" cy="478566"/>
          </a:xfrm>
          <a:prstGeom prst="rect">
            <a:avLst/>
          </a:prstGeom>
        </p:spPr>
        <p:txBody>
          <a:bodyPr vert="horz" lIns="91440" tIns="45720" rIns="91440" bIns="45720" rtlCol="0">
            <a:no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0" sz="2000" b="1" i="0" u="none" strike="noStrike" cap="none" spc="0" normalizeH="0" baseline="0">
                <a:ln>
                  <a:noFill/>
                </a:ln>
                <a:solidFill>
                  <a:schemeClr val="tx1">
                    <a:lumMod val="75000"/>
                    <a:lumOff val="25000"/>
                  </a:schemeClr>
                </a:solidFill>
                <a:effectLst/>
                <a:uLnTx/>
                <a:uFillTx/>
                <a:latin typeface="Calibri" panose="020F0502020204030204"/>
              </a:defRPr>
            </a:lvl1pPr>
            <a:lvl2pPr marL="685800" indent="-228600" defTabSz="914400">
              <a:lnSpc>
                <a:spcPct val="90000"/>
              </a:lnSpc>
              <a:spcBef>
                <a:spcPts val="500"/>
              </a:spcBef>
              <a:buFont typeface="Arial" panose="020B0604020202020204" pitchFamily="34" charset="0"/>
              <a:buChar char="•"/>
              <a:defRPr sz="2400">
                <a:solidFill>
                  <a:schemeClr val="tx1">
                    <a:lumMod val="75000"/>
                    <a:lumOff val="25000"/>
                  </a:schemeClr>
                </a:solidFill>
              </a:defRPr>
            </a:lvl2pPr>
            <a:lvl3pPr marL="1143000" indent="-228600" defTabSz="914400">
              <a:lnSpc>
                <a:spcPct val="90000"/>
              </a:lnSpc>
              <a:spcBef>
                <a:spcPts val="500"/>
              </a:spcBef>
              <a:buFont typeface="Arial" panose="020B0604020202020204" pitchFamily="34" charset="0"/>
              <a:buChar char="•"/>
              <a:defRPr sz="2000">
                <a:solidFill>
                  <a:schemeClr val="tx1">
                    <a:lumMod val="75000"/>
                    <a:lumOff val="25000"/>
                  </a:schemeClr>
                </a:solidFill>
              </a:defRPr>
            </a:lvl3pPr>
            <a:lvl4pPr marL="1600200" indent="-228600" defTabSz="914400">
              <a:lnSpc>
                <a:spcPct val="90000"/>
              </a:lnSpc>
              <a:spcBef>
                <a:spcPts val="500"/>
              </a:spcBef>
              <a:buFont typeface="Arial" panose="020B0604020202020204" pitchFamily="34" charset="0"/>
              <a:buChar char="•"/>
              <a:defRPr>
                <a:solidFill>
                  <a:schemeClr val="tx1">
                    <a:lumMod val="75000"/>
                    <a:lumOff val="25000"/>
                  </a:schemeClr>
                </a:solidFill>
              </a:defRPr>
            </a:lvl4pPr>
            <a:lvl5pPr marL="2057400" indent="-228600" defTabSz="914400">
              <a:lnSpc>
                <a:spcPct val="90000"/>
              </a:lnSpc>
              <a:spcBef>
                <a:spcPts val="500"/>
              </a:spcBef>
              <a:buFont typeface="Arial" panose="020B0604020202020204" pitchFamily="34" charset="0"/>
              <a:buChar char="•"/>
              <a:defRPr>
                <a:solidFill>
                  <a:schemeClr val="tx1">
                    <a:lumMod val="75000"/>
                    <a:lumOff val="25000"/>
                  </a:schemeClr>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prstClr val="white"/>
                </a:solidFill>
                <a:effectLst/>
                <a:uLnTx/>
                <a:uFillTx/>
                <a:latin typeface="Calibri" panose="020F0502020204030204"/>
                <a:ea typeface="+mn-ea"/>
                <a:cs typeface="+mn-cs"/>
              </a:rPr>
              <a:t>Get advice</a:t>
            </a:r>
            <a:endParaRPr kumimoji="0" lang="LID4096" sz="1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ntent Placeholder 3">
            <a:extLst>
              <a:ext uri="{FF2B5EF4-FFF2-40B4-BE49-F238E27FC236}">
                <a16:creationId xmlns:a16="http://schemas.microsoft.com/office/drawing/2014/main" id="{8B926D62-1F15-406C-8653-F28645208875}"/>
              </a:ext>
            </a:extLst>
          </p:cNvPr>
          <p:cNvSpPr txBox="1">
            <a:spLocks/>
          </p:cNvSpPr>
          <p:nvPr/>
        </p:nvSpPr>
        <p:spPr>
          <a:xfrm>
            <a:off x="8488072" y="5057285"/>
            <a:ext cx="3876454" cy="478566"/>
          </a:xfrm>
          <a:prstGeom prst="rect">
            <a:avLst/>
          </a:prstGeom>
        </p:spPr>
        <p:txBody>
          <a:bodyPr vert="horz" lIns="91440" tIns="45720" rIns="91440" bIns="45720" rtlCol="0">
            <a:noAutofit/>
          </a:bodyPr>
          <a:lstStyle>
            <a:defPPr>
              <a:defRPr lang="LID4096"/>
            </a:defPPr>
            <a:lvl1pPr marR="0" lvl="0" indent="0" fontAlgn="auto">
              <a:lnSpc>
                <a:spcPct val="90000"/>
              </a:lnSpc>
              <a:spcBef>
                <a:spcPts val="1000"/>
              </a:spcBef>
              <a:spcAft>
                <a:spcPts val="0"/>
              </a:spcAft>
              <a:buClrTx/>
              <a:buSzTx/>
              <a:buFont typeface="Arial" panose="020B0604020202020204" pitchFamily="34" charset="0"/>
              <a:buNone/>
              <a:tabLst/>
              <a:defRPr sz="2000" b="1">
                <a:solidFill>
                  <a:prstClr val="black">
                    <a:lumMod val="75000"/>
                    <a:lumOff val="25000"/>
                  </a:prstClr>
                </a:solidFill>
                <a:latin typeface="Calibri" panose="020F0502020204030204"/>
              </a:defRPr>
            </a:lvl1pPr>
            <a:lvl2pPr marL="685800" indent="-228600">
              <a:lnSpc>
                <a:spcPct val="90000"/>
              </a:lnSpc>
              <a:spcBef>
                <a:spcPts val="500"/>
              </a:spcBef>
              <a:buFont typeface="Arial" panose="020B0604020202020204" pitchFamily="34" charset="0"/>
              <a:buChar char="•"/>
              <a:defRPr sz="24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20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white"/>
                </a:solidFill>
                <a:effectLst/>
                <a:uLnTx/>
                <a:uFillTx/>
                <a:latin typeface="Calibri" panose="020F0502020204030204"/>
                <a:ea typeface="+mn-ea"/>
                <a:cs typeface="+mn-cs"/>
              </a:rPr>
              <a:t>Get connected</a:t>
            </a:r>
            <a:endParaRPr kumimoji="0" lang="LID4096" sz="1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3">
            <a:extLst>
              <a:ext uri="{FF2B5EF4-FFF2-40B4-BE49-F238E27FC236}">
                <a16:creationId xmlns:a16="http://schemas.microsoft.com/office/drawing/2014/main" id="{A4028331-EFAB-4C50-9B73-3632122B8EC5}"/>
              </a:ext>
            </a:extLst>
          </p:cNvPr>
          <p:cNvSpPr txBox="1">
            <a:spLocks/>
          </p:cNvSpPr>
          <p:nvPr/>
        </p:nvSpPr>
        <p:spPr>
          <a:xfrm>
            <a:off x="8611624" y="2886895"/>
            <a:ext cx="3645544" cy="478566"/>
          </a:xfrm>
          <a:prstGeom prst="rect">
            <a:avLst/>
          </a:prstGeom>
        </p:spPr>
        <p:txBody>
          <a:bodyPr vert="horz" lIns="91440" tIns="45720" rIns="91440" bIns="45720" rtlCol="0">
            <a:noAutofit/>
          </a:bodyPr>
          <a:lstStyle>
            <a:defPPr>
              <a:defRPr lang="LID4096"/>
            </a:defPPr>
            <a:lvl1pPr marL="228600" indent="-228600">
              <a:lnSpc>
                <a:spcPct val="100000"/>
              </a:lnSpc>
              <a:spcBef>
                <a:spcPts val="0"/>
              </a:spcBef>
              <a:buFont typeface="Arial" panose="020B0604020202020204" pitchFamily="34" charset="0"/>
              <a:buChar char="•"/>
              <a:defRPr sz="1400" kern="0">
                <a:solidFill>
                  <a:prstClr val="black"/>
                </a:solidFill>
              </a:defRPr>
            </a:lvl1pPr>
            <a:lvl2pPr marL="685800" indent="-228600">
              <a:lnSpc>
                <a:spcPct val="90000"/>
              </a:lnSpc>
              <a:spcBef>
                <a:spcPts val="500"/>
              </a:spcBef>
              <a:buFont typeface="Arial" panose="020B0604020202020204" pitchFamily="34" charset="0"/>
              <a:buChar char="•"/>
              <a:defRPr sz="24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20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Very early stage – EBAN, crowdfunding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Venture capitals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European Investment Bank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Horizon Europe, Fundamental Elements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EIC Accelerator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Investor events</a:t>
            </a:r>
            <a:endPar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3">
            <a:extLst>
              <a:ext uri="{FF2B5EF4-FFF2-40B4-BE49-F238E27FC236}">
                <a16:creationId xmlns:a16="http://schemas.microsoft.com/office/drawing/2014/main" id="{106B9712-1900-420A-9851-8E00E81A2B8B}"/>
              </a:ext>
            </a:extLst>
          </p:cNvPr>
          <p:cNvSpPr txBox="1">
            <a:spLocks/>
          </p:cNvSpPr>
          <p:nvPr/>
        </p:nvSpPr>
        <p:spPr>
          <a:xfrm>
            <a:off x="5169025" y="5721866"/>
            <a:ext cx="3255550" cy="478566"/>
          </a:xfrm>
          <a:prstGeom prst="rect">
            <a:avLst/>
          </a:prstGeom>
        </p:spPr>
        <p:txBody>
          <a:bodyPr vert="horz" lIns="91440" tIns="45720" rIns="91440" bIns="45720" rtlCol="0">
            <a:noAutofit/>
          </a:bodyPr>
          <a:lstStyle>
            <a:defPPr>
              <a:defRPr lang="LID4096"/>
            </a:defPPr>
            <a:lvl1pPr marL="228600" indent="-228600">
              <a:lnSpc>
                <a:spcPct val="100000"/>
              </a:lnSpc>
              <a:spcBef>
                <a:spcPts val="0"/>
              </a:spcBef>
              <a:buFont typeface="Arial" panose="020B0604020202020204" pitchFamily="34" charset="0"/>
              <a:buChar char="•"/>
              <a:defRPr sz="1400" kern="0">
                <a:solidFill>
                  <a:prstClr val="black"/>
                </a:solidFill>
              </a:defRPr>
            </a:lvl1pPr>
            <a:lvl2pPr marL="685800" indent="-228600">
              <a:lnSpc>
                <a:spcPct val="90000"/>
              </a:lnSpc>
              <a:spcBef>
                <a:spcPts val="500"/>
              </a:spcBef>
              <a:buFont typeface="Arial" panose="020B0604020202020204" pitchFamily="34" charset="0"/>
              <a:buChar char="•"/>
              <a:defRPr sz="24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20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Technical advice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Business advice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Pool of experts </a:t>
            </a:r>
            <a:endParaRPr kumimoji="0" lang="LID4096"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3">
            <a:extLst>
              <a:ext uri="{FF2B5EF4-FFF2-40B4-BE49-F238E27FC236}">
                <a16:creationId xmlns:a16="http://schemas.microsoft.com/office/drawing/2014/main" id="{6B59D4A4-5A35-4CE6-BB59-3C31332A5B9B}"/>
              </a:ext>
            </a:extLst>
          </p:cNvPr>
          <p:cNvSpPr txBox="1">
            <a:spLocks/>
          </p:cNvSpPr>
          <p:nvPr/>
        </p:nvSpPr>
        <p:spPr>
          <a:xfrm>
            <a:off x="8611624" y="5781744"/>
            <a:ext cx="3756380" cy="478566"/>
          </a:xfrm>
          <a:prstGeom prst="rect">
            <a:avLst/>
          </a:prstGeom>
        </p:spPr>
        <p:txBody>
          <a:bodyPr vert="horz" lIns="91440" tIns="45720" rIns="91440" bIns="45720" rtlCol="0">
            <a:noAutofit/>
          </a:bodyPr>
          <a:lstStyle>
            <a:defPPr>
              <a:defRPr lang="LID4096"/>
            </a:defPPr>
            <a:lvl1pPr marL="228600" indent="-228600" algn="just">
              <a:lnSpc>
                <a:spcPct val="90000"/>
              </a:lnSpc>
              <a:spcBef>
                <a:spcPts val="1000"/>
              </a:spcBef>
              <a:buFont typeface="Arial" panose="020B0604020202020204" pitchFamily="34" charset="0"/>
              <a:buChar char="•"/>
              <a:defRPr sz="1400" kern="0">
                <a:solidFill>
                  <a:prstClr val="black"/>
                </a:solidFill>
              </a:defRPr>
            </a:lvl1pPr>
            <a:lvl2pPr marL="685800" indent="-228600">
              <a:lnSpc>
                <a:spcPct val="90000"/>
              </a:lnSpc>
              <a:spcBef>
                <a:spcPts val="500"/>
              </a:spcBef>
              <a:buFont typeface="Arial" panose="020B0604020202020204" pitchFamily="34" charset="0"/>
              <a:buChar char="•"/>
              <a:defRPr sz="240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sz="200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Contacts with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Networking events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Dedicated promotion </a:t>
            </a:r>
            <a:endParaRPr kumimoji="0" lang="LID4096"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ontent Placeholder 3">
            <a:extLst>
              <a:ext uri="{FF2B5EF4-FFF2-40B4-BE49-F238E27FC236}">
                <a16:creationId xmlns:a16="http://schemas.microsoft.com/office/drawing/2014/main" id="{0917400E-171C-49A4-BA6F-DD0D84B034BB}"/>
              </a:ext>
            </a:extLst>
          </p:cNvPr>
          <p:cNvSpPr txBox="1">
            <a:spLocks/>
          </p:cNvSpPr>
          <p:nvPr/>
        </p:nvSpPr>
        <p:spPr>
          <a:xfrm>
            <a:off x="5137003" y="2886895"/>
            <a:ext cx="2849148" cy="478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Hackathons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Competitions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Development Programme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Connection to accelerators/incubators</a:t>
            </a:r>
            <a:endParaRPr kumimoji="0" lang="LID4096"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ID4096"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ID4096"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5D0A8EBA-28F9-489F-89F6-1FCA35BE42B2}"/>
              </a:ext>
            </a:extLst>
          </p:cNvPr>
          <p:cNvCxnSpPr>
            <a:cxnSpLocks/>
          </p:cNvCxnSpPr>
          <p:nvPr/>
        </p:nvCxnSpPr>
        <p:spPr>
          <a:xfrm>
            <a:off x="5176422" y="2715684"/>
            <a:ext cx="29045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82FDB1-6AC3-4A06-B178-D707A0EB8080}"/>
              </a:ext>
            </a:extLst>
          </p:cNvPr>
          <p:cNvCxnSpPr>
            <a:cxnSpLocks/>
          </p:cNvCxnSpPr>
          <p:nvPr/>
        </p:nvCxnSpPr>
        <p:spPr>
          <a:xfrm>
            <a:off x="8611624" y="2715684"/>
            <a:ext cx="348529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D076BD-4FB2-48C2-B1FA-BEFA86DFBA79}"/>
              </a:ext>
            </a:extLst>
          </p:cNvPr>
          <p:cNvCxnSpPr>
            <a:cxnSpLocks/>
          </p:cNvCxnSpPr>
          <p:nvPr/>
        </p:nvCxnSpPr>
        <p:spPr>
          <a:xfrm>
            <a:off x="5169025" y="5572791"/>
            <a:ext cx="30615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46CE02-489E-4756-B369-1C55CE14357F}"/>
              </a:ext>
            </a:extLst>
          </p:cNvPr>
          <p:cNvCxnSpPr>
            <a:cxnSpLocks/>
          </p:cNvCxnSpPr>
          <p:nvPr/>
        </p:nvCxnSpPr>
        <p:spPr>
          <a:xfrm>
            <a:off x="8604227" y="5563555"/>
            <a:ext cx="351091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2">
            <a:extLst>
              <a:ext uri="{FF2B5EF4-FFF2-40B4-BE49-F238E27FC236}">
                <a16:creationId xmlns:a16="http://schemas.microsoft.com/office/drawing/2014/main" id="{F3CBEB4E-0A50-4865-803E-6985681600E4}"/>
              </a:ext>
            </a:extLst>
          </p:cNvPr>
          <p:cNvSpPr>
            <a:spLocks noGrp="1"/>
          </p:cNvSpPr>
          <p:nvPr>
            <p:ph type="title"/>
          </p:nvPr>
        </p:nvSpPr>
        <p:spPr>
          <a:xfrm>
            <a:off x="434109" y="383165"/>
            <a:ext cx="7994515" cy="772536"/>
          </a:xfrm>
        </p:spPr>
        <p:txBody>
          <a:bodyPr vert="horz" lIns="91440" tIns="45720" rIns="91440" bIns="0" rtlCol="0" anchor="b" anchorCtr="0">
            <a:noAutofit/>
          </a:bodyPr>
          <a:lstStyle/>
          <a:p>
            <a:r>
              <a:rPr lang="en-GB" sz="3500" dirty="0">
                <a:solidFill>
                  <a:srgbClr val="3E3D9A"/>
                </a:solidFill>
                <a:latin typeface="Calibri" panose="020F0502020204030204" pitchFamily="34" charset="0"/>
                <a:cs typeface="Calibri" panose="020F0502020204030204" pitchFamily="34" charset="0"/>
              </a:rPr>
              <a:t>EUSPA support for start-ups under Cassini</a:t>
            </a:r>
            <a:endParaRPr lang="LID4096" sz="3500" dirty="0">
              <a:solidFill>
                <a:srgbClr val="3E3D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976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04F1-4802-4D17-BE4F-EEE4B5B26461}"/>
              </a:ext>
            </a:extLst>
          </p:cNvPr>
          <p:cNvSpPr>
            <a:spLocks noGrp="1"/>
          </p:cNvSpPr>
          <p:nvPr>
            <p:ph type="title"/>
          </p:nvPr>
        </p:nvSpPr>
        <p:spPr>
          <a:xfrm>
            <a:off x="432847" y="440051"/>
            <a:ext cx="8944617" cy="1325563"/>
          </a:xfrm>
        </p:spPr>
        <p:txBody>
          <a:bodyPr vert="horz" lIns="91440" tIns="45720" rIns="91440" bIns="0" rtlCol="0" anchor="b" anchorCtr="0">
            <a:noAutofit/>
          </a:bodyPr>
          <a:lstStyle/>
          <a:p>
            <a:r>
              <a:rPr lang="en-GB" sz="3500" dirty="0">
                <a:solidFill>
                  <a:srgbClr val="3E3D9A"/>
                </a:solidFill>
                <a:latin typeface="Calibri" panose="020F0502020204030204" pitchFamily="34" charset="0"/>
                <a:cs typeface="Calibri" panose="020F0502020204030204" pitchFamily="34" charset="0"/>
              </a:rPr>
              <a:t>EUSPA is working closely with investors who can play a key role helping start-ups to reach market success</a:t>
            </a:r>
            <a:endParaRPr lang="LID4096" sz="3500" dirty="0">
              <a:solidFill>
                <a:srgbClr val="3E3D9A"/>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BC63F38-3A7B-407E-86A5-C5643552805F}"/>
              </a:ext>
            </a:extLst>
          </p:cNvPr>
          <p:cNvSpPr>
            <a:spLocks noGrp="1"/>
          </p:cNvSpPr>
          <p:nvPr>
            <p:ph idx="1"/>
          </p:nvPr>
        </p:nvSpPr>
        <p:spPr>
          <a:xfrm>
            <a:off x="6123709" y="2280240"/>
            <a:ext cx="5754275" cy="4351338"/>
          </a:xfrm>
        </p:spPr>
        <p:txBody>
          <a:bodyPr/>
          <a:lstStyle/>
          <a:p>
            <a:pPr marL="0" indent="0" algn="just">
              <a:buNone/>
            </a:pPr>
            <a:r>
              <a:rPr lang="en-US" sz="1700" dirty="0">
                <a:solidFill>
                  <a:schemeClr val="tx1"/>
                </a:solidFill>
              </a:rPr>
              <a:t>EUSPA has established partnerships with a wide variety </a:t>
            </a:r>
            <a:r>
              <a:rPr lang="en-US" sz="1700" b="1" dirty="0">
                <a:solidFill>
                  <a:schemeClr val="tx1"/>
                </a:solidFill>
              </a:rPr>
              <a:t>private investors </a:t>
            </a:r>
            <a:r>
              <a:rPr lang="en-US" sz="1700" dirty="0">
                <a:solidFill>
                  <a:schemeClr val="tx1"/>
                </a:solidFill>
              </a:rPr>
              <a:t>in order to cover the full spectrum of startup needs</a:t>
            </a:r>
          </a:p>
          <a:p>
            <a:pPr marL="0" indent="0" algn="just">
              <a:buNone/>
            </a:pPr>
            <a:r>
              <a:rPr lang="en-US" sz="1700" dirty="0">
                <a:solidFill>
                  <a:schemeClr val="tx1"/>
                </a:solidFill>
              </a:rPr>
              <a:t>Investors in our network include: </a:t>
            </a:r>
            <a:r>
              <a:rPr lang="en-US" sz="1700" b="1" dirty="0">
                <a:solidFill>
                  <a:schemeClr val="tx1"/>
                </a:solidFill>
              </a:rPr>
              <a:t>business angels</a:t>
            </a:r>
            <a:r>
              <a:rPr lang="en-US" sz="1700" dirty="0">
                <a:solidFill>
                  <a:schemeClr val="tx1"/>
                </a:solidFill>
              </a:rPr>
              <a:t> (EBAN), </a:t>
            </a:r>
            <a:r>
              <a:rPr lang="en-US" sz="1700" b="1" dirty="0">
                <a:solidFill>
                  <a:schemeClr val="tx1"/>
                </a:solidFill>
              </a:rPr>
              <a:t>venture capitalists</a:t>
            </a:r>
            <a:r>
              <a:rPr lang="en-US" sz="1700" dirty="0">
                <a:solidFill>
                  <a:schemeClr val="tx1"/>
                </a:solidFill>
              </a:rPr>
              <a:t>, </a:t>
            </a:r>
            <a:r>
              <a:rPr lang="en-US" sz="1700" b="1" dirty="0">
                <a:solidFill>
                  <a:schemeClr val="tx1"/>
                </a:solidFill>
              </a:rPr>
              <a:t>crowdfunding platforms</a:t>
            </a:r>
            <a:r>
              <a:rPr lang="en-US" sz="1700" dirty="0">
                <a:solidFill>
                  <a:schemeClr val="tx1"/>
                </a:solidFill>
              </a:rPr>
              <a:t> and </a:t>
            </a:r>
            <a:r>
              <a:rPr lang="en-US" sz="1700" b="1" dirty="0">
                <a:solidFill>
                  <a:schemeClr val="tx1"/>
                </a:solidFill>
              </a:rPr>
              <a:t>investment banks </a:t>
            </a:r>
            <a:r>
              <a:rPr lang="en-US" sz="1700" dirty="0">
                <a:solidFill>
                  <a:schemeClr val="tx1"/>
                </a:solidFill>
              </a:rPr>
              <a:t>(EIB)</a:t>
            </a:r>
          </a:p>
          <a:p>
            <a:pPr marL="0" indent="0">
              <a:buNone/>
            </a:pPr>
            <a:r>
              <a:rPr lang="en-US" sz="1700" dirty="0">
                <a:solidFill>
                  <a:schemeClr val="tx1"/>
                </a:solidFill>
              </a:rPr>
              <a:t>Activities are organized in three categories:</a:t>
            </a:r>
          </a:p>
          <a:p>
            <a:pPr marL="0" indent="0">
              <a:buNone/>
            </a:pPr>
            <a:endParaRPr lang="en-US" sz="1800" dirty="0">
              <a:solidFill>
                <a:schemeClr val="tx1"/>
              </a:solidFill>
            </a:endParaRPr>
          </a:p>
        </p:txBody>
      </p:sp>
      <p:pic>
        <p:nvPicPr>
          <p:cNvPr id="6" name="Picture 5">
            <a:extLst>
              <a:ext uri="{FF2B5EF4-FFF2-40B4-BE49-F238E27FC236}">
                <a16:creationId xmlns:a16="http://schemas.microsoft.com/office/drawing/2014/main" id="{D4038705-A561-4658-B4A7-74AFFA299E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89" y="2111064"/>
            <a:ext cx="5311880" cy="3772500"/>
          </a:xfrm>
          <a:prstGeom prst="rect">
            <a:avLst/>
          </a:prstGeom>
        </p:spPr>
      </p:pic>
      <p:pic>
        <p:nvPicPr>
          <p:cNvPr id="7" name="Picture 6">
            <a:extLst>
              <a:ext uri="{FF2B5EF4-FFF2-40B4-BE49-F238E27FC236}">
                <a16:creationId xmlns:a16="http://schemas.microsoft.com/office/drawing/2014/main" id="{465C3655-967B-41D5-A11A-909761791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6343" y="4205861"/>
            <a:ext cx="1089189" cy="1104974"/>
          </a:xfrm>
          <a:prstGeom prst="rect">
            <a:avLst/>
          </a:prstGeom>
        </p:spPr>
      </p:pic>
      <p:pic>
        <p:nvPicPr>
          <p:cNvPr id="8" name="Picture 4" descr="Networking Business Social Connection Icon Vector Illustration Stock Vector  - Illustration of icon, connection: 147194662">
            <a:extLst>
              <a:ext uri="{FF2B5EF4-FFF2-40B4-BE49-F238E27FC236}">
                <a16:creationId xmlns:a16="http://schemas.microsoft.com/office/drawing/2014/main" id="{06EF5183-5F1C-4F71-93BE-7E5AB9F24A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88446" y="4321039"/>
            <a:ext cx="1404930" cy="1099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esture, rotate, arrow, arrows, creative, direction, grid icon - Download  on Iconfinder">
            <a:extLst>
              <a:ext uri="{FF2B5EF4-FFF2-40B4-BE49-F238E27FC236}">
                <a16:creationId xmlns:a16="http://schemas.microsoft.com/office/drawing/2014/main" id="{88D88741-C61E-44A4-94EF-3F93507A87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99258" y="4269821"/>
            <a:ext cx="1019077" cy="10190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2B36C3A-25B2-411C-8737-BC3E98857DE0}"/>
              </a:ext>
            </a:extLst>
          </p:cNvPr>
          <p:cNvSpPr txBox="1"/>
          <p:nvPr/>
        </p:nvSpPr>
        <p:spPr>
          <a:xfrm>
            <a:off x="6196727" y="5494530"/>
            <a:ext cx="1489119" cy="895710"/>
          </a:xfrm>
          <a:prstGeom prst="rect">
            <a:avLst/>
          </a:prstGeom>
        </p:spPr>
        <p:txBody>
          <a:bodyPr vert="horz" wrap="squar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Actions aimed at improving the startup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150" sz="14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15" name="TextBox 14">
            <a:extLst>
              <a:ext uri="{FF2B5EF4-FFF2-40B4-BE49-F238E27FC236}">
                <a16:creationId xmlns:a16="http://schemas.microsoft.com/office/drawing/2014/main" id="{7524EDE4-1915-4B42-B698-EDF54B4BD8E5}"/>
              </a:ext>
            </a:extLst>
          </p:cNvPr>
          <p:cNvSpPr txBox="1"/>
          <p:nvPr/>
        </p:nvSpPr>
        <p:spPr>
          <a:xfrm>
            <a:off x="7962966" y="5494530"/>
            <a:ext cx="1707693" cy="1199236"/>
          </a:xfrm>
          <a:prstGeom prst="rect">
            <a:avLst/>
          </a:prstGeom>
        </p:spPr>
        <p:txBody>
          <a:bodyPr vert="horz" wrap="squar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Actions aimed at increasing the interactions startups- investors -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150" sz="12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
        <p:nvSpPr>
          <p:cNvPr id="16" name="TextBox 15">
            <a:extLst>
              <a:ext uri="{FF2B5EF4-FFF2-40B4-BE49-F238E27FC236}">
                <a16:creationId xmlns:a16="http://schemas.microsoft.com/office/drawing/2014/main" id="{F5B7F69E-C00F-47BF-BD97-AC104DCDF0F2}"/>
              </a:ext>
            </a:extLst>
          </p:cNvPr>
          <p:cNvSpPr txBox="1"/>
          <p:nvPr/>
        </p:nvSpPr>
        <p:spPr>
          <a:xfrm>
            <a:off x="10031967" y="5494530"/>
            <a:ext cx="1657496" cy="895710"/>
          </a:xfrm>
          <a:prstGeom prst="rect">
            <a:avLst/>
          </a:prstGeom>
        </p:spPr>
        <p:txBody>
          <a:bodyPr vert="horz" wrap="squar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Actions aimed at developing the investor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150" sz="1200" b="0" i="0" u="none" strike="noStrike" kern="1200" cap="none" spc="0" normalizeH="0" baseline="0" noProof="0" dirty="0">
              <a:ln>
                <a:noFill/>
              </a:ln>
              <a:solidFill>
                <a:prstClr val="black">
                  <a:lumMod val="65000"/>
                  <a:lumOff val="35000"/>
                </a:prstClr>
              </a:solidFill>
              <a:effectLst/>
              <a:uLnTx/>
              <a:uFillTx/>
              <a:latin typeface="Neo Sans W1G" panose="020B0504030504040204" pitchFamily="34" charset="0"/>
              <a:ea typeface="+mn-ea"/>
              <a:cs typeface="+mn-cs"/>
            </a:endParaRPr>
          </a:p>
        </p:txBody>
      </p:sp>
    </p:spTree>
    <p:extLst>
      <p:ext uri="{BB962C8B-B14F-4D97-AF65-F5344CB8AC3E}">
        <p14:creationId xmlns:p14="http://schemas.microsoft.com/office/powerpoint/2010/main" val="1419723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F4A-AC71-4E5F-B946-91285C871084}"/>
              </a:ext>
            </a:extLst>
          </p:cNvPr>
          <p:cNvSpPr>
            <a:spLocks noGrp="1"/>
          </p:cNvSpPr>
          <p:nvPr>
            <p:ph type="title"/>
          </p:nvPr>
        </p:nvSpPr>
        <p:spPr>
          <a:xfrm>
            <a:off x="547020" y="531380"/>
            <a:ext cx="7895015" cy="958974"/>
          </a:xfrm>
        </p:spPr>
        <p:txBody>
          <a:bodyPr vert="horz" lIns="91440" tIns="45720" rIns="91440" bIns="0" rtlCol="0" anchor="b" anchorCtr="0">
            <a:noAutofit/>
          </a:bodyPr>
          <a:lstStyle/>
          <a:p>
            <a:r>
              <a:rPr lang="en-US" sz="3500" dirty="0">
                <a:solidFill>
                  <a:srgbClr val="3E3D9A"/>
                </a:solidFill>
                <a:latin typeface="Calibri" panose="020F0502020204030204" pitchFamily="34" charset="0"/>
                <a:cs typeface="Calibri" panose="020F0502020204030204" pitchFamily="34" charset="0"/>
              </a:rPr>
              <a:t>Not sure what funding is available to your company?  </a:t>
            </a:r>
          </a:p>
        </p:txBody>
      </p:sp>
      <p:sp>
        <p:nvSpPr>
          <p:cNvPr id="5" name="Content Placeholder 1">
            <a:extLst>
              <a:ext uri="{FF2B5EF4-FFF2-40B4-BE49-F238E27FC236}">
                <a16:creationId xmlns:a16="http://schemas.microsoft.com/office/drawing/2014/main" id="{A1399BCC-1898-4F20-B1C7-3927E36F258A}"/>
              </a:ext>
            </a:extLst>
          </p:cNvPr>
          <p:cNvSpPr>
            <a:spLocks noGrp="1"/>
          </p:cNvSpPr>
          <p:nvPr>
            <p:ph idx="1"/>
          </p:nvPr>
        </p:nvSpPr>
        <p:spPr>
          <a:xfrm>
            <a:off x="331617" y="2343850"/>
            <a:ext cx="10758430" cy="3936529"/>
          </a:xfrm>
        </p:spPr>
        <p:txBody>
          <a:bodyPr>
            <a:normAutofit/>
          </a:bodyPr>
          <a:lstStyle/>
          <a:p>
            <a:pPr marL="266700" indent="0">
              <a:spcAft>
                <a:spcPts val="1200"/>
              </a:spcAft>
              <a:buNone/>
            </a:pPr>
            <a:r>
              <a:rPr lang="en-US" sz="2400" b="1" dirty="0">
                <a:solidFill>
                  <a:schemeClr val="tx1"/>
                </a:solidFill>
                <a:latin typeface="Arial Body"/>
              </a:rPr>
              <a:t>Not sure what funding is available to your company?  </a:t>
            </a:r>
          </a:p>
          <a:p>
            <a:pPr marL="266700" indent="0" algn="just">
              <a:spcAft>
                <a:spcPts val="1200"/>
              </a:spcAft>
              <a:buNone/>
            </a:pPr>
            <a:r>
              <a:rPr lang="en-US" sz="1800" dirty="0">
                <a:solidFill>
                  <a:schemeClr val="tx1"/>
                </a:solidFill>
                <a:latin typeface="Arial Body"/>
              </a:rPr>
              <a:t>Search for suitable funding sources in your </a:t>
            </a:r>
            <a:r>
              <a:rPr lang="en-US" sz="1800" b="1" dirty="0">
                <a:solidFill>
                  <a:schemeClr val="tx1"/>
                </a:solidFill>
                <a:latin typeface="Arial Body"/>
              </a:rPr>
              <a:t>country</a:t>
            </a:r>
            <a:r>
              <a:rPr lang="en-US" sz="1800" dirty="0">
                <a:solidFill>
                  <a:schemeClr val="tx1"/>
                </a:solidFill>
                <a:latin typeface="Arial Body"/>
              </a:rPr>
              <a:t>, by </a:t>
            </a:r>
            <a:r>
              <a:rPr lang="en-US" sz="1800" b="1" dirty="0">
                <a:solidFill>
                  <a:schemeClr val="tx1"/>
                </a:solidFill>
                <a:latin typeface="Arial Body"/>
              </a:rPr>
              <a:t>region</a:t>
            </a:r>
            <a:r>
              <a:rPr lang="en-US" sz="1800" dirty="0">
                <a:solidFill>
                  <a:schemeClr val="tx1"/>
                </a:solidFill>
                <a:latin typeface="Arial Body"/>
              </a:rPr>
              <a:t>, by </a:t>
            </a:r>
            <a:r>
              <a:rPr lang="en-US" sz="1800" b="1" dirty="0">
                <a:solidFill>
                  <a:schemeClr val="tx1"/>
                </a:solidFill>
                <a:latin typeface="Arial Body"/>
              </a:rPr>
              <a:t>type of funding </a:t>
            </a:r>
            <a:r>
              <a:rPr lang="en-US" sz="1800" dirty="0">
                <a:solidFill>
                  <a:schemeClr val="tx1"/>
                </a:solidFill>
                <a:latin typeface="Arial Body"/>
              </a:rPr>
              <a:t>and by </a:t>
            </a:r>
            <a:r>
              <a:rPr lang="en-US" sz="1800" b="1" dirty="0">
                <a:solidFill>
                  <a:schemeClr val="tx1"/>
                </a:solidFill>
                <a:latin typeface="Arial Body"/>
              </a:rPr>
              <a:t>industry sector</a:t>
            </a:r>
            <a:r>
              <a:rPr lang="en-US" sz="1800" dirty="0">
                <a:solidFill>
                  <a:schemeClr val="tx1"/>
                </a:solidFill>
                <a:latin typeface="Arial Body"/>
              </a:rPr>
              <a:t>: </a:t>
            </a:r>
          </a:p>
          <a:p>
            <a:pPr marL="266700" indent="0">
              <a:spcAft>
                <a:spcPts val="1200"/>
              </a:spcAft>
              <a:buNone/>
            </a:pPr>
            <a:endParaRPr lang="en-US" sz="1600" dirty="0"/>
          </a:p>
          <a:p>
            <a:pPr marL="266700" indent="0">
              <a:spcAft>
                <a:spcPts val="1200"/>
              </a:spcAft>
              <a:buNone/>
            </a:pPr>
            <a:endParaRPr lang="en-US" sz="1600" dirty="0"/>
          </a:p>
          <a:p>
            <a:pPr marL="266700" indent="0">
              <a:spcAft>
                <a:spcPts val="1200"/>
              </a:spcAft>
              <a:buNone/>
            </a:pPr>
            <a:endParaRPr lang="en-US" sz="1600" dirty="0"/>
          </a:p>
          <a:p>
            <a:pPr marL="266700" indent="0">
              <a:spcAft>
                <a:spcPts val="1200"/>
              </a:spcAft>
              <a:buNone/>
            </a:pPr>
            <a:endParaRPr lang="en-US" sz="1600" dirty="0"/>
          </a:p>
        </p:txBody>
      </p:sp>
      <p:sp>
        <p:nvSpPr>
          <p:cNvPr id="8" name="TextBox 7">
            <a:extLst>
              <a:ext uri="{FF2B5EF4-FFF2-40B4-BE49-F238E27FC236}">
                <a16:creationId xmlns:a16="http://schemas.microsoft.com/office/drawing/2014/main" id="{378658E6-680E-4E67-A736-C1817B74D987}"/>
              </a:ext>
            </a:extLst>
          </p:cNvPr>
          <p:cNvSpPr txBox="1"/>
          <p:nvPr/>
        </p:nvSpPr>
        <p:spPr>
          <a:xfrm>
            <a:off x="2190811" y="3762481"/>
            <a:ext cx="6930687" cy="800219"/>
          </a:xfrm>
          <a:prstGeom prst="rect">
            <a:avLst/>
          </a:prstGeom>
        </p:spPr>
        <p:txBody>
          <a:bodyPr wrap="square">
            <a:spAutoFit/>
          </a:bodyPr>
          <a:lstStyle>
            <a:defPPr>
              <a:defRPr lang="en-US"/>
            </a:defPPr>
            <a:lvl1pPr marL="266700" indent="0">
              <a:spcAft>
                <a:spcPts val="1200"/>
              </a:spcAft>
              <a:buNone/>
            </a:lvl1pPr>
          </a:lstStyle>
          <a:p>
            <a:pPr marL="26670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Find the right place to start-up in different EU countries</a:t>
            </a:r>
          </a:p>
          <a:p>
            <a:pPr marL="266700" marR="0" lvl="0" indent="0" algn="l" defTabSz="457200" rtl="0" eaLnBrk="1" fontAlgn="auto" latinLnBrk="0" hangingPunct="1">
              <a:lnSpc>
                <a:spcPct val="100000"/>
              </a:lnSpc>
              <a:spcBef>
                <a:spcPts val="0"/>
              </a:spcBef>
              <a:spcAft>
                <a:spcPts val="1200"/>
              </a:spcAft>
              <a:buClrTx/>
              <a:buSzTx/>
              <a:buFontTx/>
              <a:buNone/>
              <a:tabLst/>
              <a:defRPr/>
            </a:pP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A7D8BA0-3DB5-4353-ABB0-F4779A7BB578}"/>
              </a:ext>
            </a:extLst>
          </p:cNvPr>
          <p:cNvSpPr/>
          <p:nvPr/>
        </p:nvSpPr>
        <p:spPr>
          <a:xfrm>
            <a:off x="2190811" y="4401717"/>
            <a:ext cx="2781092" cy="369332"/>
          </a:xfrm>
          <a:prstGeom prst="rect">
            <a:avLst/>
          </a:prstGeom>
        </p:spPr>
        <p:txBody>
          <a:bodyPr wrap="square">
            <a:spAutoFit/>
          </a:bodyPr>
          <a:lstStyle/>
          <a:p>
            <a:pPr marL="26670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Search for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2"/>
              </a:rPr>
              <a:t>fundings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Graphic 11" descr="Cursor">
            <a:extLst>
              <a:ext uri="{FF2B5EF4-FFF2-40B4-BE49-F238E27FC236}">
                <a16:creationId xmlns:a16="http://schemas.microsoft.com/office/drawing/2014/main" id="{AB1505C2-C90E-49F7-9CE8-50BB7C602C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920627">
            <a:off x="2194708" y="4486653"/>
            <a:ext cx="361510" cy="443861"/>
          </a:xfrm>
          <a:prstGeom prst="rect">
            <a:avLst/>
          </a:prstGeom>
        </p:spPr>
      </p:pic>
      <p:pic>
        <p:nvPicPr>
          <p:cNvPr id="13" name="Graphic 12" descr="Cursor">
            <a:extLst>
              <a:ext uri="{FF2B5EF4-FFF2-40B4-BE49-F238E27FC236}">
                <a16:creationId xmlns:a16="http://schemas.microsoft.com/office/drawing/2014/main" id="{6852E261-F123-4BD8-A361-BE6E7D38AD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920627">
            <a:off x="2194708" y="3958332"/>
            <a:ext cx="361510" cy="443861"/>
          </a:xfrm>
          <a:prstGeom prst="rect">
            <a:avLst/>
          </a:prstGeom>
        </p:spPr>
      </p:pic>
    </p:spTree>
    <p:extLst>
      <p:ext uri="{BB962C8B-B14F-4D97-AF65-F5344CB8AC3E}">
        <p14:creationId xmlns:p14="http://schemas.microsoft.com/office/powerpoint/2010/main" val="2709032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5F2BE-B0A3-451C-A95B-1E38495E1078}"/>
              </a:ext>
            </a:extLst>
          </p:cNvPr>
          <p:cNvSpPr>
            <a:spLocks noGrp="1"/>
          </p:cNvSpPr>
          <p:nvPr>
            <p:ph type="sldNum" sz="quarter" idx="12"/>
          </p:nvPr>
        </p:nvSpPr>
        <p:spPr/>
        <p:txBody>
          <a:bodyPr/>
          <a:lstStyle/>
          <a:p>
            <a:fld id="{832D733E-3264-41AF-819B-F4786F848FED}" type="slidenum">
              <a:rPr lang="LID4096" smtClean="0"/>
              <a:t>45</a:t>
            </a:fld>
            <a:endParaRPr lang="LID4096"/>
          </a:p>
        </p:txBody>
      </p:sp>
      <p:pic>
        <p:nvPicPr>
          <p:cNvPr id="3" name="Picture 2">
            <a:extLst>
              <a:ext uri="{FF2B5EF4-FFF2-40B4-BE49-F238E27FC236}">
                <a16:creationId xmlns:a16="http://schemas.microsoft.com/office/drawing/2014/main" id="{97C02CF5-2CF4-4450-99A2-A8FC01C30D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31591" y="2482794"/>
            <a:ext cx="3591158" cy="1892411"/>
          </a:xfrm>
          <a:prstGeom prst="rect">
            <a:avLst/>
          </a:prstGeom>
        </p:spPr>
      </p:pic>
      <p:sp>
        <p:nvSpPr>
          <p:cNvPr id="4" name="Rectangle 3">
            <a:extLst>
              <a:ext uri="{FF2B5EF4-FFF2-40B4-BE49-F238E27FC236}">
                <a16:creationId xmlns:a16="http://schemas.microsoft.com/office/drawing/2014/main" id="{EC4BDCBA-C996-4388-965F-E612FEB27C5F}"/>
              </a:ext>
            </a:extLst>
          </p:cNvPr>
          <p:cNvSpPr/>
          <p:nvPr/>
        </p:nvSpPr>
        <p:spPr>
          <a:xfrm>
            <a:off x="1490390" y="2482794"/>
            <a:ext cx="5241201" cy="1892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Market &amp; User </a:t>
            </a: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Knowledge</a:t>
            </a:r>
          </a:p>
        </p:txBody>
      </p:sp>
    </p:spTree>
    <p:extLst>
      <p:ext uri="{BB962C8B-B14F-4D97-AF65-F5344CB8AC3E}">
        <p14:creationId xmlns:p14="http://schemas.microsoft.com/office/powerpoint/2010/main" val="555633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5850D4-A945-46BC-A1D1-112D68653E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998" y="2114199"/>
            <a:ext cx="3209445" cy="181337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8D08C03E-3E5E-4F1F-AFDE-F8F6D5114B8F}"/>
              </a:ext>
            </a:extLst>
          </p:cNvPr>
          <p:cNvSpPr>
            <a:spLocks noGrp="1"/>
          </p:cNvSpPr>
          <p:nvPr>
            <p:ph type="title"/>
          </p:nvPr>
        </p:nvSpPr>
        <p:spPr>
          <a:xfrm>
            <a:off x="295565" y="365125"/>
            <a:ext cx="8909396" cy="1325563"/>
          </a:xfrm>
        </p:spPr>
        <p:txBody>
          <a:bodyPr/>
          <a:lstStyle/>
          <a:p>
            <a:r>
              <a:rPr lang="en-US" dirty="0"/>
              <a:t>EO and GNSS Market report builds upon years of expertise</a:t>
            </a:r>
            <a:endParaRPr lang="en-150" dirty="0"/>
          </a:p>
        </p:txBody>
      </p:sp>
      <p:sp>
        <p:nvSpPr>
          <p:cNvPr id="3" name="Content Placeholder 2">
            <a:extLst>
              <a:ext uri="{FF2B5EF4-FFF2-40B4-BE49-F238E27FC236}">
                <a16:creationId xmlns:a16="http://schemas.microsoft.com/office/drawing/2014/main" id="{2DE20C0F-E6CF-4196-AE35-26E8858B4C6E}"/>
              </a:ext>
            </a:extLst>
          </p:cNvPr>
          <p:cNvSpPr>
            <a:spLocks noGrp="1"/>
          </p:cNvSpPr>
          <p:nvPr>
            <p:ph idx="1"/>
          </p:nvPr>
        </p:nvSpPr>
        <p:spPr>
          <a:xfrm>
            <a:off x="5431000" y="2114199"/>
            <a:ext cx="6144472" cy="4351338"/>
          </a:xfrm>
        </p:spPr>
        <p:txBody>
          <a:bodyPr>
            <a:normAutofit/>
          </a:bodyPr>
          <a:lstStyle/>
          <a:p>
            <a:r>
              <a:rPr lang="en-GB" sz="2000" b="1" dirty="0"/>
              <a:t>The EO and GNSS Market Report </a:t>
            </a:r>
            <a:r>
              <a:rPr lang="en-GB" sz="2000" dirty="0"/>
              <a:t>combines the market and application insights of </a:t>
            </a:r>
          </a:p>
          <a:p>
            <a:pPr lvl="1"/>
            <a:r>
              <a:rPr lang="en-GB" sz="1800" dirty="0"/>
              <a:t>Copernicus Market Report by the EC and </a:t>
            </a:r>
          </a:p>
          <a:p>
            <a:pPr lvl="1"/>
            <a:r>
              <a:rPr lang="en-GB" sz="1800" dirty="0"/>
              <a:t>six previous issues of the EUSPA GNSS Market Report</a:t>
            </a:r>
          </a:p>
          <a:p>
            <a:pPr marL="457200" lvl="1" indent="0">
              <a:buNone/>
            </a:pPr>
            <a:r>
              <a:rPr lang="en-GB" sz="2000" dirty="0"/>
              <a:t>into a </a:t>
            </a:r>
            <a:r>
              <a:rPr lang="en-GB" sz="2000" b="1" dirty="0"/>
              <a:t>single report </a:t>
            </a:r>
            <a:r>
              <a:rPr lang="en-GB" sz="2000" dirty="0"/>
              <a:t>that provides </a:t>
            </a:r>
            <a:r>
              <a:rPr lang="en-GB" sz="2000" b="1" dirty="0"/>
              <a:t>global coverage of the EO and GNSS applications</a:t>
            </a:r>
            <a:r>
              <a:rPr lang="en-GB" sz="2000" dirty="0"/>
              <a:t> across multiple market segments</a:t>
            </a:r>
          </a:p>
          <a:p>
            <a:r>
              <a:rPr lang="en-GB" sz="2000" dirty="0"/>
              <a:t>In total </a:t>
            </a:r>
            <a:r>
              <a:rPr lang="en-GB" sz="2000" b="1" dirty="0"/>
              <a:t>17 market segments </a:t>
            </a:r>
            <a:r>
              <a:rPr lang="en-GB" sz="2000" dirty="0"/>
              <a:t>were derived, taking into account as much as possible the specificities of both domains</a:t>
            </a:r>
          </a:p>
          <a:p>
            <a:pPr marL="0" indent="0">
              <a:buNone/>
            </a:pPr>
            <a:endParaRPr lang="en-GB" sz="2400" dirty="0"/>
          </a:p>
        </p:txBody>
      </p:sp>
      <p:sp>
        <p:nvSpPr>
          <p:cNvPr id="4" name="Slide Number Placeholder 3">
            <a:extLst>
              <a:ext uri="{FF2B5EF4-FFF2-40B4-BE49-F238E27FC236}">
                <a16:creationId xmlns:a16="http://schemas.microsoft.com/office/drawing/2014/main" id="{C2A9F662-6161-4F3D-8D2C-9D9BC46C8BD2}"/>
              </a:ext>
            </a:extLst>
          </p:cNvPr>
          <p:cNvSpPr>
            <a:spLocks noGrp="1"/>
          </p:cNvSpPr>
          <p:nvPr>
            <p:ph type="sldNum" sz="quarter" idx="12"/>
          </p:nvPr>
        </p:nvSpPr>
        <p:spPr/>
        <p:txBody>
          <a:bodyPr/>
          <a:lstStyle/>
          <a:p>
            <a:fld id="{832D733E-3264-41AF-819B-F4786F848FED}" type="slidenum">
              <a:rPr lang="LID4096" smtClean="0"/>
              <a:t>46</a:t>
            </a:fld>
            <a:endParaRPr lang="LID4096"/>
          </a:p>
        </p:txBody>
      </p:sp>
      <p:pic>
        <p:nvPicPr>
          <p:cNvPr id="9" name="Picture 8">
            <a:extLst>
              <a:ext uri="{FF2B5EF4-FFF2-40B4-BE49-F238E27FC236}">
                <a16:creationId xmlns:a16="http://schemas.microsoft.com/office/drawing/2014/main" id="{0AE11301-DC49-42D9-9958-2BDF82292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1069" y="3439762"/>
            <a:ext cx="3172860" cy="2246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1912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E7A0-8535-4FF6-99A6-42742E7260F4}"/>
              </a:ext>
            </a:extLst>
          </p:cNvPr>
          <p:cNvSpPr>
            <a:spLocks noGrp="1"/>
          </p:cNvSpPr>
          <p:nvPr>
            <p:ph type="title"/>
          </p:nvPr>
        </p:nvSpPr>
        <p:spPr>
          <a:xfrm>
            <a:off x="438150" y="365125"/>
            <a:ext cx="9136794" cy="1325563"/>
          </a:xfrm>
        </p:spPr>
        <p:txBody>
          <a:bodyPr/>
          <a:lstStyle/>
          <a:p>
            <a:r>
              <a:rPr lang="en-US" dirty="0"/>
              <a:t>Content of EO and GNSS Market report</a:t>
            </a:r>
            <a:endParaRPr lang="LID4096" dirty="0"/>
          </a:p>
        </p:txBody>
      </p:sp>
      <p:sp>
        <p:nvSpPr>
          <p:cNvPr id="2" name="Slide Number Placeholder 1">
            <a:extLst>
              <a:ext uri="{FF2B5EF4-FFF2-40B4-BE49-F238E27FC236}">
                <a16:creationId xmlns:a16="http://schemas.microsoft.com/office/drawing/2014/main" id="{58C67B23-9276-4C7E-82A4-E77A3CABF0DB}"/>
              </a:ext>
            </a:extLst>
          </p:cNvPr>
          <p:cNvSpPr>
            <a:spLocks noGrp="1"/>
          </p:cNvSpPr>
          <p:nvPr>
            <p:ph type="sldNum" sz="quarter" idx="12"/>
          </p:nvPr>
        </p:nvSpPr>
        <p:spPr/>
        <p:txBody>
          <a:bodyPr/>
          <a:lstStyle/>
          <a:p>
            <a:fld id="{832D733E-3264-41AF-819B-F4786F848FED}" type="slidenum">
              <a:rPr lang="LID4096" smtClean="0"/>
              <a:t>47</a:t>
            </a:fld>
            <a:endParaRPr lang="LID4096"/>
          </a:p>
        </p:txBody>
      </p:sp>
      <p:pic>
        <p:nvPicPr>
          <p:cNvPr id="4" name="Picture 3">
            <a:extLst>
              <a:ext uri="{FF2B5EF4-FFF2-40B4-BE49-F238E27FC236}">
                <a16:creationId xmlns:a16="http://schemas.microsoft.com/office/drawing/2014/main" id="{0505F1B4-E2A9-45FE-945F-AA9D565008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781" y="1704976"/>
            <a:ext cx="5117736" cy="3512172"/>
          </a:xfrm>
          <a:prstGeom prst="rect">
            <a:avLst/>
          </a:prstGeom>
        </p:spPr>
      </p:pic>
      <p:sp>
        <p:nvSpPr>
          <p:cNvPr id="15" name="TextBox 14">
            <a:extLst>
              <a:ext uri="{FF2B5EF4-FFF2-40B4-BE49-F238E27FC236}">
                <a16:creationId xmlns:a16="http://schemas.microsoft.com/office/drawing/2014/main" id="{F4FEB4F0-29DD-4003-BEF3-E616B53245B0}"/>
              </a:ext>
            </a:extLst>
          </p:cNvPr>
          <p:cNvSpPr txBox="1"/>
          <p:nvPr/>
        </p:nvSpPr>
        <p:spPr>
          <a:xfrm rot="20486984">
            <a:off x="523120" y="3937881"/>
            <a:ext cx="1817538" cy="830997"/>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pPr algn="ctr"/>
            <a:r>
              <a:rPr lang="en-GB" sz="2400" b="1" dirty="0">
                <a:solidFill>
                  <a:schemeClr val="tx1">
                    <a:lumMod val="50000"/>
                    <a:lumOff val="50000"/>
                  </a:schemeClr>
                </a:solidFill>
              </a:rPr>
              <a:t>Get your free copy! </a:t>
            </a:r>
          </a:p>
        </p:txBody>
      </p:sp>
      <p:sp>
        <p:nvSpPr>
          <p:cNvPr id="16" name="TextBox 15">
            <a:extLst>
              <a:ext uri="{FF2B5EF4-FFF2-40B4-BE49-F238E27FC236}">
                <a16:creationId xmlns:a16="http://schemas.microsoft.com/office/drawing/2014/main" id="{C20ADDAE-B883-4882-B24E-8967470B4BC2}"/>
              </a:ext>
            </a:extLst>
          </p:cNvPr>
          <p:cNvSpPr txBox="1"/>
          <p:nvPr/>
        </p:nvSpPr>
        <p:spPr>
          <a:xfrm>
            <a:off x="1100781" y="5397824"/>
            <a:ext cx="5992483" cy="698673"/>
          </a:xfrm>
          <a:prstGeom prst="rect">
            <a:avLst/>
          </a:prstGeom>
        </p:spPr>
        <p:txBody>
          <a:bodyPr vert="horz" wrap="square" lIns="91440" tIns="45720" rIns="91440" bIns="45720" rtlCol="0">
            <a:noAutofit/>
          </a:bodyPr>
          <a:lstStyle/>
          <a:p>
            <a:pPr algn="l"/>
            <a:r>
              <a:rPr lang="en-GB" sz="1600" dirty="0">
                <a:solidFill>
                  <a:schemeClr val="tx1">
                    <a:lumMod val="65000"/>
                    <a:lumOff val="35000"/>
                  </a:schemeClr>
                </a:solidFill>
              </a:rPr>
              <a:t>Available at EUSPA website:</a:t>
            </a:r>
            <a:endParaRPr lang="en-GB" sz="1600" b="1" dirty="0">
              <a:solidFill>
                <a:schemeClr val="tx2"/>
              </a:solidFill>
            </a:endParaRPr>
          </a:p>
          <a:p>
            <a:r>
              <a:rPr lang="en-GB" sz="1100" dirty="0">
                <a:solidFill>
                  <a:schemeClr val="tx2"/>
                </a:solidFill>
                <a:hlinkClick r:id="rId4"/>
              </a:rPr>
              <a:t>https://www.euspa.europa.eu/sites/default/files/uploads/euspa_market_report_2022.pdf</a:t>
            </a:r>
            <a:endParaRPr lang="en-GB" sz="1100" dirty="0">
              <a:solidFill>
                <a:schemeClr val="tx2"/>
              </a:solidFill>
            </a:endParaRPr>
          </a:p>
          <a:p>
            <a:pPr algn="l"/>
            <a:endParaRPr lang="LID4096" dirty="0">
              <a:solidFill>
                <a:schemeClr val="tx1">
                  <a:lumMod val="65000"/>
                  <a:lumOff val="35000"/>
                </a:schemeClr>
              </a:solidFill>
            </a:endParaRPr>
          </a:p>
        </p:txBody>
      </p:sp>
      <p:pic>
        <p:nvPicPr>
          <p:cNvPr id="6" name="Picture 5">
            <a:extLst>
              <a:ext uri="{FF2B5EF4-FFF2-40B4-BE49-F238E27FC236}">
                <a16:creationId xmlns:a16="http://schemas.microsoft.com/office/drawing/2014/main" id="{FCFAEA54-1005-4EA0-AF4B-C508E8A7C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7715" y="1305495"/>
            <a:ext cx="4896085" cy="4896085"/>
          </a:xfrm>
          <a:prstGeom prst="rect">
            <a:avLst/>
          </a:prstGeom>
        </p:spPr>
      </p:pic>
    </p:spTree>
    <p:extLst>
      <p:ext uri="{BB962C8B-B14F-4D97-AF65-F5344CB8AC3E}">
        <p14:creationId xmlns:p14="http://schemas.microsoft.com/office/powerpoint/2010/main" val="2385502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50EE-9B7E-4CA3-8A64-FE1006E4E127}"/>
              </a:ext>
            </a:extLst>
          </p:cNvPr>
          <p:cNvSpPr>
            <a:spLocks noGrp="1"/>
          </p:cNvSpPr>
          <p:nvPr>
            <p:ph type="title"/>
          </p:nvPr>
        </p:nvSpPr>
        <p:spPr>
          <a:xfrm>
            <a:off x="160857" y="337061"/>
            <a:ext cx="8330967" cy="1325563"/>
          </a:xfrm>
        </p:spPr>
        <p:txBody>
          <a:bodyPr/>
          <a:lstStyle/>
          <a:p>
            <a:r>
              <a:rPr lang="en-US" dirty="0"/>
              <a:t>Generic GNSS value chain</a:t>
            </a:r>
            <a:endParaRPr lang="en-150" dirty="0"/>
          </a:p>
        </p:txBody>
      </p:sp>
      <p:sp>
        <p:nvSpPr>
          <p:cNvPr id="4" name="Slide Number Placeholder 3">
            <a:extLst>
              <a:ext uri="{FF2B5EF4-FFF2-40B4-BE49-F238E27FC236}">
                <a16:creationId xmlns:a16="http://schemas.microsoft.com/office/drawing/2014/main" id="{B10A2331-34E5-44FB-B915-CAFF39CB349E}"/>
              </a:ext>
            </a:extLst>
          </p:cNvPr>
          <p:cNvSpPr>
            <a:spLocks noGrp="1"/>
          </p:cNvSpPr>
          <p:nvPr>
            <p:ph type="sldNum" sz="quarter" idx="12"/>
          </p:nvPr>
        </p:nvSpPr>
        <p:spPr/>
        <p:txBody>
          <a:bodyPr/>
          <a:lstStyle/>
          <a:p>
            <a:fld id="{832D733E-3264-41AF-819B-F4786F848FED}" type="slidenum">
              <a:rPr lang="LID4096" smtClean="0"/>
              <a:t>48</a:t>
            </a:fld>
            <a:endParaRPr lang="LID4096"/>
          </a:p>
        </p:txBody>
      </p:sp>
      <p:sp>
        <p:nvSpPr>
          <p:cNvPr id="6" name="TextBox 5">
            <a:extLst>
              <a:ext uri="{FF2B5EF4-FFF2-40B4-BE49-F238E27FC236}">
                <a16:creationId xmlns:a16="http://schemas.microsoft.com/office/drawing/2014/main" id="{036453B6-D554-4C24-8511-22208CC28EC0}"/>
              </a:ext>
            </a:extLst>
          </p:cNvPr>
          <p:cNvSpPr txBox="1"/>
          <p:nvPr/>
        </p:nvSpPr>
        <p:spPr>
          <a:xfrm>
            <a:off x="181060" y="1466930"/>
            <a:ext cx="4695740" cy="377107"/>
          </a:xfrm>
          <a:prstGeom prst="rect">
            <a:avLst/>
          </a:prstGeom>
          <a:solidFill>
            <a:schemeClr val="bg1"/>
          </a:solidFill>
        </p:spPr>
        <p:txBody>
          <a:bodyPr vert="horz" wrap="square" lIns="91440" tIns="45720" rIns="91440" bIns="45720" rtlCol="0">
            <a:normAutofit/>
          </a:bodyPr>
          <a:lstStyle/>
          <a:p>
            <a:pPr algn="l"/>
            <a:endParaRPr lang="en-150" sz="1600" dirty="0">
              <a:solidFill>
                <a:schemeClr val="tx1">
                  <a:lumMod val="65000"/>
                  <a:lumOff val="35000"/>
                </a:schemeClr>
              </a:solidFill>
              <a:latin typeface="Neo Sans W1G" panose="020B0504030504040204" pitchFamily="34" charset="0"/>
            </a:endParaRPr>
          </a:p>
        </p:txBody>
      </p:sp>
      <p:pic>
        <p:nvPicPr>
          <p:cNvPr id="7" name="Picture 6">
            <a:extLst>
              <a:ext uri="{FF2B5EF4-FFF2-40B4-BE49-F238E27FC236}">
                <a16:creationId xmlns:a16="http://schemas.microsoft.com/office/drawing/2014/main" id="{ECD3873C-9FA3-4FE3-898D-7BAE517DC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88168"/>
            <a:ext cx="12192000" cy="3681663"/>
          </a:xfrm>
          <a:prstGeom prst="rect">
            <a:avLst/>
          </a:prstGeom>
        </p:spPr>
      </p:pic>
      <p:sp>
        <p:nvSpPr>
          <p:cNvPr id="5" name="Rectangle 4">
            <a:extLst>
              <a:ext uri="{FF2B5EF4-FFF2-40B4-BE49-F238E27FC236}">
                <a16:creationId xmlns:a16="http://schemas.microsoft.com/office/drawing/2014/main" id="{932F351D-5484-454B-8258-CE55C1CE0538}"/>
              </a:ext>
            </a:extLst>
          </p:cNvPr>
          <p:cNvSpPr/>
          <p:nvPr/>
        </p:nvSpPr>
        <p:spPr>
          <a:xfrm>
            <a:off x="2627094" y="4076699"/>
            <a:ext cx="6547385" cy="2462213"/>
          </a:xfrm>
          <a:prstGeom prst="rect">
            <a:avLst/>
          </a:prstGeom>
        </p:spPr>
        <p:txBody>
          <a:bodyPr wrap="square">
            <a:spAutoFit/>
          </a:bodyPr>
          <a:lstStyle/>
          <a:p>
            <a:pPr marL="171450" indent="-171450" algn="just">
              <a:buFont typeface="Arial" panose="020B0604020202020204" pitchFamily="34" charset="0"/>
              <a:buChar char="•"/>
              <a:defRPr/>
            </a:pPr>
            <a:r>
              <a:rPr lang="en-GB" sz="1400" b="1" dirty="0">
                <a:solidFill>
                  <a:srgbClr val="1F497D">
                    <a:lumMod val="50000"/>
                  </a:srgbClr>
                </a:solidFill>
              </a:rPr>
              <a:t>(Inter)national organisations and standardisation bodies: </a:t>
            </a:r>
            <a:r>
              <a:rPr lang="en-GB" sz="1400" dirty="0">
                <a:solidFill>
                  <a:srgbClr val="1F497D">
                    <a:lumMod val="50000"/>
                  </a:srgbClr>
                </a:solidFill>
              </a:rPr>
              <a:t>Regulated segments such as Maritime, Aviation etc. will present a first link in their value chain dedicated to bodies setting GNSS standards and requirements (not present in each segment).</a:t>
            </a:r>
          </a:p>
          <a:p>
            <a:pPr marL="171450" lvl="0" indent="-171450" algn="just" defTabSz="1039033">
              <a:buFont typeface="Arial" panose="020B0604020202020204" pitchFamily="34" charset="0"/>
              <a:buChar char="•"/>
              <a:defRPr/>
            </a:pPr>
            <a:r>
              <a:rPr lang="en-GB" sz="1400" b="1" dirty="0">
                <a:solidFill>
                  <a:srgbClr val="1F497D">
                    <a:lumMod val="50000"/>
                  </a:srgbClr>
                </a:solidFill>
              </a:rPr>
              <a:t>Component manufacturers:</a:t>
            </a:r>
            <a:r>
              <a:rPr lang="en-GB" sz="1400" dirty="0">
                <a:solidFill>
                  <a:srgbClr val="1F497D">
                    <a:lumMod val="50000"/>
                  </a:srgbClr>
                </a:solidFill>
              </a:rPr>
              <a:t> they underpin the industry by producing chips, antennas and other inputs for GNSS receivers.</a:t>
            </a:r>
          </a:p>
          <a:p>
            <a:pPr marL="171450" lvl="0" indent="-171450" algn="just" defTabSz="1039033">
              <a:buFont typeface="Arial" panose="020B0604020202020204" pitchFamily="34" charset="0"/>
              <a:buChar char="•"/>
              <a:defRPr/>
            </a:pPr>
            <a:r>
              <a:rPr lang="en-GB" sz="1400" b="1" dirty="0">
                <a:solidFill>
                  <a:srgbClr val="1F497D">
                    <a:lumMod val="50000"/>
                  </a:srgbClr>
                </a:solidFill>
              </a:rPr>
              <a:t>Receiver manufacturers:</a:t>
            </a:r>
            <a:r>
              <a:rPr lang="en-GB" sz="1400" dirty="0">
                <a:solidFill>
                  <a:srgbClr val="1F497D">
                    <a:lumMod val="50000"/>
                  </a:srgbClr>
                </a:solidFill>
              </a:rPr>
              <a:t> they develop the GNSS receiver taking into account specific user requirements for the different applications/market segments they are active in.</a:t>
            </a:r>
            <a:endParaRPr lang="en-GB" sz="1400" b="1" dirty="0">
              <a:solidFill>
                <a:srgbClr val="1F497D">
                  <a:lumMod val="50000"/>
                </a:srgbClr>
              </a:solidFill>
            </a:endParaRPr>
          </a:p>
          <a:p>
            <a:pPr marL="171450" lvl="0" indent="-171450" algn="just" defTabSz="1039033">
              <a:buFont typeface="Arial" panose="020B0604020202020204" pitchFamily="34" charset="0"/>
              <a:buChar char="•"/>
              <a:defRPr/>
            </a:pPr>
            <a:r>
              <a:rPr lang="en-GB" sz="1400" b="1" dirty="0">
                <a:solidFill>
                  <a:srgbClr val="1F497D">
                    <a:lumMod val="50000"/>
                  </a:srgbClr>
                </a:solidFill>
              </a:rPr>
              <a:t>System integrators (and design consultancies):</a:t>
            </a:r>
            <a:r>
              <a:rPr lang="en-GB" sz="1400" dirty="0">
                <a:solidFill>
                  <a:srgbClr val="1F497D">
                    <a:lumMod val="50000"/>
                  </a:srgbClr>
                </a:solidFill>
              </a:rPr>
              <a:t> responsible for the technical implementation of the GNSS equipment into a complex system.</a:t>
            </a:r>
          </a:p>
          <a:p>
            <a:pPr marL="171450" lvl="0" indent="-171450" algn="just" defTabSz="1039033">
              <a:buFont typeface="Arial" panose="020B0604020202020204" pitchFamily="34" charset="0"/>
              <a:buChar char="•"/>
              <a:defRPr/>
            </a:pPr>
            <a:r>
              <a:rPr lang="en-GB" sz="1400" b="1" dirty="0">
                <a:solidFill>
                  <a:srgbClr val="1F497D">
                    <a:lumMod val="50000"/>
                  </a:srgbClr>
                </a:solidFill>
              </a:rPr>
              <a:t>Added-value service providers: t</a:t>
            </a:r>
            <a:r>
              <a:rPr lang="en-GB" sz="1400" dirty="0">
                <a:solidFill>
                  <a:srgbClr val="1F497D">
                    <a:lumMod val="50000"/>
                  </a:srgbClr>
                </a:solidFill>
              </a:rPr>
              <a:t>hese companies provide either added-value or augmentation services to end users (not present in each segment).</a:t>
            </a:r>
          </a:p>
        </p:txBody>
      </p:sp>
    </p:spTree>
    <p:extLst>
      <p:ext uri="{BB962C8B-B14F-4D97-AF65-F5344CB8AC3E}">
        <p14:creationId xmlns:p14="http://schemas.microsoft.com/office/powerpoint/2010/main" val="1417389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E7A0-8535-4FF6-99A6-42742E7260F4}"/>
              </a:ext>
            </a:extLst>
          </p:cNvPr>
          <p:cNvSpPr>
            <a:spLocks noGrp="1"/>
          </p:cNvSpPr>
          <p:nvPr>
            <p:ph type="title"/>
          </p:nvPr>
        </p:nvSpPr>
        <p:spPr/>
        <p:txBody>
          <a:bodyPr/>
          <a:lstStyle/>
          <a:p>
            <a:r>
              <a:rPr lang="en-US" dirty="0"/>
              <a:t>GNSS highlights from the report</a:t>
            </a:r>
            <a:endParaRPr lang="LID4096" dirty="0"/>
          </a:p>
        </p:txBody>
      </p:sp>
      <p:sp>
        <p:nvSpPr>
          <p:cNvPr id="2" name="Slide Number Placeholder 1">
            <a:extLst>
              <a:ext uri="{FF2B5EF4-FFF2-40B4-BE49-F238E27FC236}">
                <a16:creationId xmlns:a16="http://schemas.microsoft.com/office/drawing/2014/main" id="{58C67B23-9276-4C7E-82A4-E77A3CABF0DB}"/>
              </a:ext>
            </a:extLst>
          </p:cNvPr>
          <p:cNvSpPr>
            <a:spLocks noGrp="1"/>
          </p:cNvSpPr>
          <p:nvPr>
            <p:ph type="sldNum" sz="quarter" idx="12"/>
          </p:nvPr>
        </p:nvSpPr>
        <p:spPr/>
        <p:txBody>
          <a:bodyPr/>
          <a:lstStyle/>
          <a:p>
            <a:fld id="{832D733E-3264-41AF-819B-F4786F848FED}" type="slidenum">
              <a:rPr lang="LID4096" smtClean="0"/>
              <a:t>49</a:t>
            </a:fld>
            <a:endParaRPr lang="LID4096"/>
          </a:p>
        </p:txBody>
      </p:sp>
      <p:sp>
        <p:nvSpPr>
          <p:cNvPr id="32" name="Slide Number Placeholder 3">
            <a:extLst>
              <a:ext uri="{FF2B5EF4-FFF2-40B4-BE49-F238E27FC236}">
                <a16:creationId xmlns:a16="http://schemas.microsoft.com/office/drawing/2014/main" id="{844D68CB-3D06-46D6-B9FB-6419C7E19DA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LID4096"/>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D733E-3264-41AF-819B-F4786F848FED}" type="slidenum">
              <a:rPr lang="LID4096" smtClean="0"/>
              <a:pPr/>
              <a:t>49</a:t>
            </a:fld>
            <a:endParaRPr lang="LID4096" dirty="0"/>
          </a:p>
        </p:txBody>
      </p:sp>
      <p:sp>
        <p:nvSpPr>
          <p:cNvPr id="33" name="TextBox 32">
            <a:extLst>
              <a:ext uri="{FF2B5EF4-FFF2-40B4-BE49-F238E27FC236}">
                <a16:creationId xmlns:a16="http://schemas.microsoft.com/office/drawing/2014/main" id="{12076CD3-0287-4FCA-8B74-5C04958E70AF}"/>
              </a:ext>
            </a:extLst>
          </p:cNvPr>
          <p:cNvSpPr txBox="1"/>
          <p:nvPr/>
        </p:nvSpPr>
        <p:spPr>
          <a:xfrm>
            <a:off x="8458135" y="2636832"/>
            <a:ext cx="3400273" cy="923330"/>
          </a:xfrm>
          <a:prstGeom prst="rect">
            <a:avLst/>
          </a:prstGeom>
          <a:solidFill>
            <a:schemeClr val="accent4">
              <a:lumMod val="20000"/>
              <a:lumOff val="80000"/>
            </a:schemeClr>
          </a:solidFill>
          <a:ln>
            <a:noFill/>
          </a:ln>
        </p:spPr>
        <p:txBody>
          <a:bodyPr wrap="square" rtlCol="0" anchor="ctr">
            <a:spAutoFit/>
          </a:bodyPr>
          <a:lstStyle/>
          <a:p>
            <a:pPr algn="just"/>
            <a:r>
              <a:rPr lang="en-GB" b="1" i="1" dirty="0">
                <a:solidFill>
                  <a:schemeClr val="tx2">
                    <a:lumMod val="50000"/>
                  </a:schemeClr>
                </a:solidFill>
              </a:rPr>
              <a:t>“By 2031, more than 10 billion GNSS devices will be in use across the world”</a:t>
            </a:r>
          </a:p>
        </p:txBody>
      </p:sp>
      <p:sp>
        <p:nvSpPr>
          <p:cNvPr id="34" name="Rectangle 33">
            <a:extLst>
              <a:ext uri="{FF2B5EF4-FFF2-40B4-BE49-F238E27FC236}">
                <a16:creationId xmlns:a16="http://schemas.microsoft.com/office/drawing/2014/main" id="{8775EA4D-695F-4B22-966C-9290B6BB033B}"/>
              </a:ext>
            </a:extLst>
          </p:cNvPr>
          <p:cNvSpPr/>
          <p:nvPr/>
        </p:nvSpPr>
        <p:spPr>
          <a:xfrm>
            <a:off x="2836783" y="2379425"/>
            <a:ext cx="3166852" cy="16051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i="1" dirty="0">
                <a:solidFill>
                  <a:schemeClr val="tx2">
                    <a:lumMod val="50000"/>
                  </a:schemeClr>
                </a:solidFill>
              </a:rPr>
              <a:t>“</a:t>
            </a:r>
            <a:r>
              <a:rPr lang="en-US" b="1" i="1" dirty="0">
                <a:solidFill>
                  <a:schemeClr val="tx2">
                    <a:lumMod val="50000"/>
                  </a:schemeClr>
                </a:solidFill>
              </a:rPr>
              <a:t>The global GNSS downstream market revenues from both devices and services will grow from almost €200 bn in 2021 to €500 bn in 2031 </a:t>
            </a:r>
            <a:r>
              <a:rPr lang="en-GB" b="1" i="1" dirty="0">
                <a:solidFill>
                  <a:schemeClr val="tx2">
                    <a:lumMod val="50000"/>
                  </a:schemeClr>
                </a:solidFill>
              </a:rPr>
              <a:t>”</a:t>
            </a:r>
          </a:p>
        </p:txBody>
      </p:sp>
      <p:sp>
        <p:nvSpPr>
          <p:cNvPr id="35" name="Rectangle 34">
            <a:extLst>
              <a:ext uri="{FF2B5EF4-FFF2-40B4-BE49-F238E27FC236}">
                <a16:creationId xmlns:a16="http://schemas.microsoft.com/office/drawing/2014/main" id="{6B80A09F-5C8B-4D0A-9021-44B33F614E75}"/>
              </a:ext>
            </a:extLst>
          </p:cNvPr>
          <p:cNvSpPr/>
          <p:nvPr/>
        </p:nvSpPr>
        <p:spPr>
          <a:xfrm>
            <a:off x="2836782" y="4298109"/>
            <a:ext cx="3166853" cy="21140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i="1" dirty="0">
                <a:solidFill>
                  <a:schemeClr val="tx2">
                    <a:lumMod val="50000"/>
                  </a:schemeClr>
                </a:solidFill>
              </a:rPr>
              <a:t>“</a:t>
            </a:r>
            <a:r>
              <a:rPr lang="en-US" b="1" i="1" dirty="0">
                <a:solidFill>
                  <a:schemeClr val="tx2">
                    <a:lumMod val="50000"/>
                  </a:schemeClr>
                </a:solidFill>
              </a:rPr>
              <a:t>In terms of demand, the Asia-Pacific region continues to dominate the GNSS revenues market both for device and services revenues (i.e. 36% and 40% of the global share respectively in 2021)</a:t>
            </a:r>
            <a:r>
              <a:rPr lang="en-GB" b="1" i="1" dirty="0">
                <a:solidFill>
                  <a:schemeClr val="tx2">
                    <a:lumMod val="50000"/>
                  </a:schemeClr>
                </a:solidFill>
              </a:rPr>
              <a:t>”</a:t>
            </a:r>
          </a:p>
        </p:txBody>
      </p:sp>
      <p:pic>
        <p:nvPicPr>
          <p:cNvPr id="37" name="Picture 2" descr="Generate revenues">
            <a:extLst>
              <a:ext uri="{FF2B5EF4-FFF2-40B4-BE49-F238E27FC236}">
                <a16:creationId xmlns:a16="http://schemas.microsoft.com/office/drawing/2014/main" id="{20E3133C-FAC5-4FB0-8A8C-56E88D1941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592" y="2226558"/>
            <a:ext cx="1910892" cy="191089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Aviation navigation, global navigation, gnss, gps, gps navigation,  satellite navigation icon - Download on Iconfinder">
            <a:extLst>
              <a:ext uri="{FF2B5EF4-FFF2-40B4-BE49-F238E27FC236}">
                <a16:creationId xmlns:a16="http://schemas.microsoft.com/office/drawing/2014/main" id="{B5397B53-C8F7-43CB-A580-E556247F40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5072" y="2234594"/>
            <a:ext cx="1810626" cy="18106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2379024-7287-42E3-B687-67A89B39BC0F}"/>
              </a:ext>
            </a:extLst>
          </p:cNvPr>
          <p:cNvSpPr txBox="1"/>
          <p:nvPr/>
        </p:nvSpPr>
        <p:spPr>
          <a:xfrm>
            <a:off x="8418181" y="4045220"/>
            <a:ext cx="3480179" cy="2308324"/>
          </a:xfrm>
          <a:prstGeom prst="rect">
            <a:avLst/>
          </a:prstGeom>
          <a:solidFill>
            <a:schemeClr val="accent4">
              <a:lumMod val="20000"/>
              <a:lumOff val="80000"/>
            </a:schemeClr>
          </a:solidFill>
          <a:ln>
            <a:noFill/>
          </a:ln>
        </p:spPr>
        <p:txBody>
          <a:bodyPr wrap="square" rtlCol="0" anchor="ctr">
            <a:spAutoFit/>
          </a:bodyPr>
          <a:lstStyle>
            <a:defPPr>
              <a:defRPr lang="LID4096"/>
            </a:defPPr>
            <a:lvl1pPr algn="just">
              <a:defRPr b="1" i="1">
                <a:solidFill>
                  <a:schemeClr val="tx2">
                    <a:lumMod val="50000"/>
                  </a:schemeClr>
                </a:solidFill>
              </a:defRPr>
            </a:lvl1pPr>
          </a:lstStyle>
          <a:p>
            <a:r>
              <a:rPr lang="en-GB" dirty="0"/>
              <a:t>“Global annual GNSS receiver shipments will reach 2.5 bn units by 2031, dominated by the applications falling under the Consumer Solutions, Tourism and Health segment which contributes to roughly 92% of global annual shipments”</a:t>
            </a:r>
          </a:p>
        </p:txBody>
      </p:sp>
      <p:pic>
        <p:nvPicPr>
          <p:cNvPr id="1026" name="Picture 2" descr="android, mobile, phone, smartphone Icon">
            <a:extLst>
              <a:ext uri="{FF2B5EF4-FFF2-40B4-BE49-F238E27FC236}">
                <a16:creationId xmlns:a16="http://schemas.microsoft.com/office/drawing/2014/main" id="{978C4661-4590-4C7F-A609-6B72E2A615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8367" y="4192877"/>
            <a:ext cx="2219247" cy="2219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CA967DD-A079-4622-8B94-C0D5E50566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592" y="4332954"/>
            <a:ext cx="2219247" cy="2205958"/>
          </a:xfrm>
          <a:prstGeom prst="rect">
            <a:avLst/>
          </a:prstGeom>
        </p:spPr>
      </p:pic>
    </p:spTree>
    <p:extLst>
      <p:ext uri="{BB962C8B-B14F-4D97-AF65-F5344CB8AC3E}">
        <p14:creationId xmlns:p14="http://schemas.microsoft.com/office/powerpoint/2010/main" val="15415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49EC-9189-448B-A027-13BDBA72C5B1}"/>
              </a:ext>
            </a:extLst>
          </p:cNvPr>
          <p:cNvSpPr>
            <a:spLocks noGrp="1"/>
          </p:cNvSpPr>
          <p:nvPr>
            <p:ph type="title"/>
          </p:nvPr>
        </p:nvSpPr>
        <p:spPr/>
        <p:txBody>
          <a:bodyPr/>
          <a:lstStyle/>
          <a:p>
            <a:r>
              <a:rPr lang="en-US" dirty="0"/>
              <a:t>EUSPA Mission in a nutshell</a:t>
            </a:r>
            <a:endParaRPr lang="en-150" dirty="0"/>
          </a:p>
        </p:txBody>
      </p:sp>
      <p:sp>
        <p:nvSpPr>
          <p:cNvPr id="3" name="Content Placeholder 2">
            <a:extLst>
              <a:ext uri="{FF2B5EF4-FFF2-40B4-BE49-F238E27FC236}">
                <a16:creationId xmlns:a16="http://schemas.microsoft.com/office/drawing/2014/main" id="{2B04EC7C-ADA5-4B56-A41E-F4A3C2FFF95B}"/>
              </a:ext>
            </a:extLst>
          </p:cNvPr>
          <p:cNvSpPr>
            <a:spLocks noGrp="1"/>
          </p:cNvSpPr>
          <p:nvPr>
            <p:ph idx="1"/>
          </p:nvPr>
        </p:nvSpPr>
        <p:spPr/>
        <p:txBody>
          <a:bodyPr>
            <a:normAutofit fontScale="92500" lnSpcReduction="20000"/>
          </a:bodyPr>
          <a:lstStyle/>
          <a:p>
            <a:r>
              <a:rPr lang="en-US" sz="2000" dirty="0"/>
              <a:t>Implement and monitor the </a:t>
            </a:r>
            <a:r>
              <a:rPr lang="en-US" sz="2000" b="1" dirty="0"/>
              <a:t>security</a:t>
            </a:r>
            <a:r>
              <a:rPr lang="en-US" sz="2000" dirty="0"/>
              <a:t> of the EU Space </a:t>
            </a:r>
            <a:r>
              <a:rPr lang="en-US" sz="2000" dirty="0" err="1"/>
              <a:t>Programme</a:t>
            </a:r>
            <a:r>
              <a:rPr lang="en-US" sz="2000" dirty="0"/>
              <a:t>;</a:t>
            </a:r>
          </a:p>
          <a:p>
            <a:r>
              <a:rPr lang="en-US" sz="2000" b="1" dirty="0"/>
              <a:t>Manage the exploitation of Galileo and EGNOS </a:t>
            </a:r>
            <a:r>
              <a:rPr lang="en-US" sz="2000" dirty="0"/>
              <a:t>and provide long-term, state-of-the-art safe and secure positioning, navigation and timing services;</a:t>
            </a:r>
          </a:p>
          <a:p>
            <a:r>
              <a:rPr lang="en-US" sz="2000" dirty="0"/>
              <a:t>Overarching coordination of </a:t>
            </a:r>
            <a:r>
              <a:rPr lang="en-US" sz="2000" b="1" dirty="0"/>
              <a:t>user-related aspects of GOVSATCOM</a:t>
            </a:r>
            <a:r>
              <a:rPr lang="en-US" sz="2000" dirty="0"/>
              <a:t>;</a:t>
            </a:r>
          </a:p>
          <a:p>
            <a:r>
              <a:rPr lang="en-US" sz="2000" b="1" dirty="0"/>
              <a:t>Communicate, promote, and develop the market for data, information and services </a:t>
            </a:r>
            <a:r>
              <a:rPr lang="en-US" sz="2000" dirty="0"/>
              <a:t>offered by Galileo, EGNOS, Copernicus and GOVSATCOM;</a:t>
            </a:r>
          </a:p>
          <a:p>
            <a:r>
              <a:rPr lang="en-US" sz="2000" dirty="0"/>
              <a:t>Develop </a:t>
            </a:r>
            <a:r>
              <a:rPr lang="en-US" sz="2000" b="1" dirty="0"/>
              <a:t>downstream applications </a:t>
            </a:r>
            <a:r>
              <a:rPr lang="en-US" sz="2000" dirty="0"/>
              <a:t>based on the </a:t>
            </a:r>
            <a:r>
              <a:rPr lang="en-US" sz="2000" dirty="0" err="1"/>
              <a:t>Programme’s</a:t>
            </a:r>
            <a:r>
              <a:rPr lang="en-US" sz="2000" dirty="0"/>
              <a:t> components;</a:t>
            </a:r>
          </a:p>
          <a:p>
            <a:r>
              <a:rPr lang="en-US" sz="2000" dirty="0"/>
              <a:t>Contribute to fostering a competitive European industry for Galileo, EGNOS, and GOVSATCOM, reinforcing the autonomy, including technological autonomy, of the Union and its Member States;</a:t>
            </a:r>
          </a:p>
          <a:p>
            <a:r>
              <a:rPr lang="en-US" sz="2000" dirty="0"/>
              <a:t>Contribute to </a:t>
            </a:r>
            <a:r>
              <a:rPr lang="en-US" sz="2000" dirty="0" err="1"/>
              <a:t>maximising</a:t>
            </a:r>
            <a:r>
              <a:rPr lang="en-US" sz="2000" dirty="0"/>
              <a:t> the socio-economic benefits of the EU Space </a:t>
            </a:r>
            <a:r>
              <a:rPr lang="en-US" sz="2000" dirty="0" err="1"/>
              <a:t>Programme</a:t>
            </a:r>
            <a:r>
              <a:rPr lang="en-US" sz="2000" dirty="0"/>
              <a:t> by fostering the development of a competitive and innovative downstream industry for Galileo, EGNOS, and Copernicus, leveraging also Horizon Europe, other EU funding mechanisms and innovative procurement mechanisms;</a:t>
            </a:r>
          </a:p>
          <a:p>
            <a:r>
              <a:rPr lang="en-US" sz="2000" dirty="0"/>
              <a:t>Contribute to fostering the development of a wider European space ecosystem, with a particular focus on innovation, entrepreneurship and start-ups, and reinforcing know-how in Member States and Union regions.</a:t>
            </a:r>
          </a:p>
        </p:txBody>
      </p:sp>
      <p:sp>
        <p:nvSpPr>
          <p:cNvPr id="4" name="Slide Number Placeholder 3">
            <a:extLst>
              <a:ext uri="{FF2B5EF4-FFF2-40B4-BE49-F238E27FC236}">
                <a16:creationId xmlns:a16="http://schemas.microsoft.com/office/drawing/2014/main" id="{DE6C1311-E262-477E-A307-172110264FF7}"/>
              </a:ext>
            </a:extLst>
          </p:cNvPr>
          <p:cNvSpPr>
            <a:spLocks noGrp="1"/>
          </p:cNvSpPr>
          <p:nvPr>
            <p:ph type="sldNum" sz="quarter" idx="12"/>
          </p:nvPr>
        </p:nvSpPr>
        <p:spPr/>
        <p:txBody>
          <a:bodyPr/>
          <a:lstStyle/>
          <a:p>
            <a:fld id="{832D733E-3264-41AF-819B-F4786F848FED}" type="slidenum">
              <a:rPr lang="LID4096" smtClean="0"/>
              <a:t>5</a:t>
            </a:fld>
            <a:endParaRPr lang="LID4096"/>
          </a:p>
        </p:txBody>
      </p:sp>
    </p:spTree>
    <p:extLst>
      <p:ext uri="{BB962C8B-B14F-4D97-AF65-F5344CB8AC3E}">
        <p14:creationId xmlns:p14="http://schemas.microsoft.com/office/powerpoint/2010/main" val="109390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50EE-9B7E-4CA3-8A64-FE1006E4E127}"/>
              </a:ext>
            </a:extLst>
          </p:cNvPr>
          <p:cNvSpPr>
            <a:spLocks noGrp="1"/>
          </p:cNvSpPr>
          <p:nvPr>
            <p:ph type="title"/>
          </p:nvPr>
        </p:nvSpPr>
        <p:spPr>
          <a:xfrm>
            <a:off x="838199" y="365125"/>
            <a:ext cx="8330967" cy="1325563"/>
          </a:xfrm>
        </p:spPr>
        <p:txBody>
          <a:bodyPr/>
          <a:lstStyle/>
          <a:p>
            <a:r>
              <a:rPr lang="en-US" dirty="0"/>
              <a:t>Segment`s EO market share</a:t>
            </a:r>
            <a:endParaRPr lang="en-150" dirty="0"/>
          </a:p>
        </p:txBody>
      </p:sp>
      <p:sp>
        <p:nvSpPr>
          <p:cNvPr id="4" name="Slide Number Placeholder 3">
            <a:extLst>
              <a:ext uri="{FF2B5EF4-FFF2-40B4-BE49-F238E27FC236}">
                <a16:creationId xmlns:a16="http://schemas.microsoft.com/office/drawing/2014/main" id="{B10A2331-34E5-44FB-B915-CAFF39CB349E}"/>
              </a:ext>
            </a:extLst>
          </p:cNvPr>
          <p:cNvSpPr>
            <a:spLocks noGrp="1"/>
          </p:cNvSpPr>
          <p:nvPr>
            <p:ph type="sldNum" sz="quarter" idx="12"/>
          </p:nvPr>
        </p:nvSpPr>
        <p:spPr/>
        <p:txBody>
          <a:bodyPr/>
          <a:lstStyle/>
          <a:p>
            <a:fld id="{832D733E-3264-41AF-819B-F4786F848FED}" type="slidenum">
              <a:rPr lang="LID4096" smtClean="0"/>
              <a:t>50</a:t>
            </a:fld>
            <a:endParaRPr lang="LID4096"/>
          </a:p>
        </p:txBody>
      </p:sp>
      <p:sp>
        <p:nvSpPr>
          <p:cNvPr id="8" name="Rectangle 7">
            <a:extLst>
              <a:ext uri="{FF2B5EF4-FFF2-40B4-BE49-F238E27FC236}">
                <a16:creationId xmlns:a16="http://schemas.microsoft.com/office/drawing/2014/main" id="{ED66EDDE-2C2E-4F81-94F0-CD98DE8C916F}"/>
              </a:ext>
            </a:extLst>
          </p:cNvPr>
          <p:cNvSpPr/>
          <p:nvPr/>
        </p:nvSpPr>
        <p:spPr>
          <a:xfrm>
            <a:off x="498027" y="5853120"/>
            <a:ext cx="5080282" cy="33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i="1" dirty="0">
                <a:solidFill>
                  <a:schemeClr val="tx1"/>
                </a:solidFill>
              </a:rPr>
              <a:t>Note: The size of the bubbles represent the CAGR of each segment between 2021 and 2031</a:t>
            </a:r>
            <a:endParaRPr lang="en-BE" sz="1600" i="1" dirty="0">
              <a:solidFill>
                <a:schemeClr val="tx1"/>
              </a:solidFill>
            </a:endParaRPr>
          </a:p>
        </p:txBody>
      </p:sp>
      <p:pic>
        <p:nvPicPr>
          <p:cNvPr id="9" name="Picture 8">
            <a:extLst>
              <a:ext uri="{FF2B5EF4-FFF2-40B4-BE49-F238E27FC236}">
                <a16:creationId xmlns:a16="http://schemas.microsoft.com/office/drawing/2014/main" id="{F0227DB8-1EDE-43A6-9597-BD3150BBF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42819"/>
            <a:ext cx="7386320" cy="3942849"/>
          </a:xfrm>
          <a:prstGeom prst="rect">
            <a:avLst/>
          </a:prstGeom>
        </p:spPr>
      </p:pic>
      <p:sp>
        <p:nvSpPr>
          <p:cNvPr id="25" name="Rectangle 24">
            <a:extLst>
              <a:ext uri="{FF2B5EF4-FFF2-40B4-BE49-F238E27FC236}">
                <a16:creationId xmlns:a16="http://schemas.microsoft.com/office/drawing/2014/main" id="{50D6698D-F8C0-4756-885B-269B31715877}"/>
              </a:ext>
            </a:extLst>
          </p:cNvPr>
          <p:cNvSpPr/>
          <p:nvPr/>
        </p:nvSpPr>
        <p:spPr>
          <a:xfrm>
            <a:off x="7264400" y="1589088"/>
            <a:ext cx="4826000" cy="5355312"/>
          </a:xfrm>
          <a:prstGeom prst="rect">
            <a:avLst/>
          </a:prstGeom>
        </p:spPr>
        <p:txBody>
          <a:bodyPr wrap="square">
            <a:spAutoFit/>
          </a:bodyPr>
          <a:lstStyle/>
          <a:p>
            <a:pPr marL="285750" indent="-285750">
              <a:buFont typeface="Arial" panose="020B0604020202020204" pitchFamily="34" charset="0"/>
              <a:buChar char="•"/>
            </a:pPr>
            <a:r>
              <a:rPr lang="en-US" dirty="0"/>
              <a:t>Segments in the darker zone are those </a:t>
            </a:r>
            <a:r>
              <a:rPr lang="en-US" b="1" dirty="0"/>
              <a:t>which are projected to grow faster than others</a:t>
            </a:r>
            <a:r>
              <a:rPr lang="en-US" dirty="0"/>
              <a:t>, while those in the lighter zone will experience slower growth (can be explained by the degree of maturity of the segment)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mature market segments will experience smaller year-on-year growth than emergent markets in which the customer base is not yet well established.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 instance, a mature segments such as Energy and Raw Materials has a slow and constant growth rate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Conversely, Insurance and Finance is a rapidly increasing segment with high growth rate </a:t>
            </a:r>
            <a:br>
              <a:rPr lang="en-US" dirty="0"/>
            </a:br>
            <a:endParaRPr lang="en-150" dirty="0"/>
          </a:p>
        </p:txBody>
      </p:sp>
    </p:spTree>
    <p:extLst>
      <p:ext uri="{BB962C8B-B14F-4D97-AF65-F5344CB8AC3E}">
        <p14:creationId xmlns:p14="http://schemas.microsoft.com/office/powerpoint/2010/main" val="2351270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CC2BF-30AB-4E90-93E0-FE2AFEF689D2}"/>
              </a:ext>
            </a:extLst>
          </p:cNvPr>
          <p:cNvSpPr>
            <a:spLocks noGrp="1"/>
          </p:cNvSpPr>
          <p:nvPr>
            <p:ph type="sldNum" sz="quarter" idx="12"/>
          </p:nvPr>
        </p:nvSpPr>
        <p:spPr/>
        <p:txBody>
          <a:bodyPr/>
          <a:lstStyle/>
          <a:p>
            <a:fld id="{832D733E-3264-41AF-819B-F4786F848FED}" type="slidenum">
              <a:rPr lang="LID4096" smtClean="0"/>
              <a:t>51</a:t>
            </a:fld>
            <a:endParaRPr lang="LID4096"/>
          </a:p>
        </p:txBody>
      </p:sp>
      <p:sp>
        <p:nvSpPr>
          <p:cNvPr id="5" name="Title 1">
            <a:extLst>
              <a:ext uri="{FF2B5EF4-FFF2-40B4-BE49-F238E27FC236}">
                <a16:creationId xmlns:a16="http://schemas.microsoft.com/office/drawing/2014/main" id="{51349AD1-0995-4A26-9C30-8FFA8F45DC6B}"/>
              </a:ext>
            </a:extLst>
          </p:cNvPr>
          <p:cNvSpPr>
            <a:spLocks noGrp="1"/>
          </p:cNvSpPr>
          <p:nvPr>
            <p:ph type="title"/>
          </p:nvPr>
        </p:nvSpPr>
        <p:spPr>
          <a:xfrm>
            <a:off x="838199" y="365125"/>
            <a:ext cx="8330967" cy="1325563"/>
          </a:xfrm>
        </p:spPr>
        <p:txBody>
          <a:bodyPr/>
          <a:lstStyle/>
          <a:p>
            <a:r>
              <a:rPr lang="en-US" dirty="0"/>
              <a:t>Generic EO value chain</a:t>
            </a:r>
            <a:endParaRPr lang="en-150" dirty="0"/>
          </a:p>
        </p:txBody>
      </p:sp>
      <p:pic>
        <p:nvPicPr>
          <p:cNvPr id="3" name="Picture 2">
            <a:extLst>
              <a:ext uri="{FF2B5EF4-FFF2-40B4-BE49-F238E27FC236}">
                <a16:creationId xmlns:a16="http://schemas.microsoft.com/office/drawing/2014/main" id="{92066609-6B87-49C3-B47E-CBD0E1D7B9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 y="1995237"/>
            <a:ext cx="8029463" cy="3170238"/>
          </a:xfrm>
          <a:prstGeom prst="rect">
            <a:avLst/>
          </a:prstGeom>
        </p:spPr>
      </p:pic>
      <p:sp>
        <p:nvSpPr>
          <p:cNvPr id="23" name="Rectangle 5">
            <a:extLst>
              <a:ext uri="{FF2B5EF4-FFF2-40B4-BE49-F238E27FC236}">
                <a16:creationId xmlns:a16="http://schemas.microsoft.com/office/drawing/2014/main" id="{51D5432B-D2BF-4A0B-AFFC-589A067771C6}"/>
              </a:ext>
            </a:extLst>
          </p:cNvPr>
          <p:cNvSpPr/>
          <p:nvPr/>
        </p:nvSpPr>
        <p:spPr>
          <a:xfrm>
            <a:off x="8002629" y="1856807"/>
            <a:ext cx="3959142" cy="3801041"/>
          </a:xfrm>
          <a:prstGeom prst="rect">
            <a:avLst/>
          </a:prstGeom>
          <a:ln>
            <a:noFill/>
          </a:ln>
        </p:spPr>
        <p:txBody>
          <a:bodyPr wrap="square">
            <a:spAutoFit/>
          </a:bodyPr>
          <a:lstStyle/>
          <a:p>
            <a:pPr marL="285750" indent="-285750" algn="just">
              <a:spcAft>
                <a:spcPts val="600"/>
              </a:spcAft>
              <a:buFont typeface="Arial" panose="020B0604020202020204" pitchFamily="34" charset="0"/>
              <a:buChar char="•"/>
            </a:pPr>
            <a:r>
              <a:rPr lang="en-GB" dirty="0">
                <a:solidFill>
                  <a:schemeClr val="tx2">
                    <a:lumMod val="50000"/>
                  </a:schemeClr>
                </a:solidFill>
              </a:rPr>
              <a:t>The EO value chain is presented at three levels. At the highest level (light blue, </a:t>
            </a:r>
            <a:r>
              <a:rPr lang="en-GB" b="1" dirty="0">
                <a:solidFill>
                  <a:schemeClr val="tx2">
                    <a:lumMod val="50000"/>
                  </a:schemeClr>
                </a:solidFill>
              </a:rPr>
              <a:t>demand</a:t>
            </a:r>
            <a:r>
              <a:rPr lang="en-GB" dirty="0">
                <a:solidFill>
                  <a:schemeClr val="tx2">
                    <a:lumMod val="50000"/>
                  </a:schemeClr>
                </a:solidFill>
              </a:rPr>
              <a:t>), the market is split by EO data and EO value-added services </a:t>
            </a:r>
            <a:r>
              <a:rPr lang="en-GB" dirty="0">
                <a:solidFill>
                  <a:srgbClr val="FF0000"/>
                </a:solidFill>
              </a:rPr>
              <a:t> majority of the charts</a:t>
            </a:r>
          </a:p>
          <a:p>
            <a:pPr marL="285750" indent="-285750" algn="just">
              <a:spcAft>
                <a:spcPts val="600"/>
              </a:spcAft>
              <a:buFont typeface="Arial" panose="020B0604020202020204" pitchFamily="34" charset="0"/>
              <a:buChar char="•"/>
            </a:pPr>
            <a:r>
              <a:rPr lang="en-GB" dirty="0">
                <a:solidFill>
                  <a:schemeClr val="tx2">
                    <a:lumMod val="50000"/>
                  </a:schemeClr>
                </a:solidFill>
              </a:rPr>
              <a:t>At the next level (green, </a:t>
            </a:r>
            <a:r>
              <a:rPr lang="en-GB" b="1" dirty="0">
                <a:solidFill>
                  <a:schemeClr val="tx2">
                    <a:lumMod val="50000"/>
                  </a:schemeClr>
                </a:solidFill>
              </a:rPr>
              <a:t>supply</a:t>
            </a:r>
            <a:r>
              <a:rPr lang="en-GB" dirty="0">
                <a:solidFill>
                  <a:schemeClr val="tx2">
                    <a:lumMod val="50000"/>
                  </a:schemeClr>
                </a:solidFill>
              </a:rPr>
              <a:t>), industry players fit into three categories: </a:t>
            </a:r>
          </a:p>
          <a:p>
            <a:pPr marL="285750" indent="-285750" algn="just">
              <a:spcAft>
                <a:spcPts val="600"/>
              </a:spcAft>
              <a:buFontTx/>
              <a:buChar char="-"/>
            </a:pPr>
            <a:r>
              <a:rPr lang="en-GB" dirty="0">
                <a:solidFill>
                  <a:schemeClr val="tx2">
                    <a:lumMod val="50000"/>
                  </a:schemeClr>
                </a:solidFill>
              </a:rPr>
              <a:t>Data acquisition and distribution</a:t>
            </a:r>
          </a:p>
          <a:p>
            <a:pPr marL="285750" indent="-285750" algn="just">
              <a:spcAft>
                <a:spcPts val="600"/>
              </a:spcAft>
              <a:buFontTx/>
              <a:buChar char="-"/>
            </a:pPr>
            <a:r>
              <a:rPr lang="en-GB" dirty="0">
                <a:solidFill>
                  <a:schemeClr val="tx2">
                    <a:lumMod val="50000"/>
                  </a:schemeClr>
                </a:solidFill>
              </a:rPr>
              <a:t>Data processing</a:t>
            </a:r>
          </a:p>
          <a:p>
            <a:pPr marL="285750" indent="-285750" algn="just">
              <a:spcAft>
                <a:spcPts val="600"/>
              </a:spcAft>
              <a:buFontTx/>
              <a:buChar char="-"/>
            </a:pPr>
            <a:r>
              <a:rPr lang="en-GB" dirty="0">
                <a:solidFill>
                  <a:schemeClr val="tx2">
                    <a:lumMod val="50000"/>
                  </a:schemeClr>
                </a:solidFill>
              </a:rPr>
              <a:t>Analysis, insights &amp; decision support</a:t>
            </a:r>
          </a:p>
          <a:p>
            <a:pPr algn="just">
              <a:spcAft>
                <a:spcPts val="600"/>
              </a:spcAft>
            </a:pPr>
            <a:r>
              <a:rPr lang="en-GB" dirty="0">
                <a:solidFill>
                  <a:srgbClr val="FF0000"/>
                </a:solidFill>
              </a:rPr>
              <a:t>	Market share data</a:t>
            </a:r>
            <a:endParaRPr lang="en-US" dirty="0">
              <a:solidFill>
                <a:srgbClr val="FF0000"/>
              </a:solidFill>
            </a:endParaRPr>
          </a:p>
        </p:txBody>
      </p:sp>
    </p:spTree>
    <p:extLst>
      <p:ext uri="{BB962C8B-B14F-4D97-AF65-F5344CB8AC3E}">
        <p14:creationId xmlns:p14="http://schemas.microsoft.com/office/powerpoint/2010/main" val="6044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E7A0-8535-4FF6-99A6-42742E7260F4}"/>
              </a:ext>
            </a:extLst>
          </p:cNvPr>
          <p:cNvSpPr>
            <a:spLocks noGrp="1"/>
          </p:cNvSpPr>
          <p:nvPr>
            <p:ph type="title"/>
          </p:nvPr>
        </p:nvSpPr>
        <p:spPr/>
        <p:txBody>
          <a:bodyPr/>
          <a:lstStyle/>
          <a:p>
            <a:r>
              <a:rPr lang="en-US" dirty="0"/>
              <a:t>EO highlights from the report</a:t>
            </a:r>
            <a:endParaRPr lang="LID4096" dirty="0"/>
          </a:p>
        </p:txBody>
      </p:sp>
      <p:sp>
        <p:nvSpPr>
          <p:cNvPr id="2" name="Slide Number Placeholder 1">
            <a:extLst>
              <a:ext uri="{FF2B5EF4-FFF2-40B4-BE49-F238E27FC236}">
                <a16:creationId xmlns:a16="http://schemas.microsoft.com/office/drawing/2014/main" id="{58C67B23-9276-4C7E-82A4-E77A3CABF0DB}"/>
              </a:ext>
            </a:extLst>
          </p:cNvPr>
          <p:cNvSpPr>
            <a:spLocks noGrp="1"/>
          </p:cNvSpPr>
          <p:nvPr>
            <p:ph type="sldNum" sz="quarter" idx="12"/>
          </p:nvPr>
        </p:nvSpPr>
        <p:spPr/>
        <p:txBody>
          <a:bodyPr/>
          <a:lstStyle/>
          <a:p>
            <a:fld id="{832D733E-3264-41AF-819B-F4786F848FED}" type="slidenum">
              <a:rPr lang="LID4096" smtClean="0"/>
              <a:t>52</a:t>
            </a:fld>
            <a:endParaRPr lang="LID4096"/>
          </a:p>
        </p:txBody>
      </p:sp>
      <p:sp>
        <p:nvSpPr>
          <p:cNvPr id="32" name="Slide Number Placeholder 3">
            <a:extLst>
              <a:ext uri="{FF2B5EF4-FFF2-40B4-BE49-F238E27FC236}">
                <a16:creationId xmlns:a16="http://schemas.microsoft.com/office/drawing/2014/main" id="{844D68CB-3D06-46D6-B9FB-6419C7E19DA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LID4096"/>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D733E-3264-41AF-819B-F4786F848FED}" type="slidenum">
              <a:rPr lang="LID4096" smtClean="0"/>
              <a:pPr/>
              <a:t>52</a:t>
            </a:fld>
            <a:endParaRPr lang="LID4096" dirty="0"/>
          </a:p>
        </p:txBody>
      </p:sp>
      <p:sp>
        <p:nvSpPr>
          <p:cNvPr id="33" name="TextBox 32">
            <a:extLst>
              <a:ext uri="{FF2B5EF4-FFF2-40B4-BE49-F238E27FC236}">
                <a16:creationId xmlns:a16="http://schemas.microsoft.com/office/drawing/2014/main" id="{12076CD3-0287-4FCA-8B74-5C04958E70AF}"/>
              </a:ext>
            </a:extLst>
          </p:cNvPr>
          <p:cNvSpPr txBox="1"/>
          <p:nvPr/>
        </p:nvSpPr>
        <p:spPr>
          <a:xfrm>
            <a:off x="8178972" y="1974774"/>
            <a:ext cx="3743488" cy="2308324"/>
          </a:xfrm>
          <a:prstGeom prst="rect">
            <a:avLst/>
          </a:prstGeom>
          <a:solidFill>
            <a:schemeClr val="accent4">
              <a:lumMod val="20000"/>
              <a:lumOff val="80000"/>
            </a:schemeClr>
          </a:solidFill>
          <a:ln>
            <a:noFill/>
          </a:ln>
        </p:spPr>
        <p:txBody>
          <a:bodyPr wrap="square" rtlCol="0" anchor="ctr">
            <a:spAutoFit/>
          </a:bodyPr>
          <a:lstStyle/>
          <a:p>
            <a:pPr algn="just"/>
            <a:r>
              <a:rPr lang="en-GB" b="1" i="1" dirty="0">
                <a:solidFill>
                  <a:schemeClr val="tx2">
                    <a:lumMod val="50000"/>
                  </a:schemeClr>
                </a:solidFill>
              </a:rPr>
              <a:t>“</a:t>
            </a:r>
            <a:r>
              <a:rPr lang="en-US" b="1" i="1" dirty="0">
                <a:solidFill>
                  <a:schemeClr val="tx2">
                    <a:lumMod val="50000"/>
                  </a:schemeClr>
                </a:solidFill>
              </a:rPr>
              <a:t>The Insurance and Finance segment is expected to experience the fastest growth over the next decade for both data and value-added service revenues, boosted by the growing use and demand for parametric insurance products in the context of disaster resilience frameworks”</a:t>
            </a:r>
            <a:endParaRPr lang="en-GB" b="1" i="1" dirty="0">
              <a:solidFill>
                <a:schemeClr val="tx2">
                  <a:lumMod val="50000"/>
                </a:schemeClr>
              </a:solidFill>
            </a:endParaRPr>
          </a:p>
        </p:txBody>
      </p:sp>
      <p:sp>
        <p:nvSpPr>
          <p:cNvPr id="34" name="Rectangle 33">
            <a:extLst>
              <a:ext uri="{FF2B5EF4-FFF2-40B4-BE49-F238E27FC236}">
                <a16:creationId xmlns:a16="http://schemas.microsoft.com/office/drawing/2014/main" id="{8775EA4D-695F-4B22-966C-9290B6BB033B}"/>
              </a:ext>
            </a:extLst>
          </p:cNvPr>
          <p:cNvSpPr/>
          <p:nvPr/>
        </p:nvSpPr>
        <p:spPr>
          <a:xfrm>
            <a:off x="2333577" y="1974774"/>
            <a:ext cx="3518583" cy="21925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i="1" dirty="0">
                <a:solidFill>
                  <a:schemeClr val="tx2">
                    <a:lumMod val="50000"/>
                  </a:schemeClr>
                </a:solidFill>
              </a:rPr>
              <a:t>“</a:t>
            </a:r>
            <a:r>
              <a:rPr lang="en-US" b="1" i="1" dirty="0">
                <a:solidFill>
                  <a:schemeClr val="tx2">
                    <a:lumMod val="50000"/>
                  </a:schemeClr>
                </a:solidFill>
              </a:rPr>
              <a:t>With revenues set to double from roughly €2.8 billion to over €5.5 billion over the next decade, the market for Earth Observation applications is boosted by a large pool of value-added services (i.e. 85% of global revenue)” </a:t>
            </a:r>
            <a:endParaRPr lang="en-GB" b="1" i="1" dirty="0">
              <a:solidFill>
                <a:schemeClr val="tx2">
                  <a:lumMod val="50000"/>
                </a:schemeClr>
              </a:solidFill>
            </a:endParaRPr>
          </a:p>
        </p:txBody>
      </p:sp>
      <p:sp>
        <p:nvSpPr>
          <p:cNvPr id="35" name="Rectangle 34">
            <a:extLst>
              <a:ext uri="{FF2B5EF4-FFF2-40B4-BE49-F238E27FC236}">
                <a16:creationId xmlns:a16="http://schemas.microsoft.com/office/drawing/2014/main" id="{6B80A09F-5C8B-4D0A-9021-44B33F614E75}"/>
              </a:ext>
            </a:extLst>
          </p:cNvPr>
          <p:cNvSpPr/>
          <p:nvPr/>
        </p:nvSpPr>
        <p:spPr>
          <a:xfrm>
            <a:off x="8178972" y="4638776"/>
            <a:ext cx="3662907" cy="16233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i="1" dirty="0">
                <a:solidFill>
                  <a:schemeClr val="tx2">
                    <a:lumMod val="50000"/>
                  </a:schemeClr>
                </a:solidFill>
              </a:rPr>
              <a:t>“</a:t>
            </a:r>
            <a:r>
              <a:rPr lang="en-US" b="1" i="1" dirty="0">
                <a:solidFill>
                  <a:schemeClr val="tx2">
                    <a:lumMod val="50000"/>
                  </a:schemeClr>
                </a:solidFill>
              </a:rPr>
              <a:t>Although the European EO industry is dominated by SMEs and start-ups, from a supply perspective, European companies hold over 41% of the global EO market</a:t>
            </a:r>
            <a:r>
              <a:rPr lang="en-GB" b="1" i="1" dirty="0">
                <a:solidFill>
                  <a:schemeClr val="tx2">
                    <a:lumMod val="50000"/>
                  </a:schemeClr>
                </a:solidFill>
              </a:rPr>
              <a:t>”</a:t>
            </a:r>
          </a:p>
        </p:txBody>
      </p:sp>
      <p:pic>
        <p:nvPicPr>
          <p:cNvPr id="37" name="Picture 2" descr="Generate revenues">
            <a:extLst>
              <a:ext uri="{FF2B5EF4-FFF2-40B4-BE49-F238E27FC236}">
                <a16:creationId xmlns:a16="http://schemas.microsoft.com/office/drawing/2014/main" id="{20E3133C-FAC5-4FB0-8A8C-56E88D1941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5" y="3106503"/>
            <a:ext cx="2226036" cy="222603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2379024-7287-42E3-B687-67A89B39BC0F}"/>
              </a:ext>
            </a:extLst>
          </p:cNvPr>
          <p:cNvSpPr txBox="1"/>
          <p:nvPr/>
        </p:nvSpPr>
        <p:spPr>
          <a:xfrm>
            <a:off x="2333577" y="4461550"/>
            <a:ext cx="3662907" cy="2031325"/>
          </a:xfrm>
          <a:prstGeom prst="rect">
            <a:avLst/>
          </a:prstGeom>
          <a:solidFill>
            <a:schemeClr val="accent4">
              <a:lumMod val="20000"/>
              <a:lumOff val="80000"/>
            </a:schemeClr>
          </a:solidFill>
          <a:ln>
            <a:noFill/>
          </a:ln>
        </p:spPr>
        <p:txBody>
          <a:bodyPr wrap="square" rtlCol="0" anchor="ctr">
            <a:spAutoFit/>
          </a:bodyPr>
          <a:lstStyle>
            <a:defPPr>
              <a:defRPr lang="LID4096"/>
            </a:defPPr>
            <a:lvl1pPr algn="just">
              <a:defRPr b="1" i="1">
                <a:solidFill>
                  <a:schemeClr val="tx2">
                    <a:lumMod val="50000"/>
                  </a:schemeClr>
                </a:solidFill>
              </a:defRPr>
            </a:lvl1pPr>
          </a:lstStyle>
          <a:p>
            <a:r>
              <a:rPr lang="en-GB" dirty="0"/>
              <a:t>“</a:t>
            </a:r>
            <a:r>
              <a:rPr lang="en-GB" dirty="0">
                <a:latin typeface="Calibri" pitchFamily="34" charset="0"/>
              </a:rPr>
              <a:t>Over half of global revenues (i.e. 55%) are generated by the top five segments, namely Urban Development and Cultural Heritage, Agriculture, Climate Services, Energy and Raw Materials, and Infrastructure</a:t>
            </a:r>
            <a:r>
              <a:rPr lang="en-GB" dirty="0"/>
              <a:t>”</a:t>
            </a:r>
          </a:p>
        </p:txBody>
      </p:sp>
      <p:pic>
        <p:nvPicPr>
          <p:cNvPr id="6" name="Picture 5">
            <a:extLst>
              <a:ext uri="{FF2B5EF4-FFF2-40B4-BE49-F238E27FC236}">
                <a16:creationId xmlns:a16="http://schemas.microsoft.com/office/drawing/2014/main" id="{C22807E4-E825-4253-9F16-8081AE6ABCD0}"/>
              </a:ext>
            </a:extLst>
          </p:cNvPr>
          <p:cNvPicPr>
            <a:picLocks noChangeAspect="1"/>
          </p:cNvPicPr>
          <p:nvPr/>
        </p:nvPicPr>
        <p:blipFill>
          <a:blip r:embed="rId4"/>
          <a:stretch>
            <a:fillRect/>
          </a:stretch>
        </p:blipFill>
        <p:spPr>
          <a:xfrm>
            <a:off x="5926503" y="4488105"/>
            <a:ext cx="2148744" cy="1924704"/>
          </a:xfrm>
          <a:prstGeom prst="rect">
            <a:avLst/>
          </a:prstGeom>
        </p:spPr>
      </p:pic>
      <p:pic>
        <p:nvPicPr>
          <p:cNvPr id="7" name="Picture 6">
            <a:extLst>
              <a:ext uri="{FF2B5EF4-FFF2-40B4-BE49-F238E27FC236}">
                <a16:creationId xmlns:a16="http://schemas.microsoft.com/office/drawing/2014/main" id="{E4A20FF0-BE4B-4321-A09A-25A9BE9150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7600" y="2218310"/>
            <a:ext cx="1748774" cy="1776386"/>
          </a:xfrm>
          <a:prstGeom prst="rect">
            <a:avLst/>
          </a:prstGeom>
        </p:spPr>
      </p:pic>
    </p:spTree>
    <p:extLst>
      <p:ext uri="{BB962C8B-B14F-4D97-AF65-F5344CB8AC3E}">
        <p14:creationId xmlns:p14="http://schemas.microsoft.com/office/powerpoint/2010/main" val="1524086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9AEE46-EAFB-4AC8-9386-21AE1D26B9F1}"/>
              </a:ext>
            </a:extLst>
          </p:cNvPr>
          <p:cNvSpPr>
            <a:spLocks noGrp="1"/>
          </p:cNvSpPr>
          <p:nvPr>
            <p:ph type="sldNum" sz="quarter" idx="12"/>
          </p:nvPr>
        </p:nvSpPr>
        <p:spPr/>
        <p:txBody>
          <a:bodyPr/>
          <a:lstStyle/>
          <a:p>
            <a:fld id="{832D733E-3264-41AF-819B-F4786F848FED}" type="slidenum">
              <a:rPr lang="LID4096" smtClean="0"/>
              <a:t>53</a:t>
            </a:fld>
            <a:endParaRPr lang="LID4096"/>
          </a:p>
        </p:txBody>
      </p:sp>
      <p:pic>
        <p:nvPicPr>
          <p:cNvPr id="3" name="Picture 2">
            <a:extLst>
              <a:ext uri="{FF2B5EF4-FFF2-40B4-BE49-F238E27FC236}">
                <a16:creationId xmlns:a16="http://schemas.microsoft.com/office/drawing/2014/main" id="{10FF5BBD-F9DC-4A23-9B6F-979519D88A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361" y="2443810"/>
            <a:ext cx="1944465" cy="2291691"/>
          </a:xfrm>
          <a:prstGeom prst="rect">
            <a:avLst/>
          </a:prstGeom>
        </p:spPr>
      </p:pic>
      <p:sp>
        <p:nvSpPr>
          <p:cNvPr id="4" name="Title 2">
            <a:extLst>
              <a:ext uri="{FF2B5EF4-FFF2-40B4-BE49-F238E27FC236}">
                <a16:creationId xmlns:a16="http://schemas.microsoft.com/office/drawing/2014/main" id="{58337353-63DB-46CB-98AD-567F1EAA419F}"/>
              </a:ext>
            </a:extLst>
          </p:cNvPr>
          <p:cNvSpPr txBox="1">
            <a:spLocks/>
          </p:cNvSpPr>
          <p:nvPr/>
        </p:nvSpPr>
        <p:spPr>
          <a:xfrm>
            <a:off x="3581400" y="3150606"/>
            <a:ext cx="77724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a:lstStyle>
          <a:p>
            <a:r>
              <a:rPr lang="en-US" dirty="0"/>
              <a:t>Content of the segment chapters</a:t>
            </a:r>
          </a:p>
          <a:p>
            <a:r>
              <a:rPr lang="en-US" sz="3600" dirty="0"/>
              <a:t>Example: Agriculture segment </a:t>
            </a:r>
            <a:endParaRPr lang="en-150" sz="3600" dirty="0"/>
          </a:p>
        </p:txBody>
      </p:sp>
    </p:spTree>
    <p:extLst>
      <p:ext uri="{BB962C8B-B14F-4D97-AF65-F5344CB8AC3E}">
        <p14:creationId xmlns:p14="http://schemas.microsoft.com/office/powerpoint/2010/main" val="1147650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BD40A-DCE6-434A-954C-74B089CCABFF}"/>
              </a:ext>
            </a:extLst>
          </p:cNvPr>
          <p:cNvSpPr>
            <a:spLocks noGrp="1"/>
          </p:cNvSpPr>
          <p:nvPr>
            <p:ph type="sldNum" sz="quarter" idx="12"/>
          </p:nvPr>
        </p:nvSpPr>
        <p:spPr/>
        <p:txBody>
          <a:bodyPr/>
          <a:lstStyle/>
          <a:p>
            <a:fld id="{832D733E-3264-41AF-819B-F4786F848FED}" type="slidenum">
              <a:rPr lang="LID4096" smtClean="0"/>
              <a:t>54</a:t>
            </a:fld>
            <a:endParaRPr lang="LID4096"/>
          </a:p>
        </p:txBody>
      </p:sp>
      <p:sp>
        <p:nvSpPr>
          <p:cNvPr id="3" name="Title 2">
            <a:extLst>
              <a:ext uri="{FF2B5EF4-FFF2-40B4-BE49-F238E27FC236}">
                <a16:creationId xmlns:a16="http://schemas.microsoft.com/office/drawing/2014/main" id="{336174B7-9A75-4188-B02B-070823EBABF5}"/>
              </a:ext>
            </a:extLst>
          </p:cNvPr>
          <p:cNvSpPr>
            <a:spLocks noGrp="1"/>
          </p:cNvSpPr>
          <p:nvPr>
            <p:ph type="title"/>
          </p:nvPr>
        </p:nvSpPr>
        <p:spPr>
          <a:xfrm>
            <a:off x="211515" y="0"/>
            <a:ext cx="7772400" cy="1325563"/>
          </a:xfrm>
        </p:spPr>
        <p:txBody>
          <a:bodyPr/>
          <a:lstStyle/>
          <a:p>
            <a:r>
              <a:rPr lang="en-US" dirty="0"/>
              <a:t>Segment`s content - First page </a:t>
            </a:r>
            <a:endParaRPr lang="en-150" dirty="0"/>
          </a:p>
        </p:txBody>
      </p:sp>
      <p:pic>
        <p:nvPicPr>
          <p:cNvPr id="5" name="Content Placeholder 4">
            <a:extLst>
              <a:ext uri="{FF2B5EF4-FFF2-40B4-BE49-F238E27FC236}">
                <a16:creationId xmlns:a16="http://schemas.microsoft.com/office/drawing/2014/main" id="{F22FCAEC-E4D4-4E4D-AFAC-F25D1D4AC65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86560" y="1055342"/>
            <a:ext cx="7772400" cy="5802658"/>
          </a:xfrm>
          <a:prstGeom prst="rect">
            <a:avLst/>
          </a:prstGeom>
        </p:spPr>
      </p:pic>
    </p:spTree>
    <p:extLst>
      <p:ext uri="{BB962C8B-B14F-4D97-AF65-F5344CB8AC3E}">
        <p14:creationId xmlns:p14="http://schemas.microsoft.com/office/powerpoint/2010/main" val="2123803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CD68A3-D061-4CA2-8D91-9FC1057B07DE}"/>
              </a:ext>
            </a:extLst>
          </p:cNvPr>
          <p:cNvSpPr>
            <a:spLocks noGrp="1"/>
          </p:cNvSpPr>
          <p:nvPr>
            <p:ph type="sldNum" sz="quarter" idx="12"/>
          </p:nvPr>
        </p:nvSpPr>
        <p:spPr/>
        <p:txBody>
          <a:bodyPr/>
          <a:lstStyle/>
          <a:p>
            <a:fld id="{832D733E-3264-41AF-819B-F4786F848FED}" type="slidenum">
              <a:rPr lang="LID4096" smtClean="0"/>
              <a:t>55</a:t>
            </a:fld>
            <a:endParaRPr lang="LID4096"/>
          </a:p>
        </p:txBody>
      </p:sp>
      <p:sp>
        <p:nvSpPr>
          <p:cNvPr id="3" name="Title 2">
            <a:extLst>
              <a:ext uri="{FF2B5EF4-FFF2-40B4-BE49-F238E27FC236}">
                <a16:creationId xmlns:a16="http://schemas.microsoft.com/office/drawing/2014/main" id="{238227E6-EDAD-4297-BE25-1CFE6AD8EDCF}"/>
              </a:ext>
            </a:extLst>
          </p:cNvPr>
          <p:cNvSpPr>
            <a:spLocks noGrp="1"/>
          </p:cNvSpPr>
          <p:nvPr>
            <p:ph type="title"/>
          </p:nvPr>
        </p:nvSpPr>
        <p:spPr>
          <a:xfrm>
            <a:off x="-1" y="0"/>
            <a:ext cx="8953877" cy="1325563"/>
          </a:xfrm>
        </p:spPr>
        <p:txBody>
          <a:bodyPr/>
          <a:lstStyle/>
          <a:p>
            <a:r>
              <a:rPr lang="en-US" dirty="0"/>
              <a:t>Segment`s content – Key trends</a:t>
            </a:r>
            <a:endParaRPr lang="en-150" dirty="0"/>
          </a:p>
        </p:txBody>
      </p:sp>
      <p:pic>
        <p:nvPicPr>
          <p:cNvPr id="5" name="Picture 4">
            <a:extLst>
              <a:ext uri="{FF2B5EF4-FFF2-40B4-BE49-F238E27FC236}">
                <a16:creationId xmlns:a16="http://schemas.microsoft.com/office/drawing/2014/main" id="{07736ECB-4A93-408A-91BA-BF2B9016B7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6645" y="1107555"/>
            <a:ext cx="8015915" cy="5753272"/>
          </a:xfrm>
          <a:prstGeom prst="rect">
            <a:avLst/>
          </a:prstGeom>
        </p:spPr>
      </p:pic>
    </p:spTree>
    <p:extLst>
      <p:ext uri="{BB962C8B-B14F-4D97-AF65-F5344CB8AC3E}">
        <p14:creationId xmlns:p14="http://schemas.microsoft.com/office/powerpoint/2010/main" val="293122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F4079-50BD-4213-BB85-1890118932F5}"/>
              </a:ext>
            </a:extLst>
          </p:cNvPr>
          <p:cNvSpPr>
            <a:spLocks noGrp="1"/>
          </p:cNvSpPr>
          <p:nvPr>
            <p:ph type="sldNum" sz="quarter" idx="12"/>
          </p:nvPr>
        </p:nvSpPr>
        <p:spPr/>
        <p:txBody>
          <a:bodyPr/>
          <a:lstStyle/>
          <a:p>
            <a:fld id="{832D733E-3264-41AF-819B-F4786F848FED}" type="slidenum">
              <a:rPr lang="LID4096" smtClean="0"/>
              <a:t>56</a:t>
            </a:fld>
            <a:endParaRPr lang="LID4096"/>
          </a:p>
        </p:txBody>
      </p:sp>
      <p:pic>
        <p:nvPicPr>
          <p:cNvPr id="5" name="Picture 4">
            <a:extLst>
              <a:ext uri="{FF2B5EF4-FFF2-40B4-BE49-F238E27FC236}">
                <a16:creationId xmlns:a16="http://schemas.microsoft.com/office/drawing/2014/main" id="{E11B21F6-1E14-41C9-8646-E86970E0AF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639" y="1076959"/>
            <a:ext cx="8174717" cy="5784651"/>
          </a:xfrm>
          <a:prstGeom prst="rect">
            <a:avLst/>
          </a:prstGeom>
        </p:spPr>
      </p:pic>
      <p:sp>
        <p:nvSpPr>
          <p:cNvPr id="6" name="Title 2">
            <a:extLst>
              <a:ext uri="{FF2B5EF4-FFF2-40B4-BE49-F238E27FC236}">
                <a16:creationId xmlns:a16="http://schemas.microsoft.com/office/drawing/2014/main" id="{62A2B7DB-A376-456B-AFC1-A8D00B20F091}"/>
              </a:ext>
            </a:extLst>
          </p:cNvPr>
          <p:cNvSpPr txBox="1">
            <a:spLocks/>
          </p:cNvSpPr>
          <p:nvPr/>
        </p:nvSpPr>
        <p:spPr>
          <a:xfrm>
            <a:off x="-1" y="0"/>
            <a:ext cx="89538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a:lstStyle>
          <a:p>
            <a:r>
              <a:rPr lang="en-US"/>
              <a:t>Segment`s content – User perspective</a:t>
            </a:r>
            <a:endParaRPr lang="en-150" dirty="0"/>
          </a:p>
        </p:txBody>
      </p:sp>
    </p:spTree>
    <p:extLst>
      <p:ext uri="{BB962C8B-B14F-4D97-AF65-F5344CB8AC3E}">
        <p14:creationId xmlns:p14="http://schemas.microsoft.com/office/powerpoint/2010/main" val="2934319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BD40A-DCE6-434A-954C-74B089CCABFF}"/>
              </a:ext>
            </a:extLst>
          </p:cNvPr>
          <p:cNvSpPr>
            <a:spLocks noGrp="1"/>
          </p:cNvSpPr>
          <p:nvPr>
            <p:ph type="sldNum" sz="quarter" idx="12"/>
          </p:nvPr>
        </p:nvSpPr>
        <p:spPr/>
        <p:txBody>
          <a:bodyPr/>
          <a:lstStyle/>
          <a:p>
            <a:fld id="{832D733E-3264-41AF-819B-F4786F848FED}" type="slidenum">
              <a:rPr lang="LID4096" smtClean="0"/>
              <a:t>57</a:t>
            </a:fld>
            <a:endParaRPr lang="LID4096"/>
          </a:p>
        </p:txBody>
      </p:sp>
      <p:sp>
        <p:nvSpPr>
          <p:cNvPr id="3" name="Title 2">
            <a:extLst>
              <a:ext uri="{FF2B5EF4-FFF2-40B4-BE49-F238E27FC236}">
                <a16:creationId xmlns:a16="http://schemas.microsoft.com/office/drawing/2014/main" id="{336174B7-9A75-4188-B02B-070823EBABF5}"/>
              </a:ext>
            </a:extLst>
          </p:cNvPr>
          <p:cNvSpPr>
            <a:spLocks noGrp="1"/>
          </p:cNvSpPr>
          <p:nvPr>
            <p:ph type="title"/>
          </p:nvPr>
        </p:nvSpPr>
        <p:spPr>
          <a:xfrm>
            <a:off x="211515" y="0"/>
            <a:ext cx="7772400" cy="1325563"/>
          </a:xfrm>
        </p:spPr>
        <p:txBody>
          <a:bodyPr/>
          <a:lstStyle/>
          <a:p>
            <a:r>
              <a:rPr lang="en-US" dirty="0"/>
              <a:t>Segment`s content – Value Chains</a:t>
            </a:r>
            <a:endParaRPr lang="en-150" dirty="0"/>
          </a:p>
        </p:txBody>
      </p:sp>
      <p:pic>
        <p:nvPicPr>
          <p:cNvPr id="4" name="Picture 3">
            <a:extLst>
              <a:ext uri="{FF2B5EF4-FFF2-40B4-BE49-F238E27FC236}">
                <a16:creationId xmlns:a16="http://schemas.microsoft.com/office/drawing/2014/main" id="{FABD76FF-7B16-4D6B-9F5C-F8E1B1EFA2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9090" y="1047703"/>
            <a:ext cx="8195430" cy="5810297"/>
          </a:xfrm>
          <a:prstGeom prst="rect">
            <a:avLst/>
          </a:prstGeom>
        </p:spPr>
      </p:pic>
    </p:spTree>
    <p:extLst>
      <p:ext uri="{BB962C8B-B14F-4D97-AF65-F5344CB8AC3E}">
        <p14:creationId xmlns:p14="http://schemas.microsoft.com/office/powerpoint/2010/main" val="1852649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BD40A-DCE6-434A-954C-74B089CCABFF}"/>
              </a:ext>
            </a:extLst>
          </p:cNvPr>
          <p:cNvSpPr>
            <a:spLocks noGrp="1"/>
          </p:cNvSpPr>
          <p:nvPr>
            <p:ph type="sldNum" sz="quarter" idx="12"/>
          </p:nvPr>
        </p:nvSpPr>
        <p:spPr/>
        <p:txBody>
          <a:bodyPr/>
          <a:lstStyle/>
          <a:p>
            <a:fld id="{832D733E-3264-41AF-819B-F4786F848FED}" type="slidenum">
              <a:rPr lang="LID4096" smtClean="0"/>
              <a:t>58</a:t>
            </a:fld>
            <a:endParaRPr lang="LID4096"/>
          </a:p>
        </p:txBody>
      </p:sp>
      <p:sp>
        <p:nvSpPr>
          <p:cNvPr id="3" name="Title 2">
            <a:extLst>
              <a:ext uri="{FF2B5EF4-FFF2-40B4-BE49-F238E27FC236}">
                <a16:creationId xmlns:a16="http://schemas.microsoft.com/office/drawing/2014/main" id="{336174B7-9A75-4188-B02B-070823EBABF5}"/>
              </a:ext>
            </a:extLst>
          </p:cNvPr>
          <p:cNvSpPr>
            <a:spLocks noGrp="1"/>
          </p:cNvSpPr>
          <p:nvPr>
            <p:ph type="title"/>
          </p:nvPr>
        </p:nvSpPr>
        <p:spPr>
          <a:xfrm>
            <a:off x="211515" y="0"/>
            <a:ext cx="9702030" cy="1325563"/>
          </a:xfrm>
        </p:spPr>
        <p:txBody>
          <a:bodyPr/>
          <a:lstStyle/>
          <a:p>
            <a:r>
              <a:rPr lang="en-US" dirty="0"/>
              <a:t>Segment`s content – </a:t>
            </a:r>
            <a:r>
              <a:rPr lang="en-US" sz="2800" dirty="0"/>
              <a:t>European Systems and projects</a:t>
            </a:r>
            <a:endParaRPr lang="en-150" dirty="0"/>
          </a:p>
        </p:txBody>
      </p:sp>
      <p:pic>
        <p:nvPicPr>
          <p:cNvPr id="4" name="Picture 3">
            <a:extLst>
              <a:ext uri="{FF2B5EF4-FFF2-40B4-BE49-F238E27FC236}">
                <a16:creationId xmlns:a16="http://schemas.microsoft.com/office/drawing/2014/main" id="{EC191129-97C2-4F9D-B70F-F3EBC0AA46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50597"/>
            <a:ext cx="8195430" cy="5807403"/>
          </a:xfrm>
          <a:prstGeom prst="rect">
            <a:avLst/>
          </a:prstGeom>
        </p:spPr>
      </p:pic>
    </p:spTree>
    <p:extLst>
      <p:ext uri="{BB962C8B-B14F-4D97-AF65-F5344CB8AC3E}">
        <p14:creationId xmlns:p14="http://schemas.microsoft.com/office/powerpoint/2010/main" val="169485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50EE-9B7E-4CA3-8A64-FE1006E4E127}"/>
              </a:ext>
            </a:extLst>
          </p:cNvPr>
          <p:cNvSpPr>
            <a:spLocks noGrp="1"/>
          </p:cNvSpPr>
          <p:nvPr>
            <p:ph type="title"/>
          </p:nvPr>
        </p:nvSpPr>
        <p:spPr>
          <a:xfrm>
            <a:off x="413887" y="127116"/>
            <a:ext cx="8961119" cy="1325563"/>
          </a:xfrm>
        </p:spPr>
        <p:txBody>
          <a:bodyPr>
            <a:normAutofit/>
          </a:bodyPr>
          <a:lstStyle/>
          <a:p>
            <a:r>
              <a:rPr lang="en-US" sz="4000" dirty="0"/>
              <a:t>Editor`s Special: </a:t>
            </a:r>
            <a:r>
              <a:rPr lang="en-US" sz="3200" dirty="0"/>
              <a:t>Innovative solutions for Health</a:t>
            </a:r>
            <a:endParaRPr lang="en-150" sz="4000" dirty="0"/>
          </a:p>
        </p:txBody>
      </p:sp>
      <p:sp>
        <p:nvSpPr>
          <p:cNvPr id="4" name="Slide Number Placeholder 3">
            <a:extLst>
              <a:ext uri="{FF2B5EF4-FFF2-40B4-BE49-F238E27FC236}">
                <a16:creationId xmlns:a16="http://schemas.microsoft.com/office/drawing/2014/main" id="{B10A2331-34E5-44FB-B915-CAFF39CB349E}"/>
              </a:ext>
            </a:extLst>
          </p:cNvPr>
          <p:cNvSpPr>
            <a:spLocks noGrp="1"/>
          </p:cNvSpPr>
          <p:nvPr>
            <p:ph type="sldNum" sz="quarter" idx="12"/>
          </p:nvPr>
        </p:nvSpPr>
        <p:spPr>
          <a:xfrm>
            <a:off x="8516765" y="6119375"/>
            <a:ext cx="2743200" cy="365125"/>
          </a:xfrm>
          <a:ln>
            <a:noFill/>
          </a:ln>
          <a:effectLst>
            <a:softEdge rad="112500"/>
          </a:effectLst>
        </p:spPr>
        <p:txBody>
          <a:bodyPr/>
          <a:lstStyle/>
          <a:p>
            <a:fld id="{832D733E-3264-41AF-819B-F4786F848FED}" type="slidenum">
              <a:rPr lang="LID4096" smtClean="0"/>
              <a:t>59</a:t>
            </a:fld>
            <a:endParaRPr lang="LID4096" dirty="0"/>
          </a:p>
        </p:txBody>
      </p:sp>
      <p:sp>
        <p:nvSpPr>
          <p:cNvPr id="33" name="Rectangle 32">
            <a:extLst>
              <a:ext uri="{FF2B5EF4-FFF2-40B4-BE49-F238E27FC236}">
                <a16:creationId xmlns:a16="http://schemas.microsoft.com/office/drawing/2014/main" id="{87CDE0AD-B6E9-4676-B4B3-E73BD9A27583}"/>
              </a:ext>
            </a:extLst>
          </p:cNvPr>
          <p:cNvSpPr/>
          <p:nvPr/>
        </p:nvSpPr>
        <p:spPr>
          <a:xfrm>
            <a:off x="2184748" y="4442020"/>
            <a:ext cx="6778762" cy="369332"/>
          </a:xfrm>
          <a:prstGeom prst="rect">
            <a:avLst/>
          </a:prstGeom>
        </p:spPr>
        <p:txBody>
          <a:bodyPr wrap="square">
            <a:spAutoFit/>
          </a:bodyPr>
          <a:lstStyle/>
          <a:p>
            <a:pPr marL="285750" indent="-285750" algn="just">
              <a:spcAft>
                <a:spcPts val="400"/>
              </a:spcAft>
              <a:buFont typeface="Wingdings" panose="05000000000000000000" pitchFamily="2" charset="2"/>
              <a:buChar char="ü"/>
            </a:pPr>
            <a:r>
              <a:rPr lang="en-GB" b="1" dirty="0">
                <a:solidFill>
                  <a:srgbClr val="10253F"/>
                </a:solidFill>
              </a:rPr>
              <a:t>The role of location information for emergency situations</a:t>
            </a:r>
          </a:p>
        </p:txBody>
      </p:sp>
      <p:sp>
        <p:nvSpPr>
          <p:cNvPr id="6" name="Rectangle 5">
            <a:extLst>
              <a:ext uri="{FF2B5EF4-FFF2-40B4-BE49-F238E27FC236}">
                <a16:creationId xmlns:a16="http://schemas.microsoft.com/office/drawing/2014/main" id="{247DA0E7-4FE9-47ED-926D-6697608191EC}"/>
              </a:ext>
            </a:extLst>
          </p:cNvPr>
          <p:cNvSpPr/>
          <p:nvPr/>
        </p:nvSpPr>
        <p:spPr>
          <a:xfrm>
            <a:off x="339706" y="1474971"/>
            <a:ext cx="11512588" cy="1354217"/>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GB" dirty="0">
                <a:solidFill>
                  <a:srgbClr val="10253F"/>
                </a:solidFill>
              </a:rPr>
              <a:t>Focuses on how space-based data from GNSS and EO is used across the healthcare segment and presents the latest GNSS- and EO-enabled tools, used by people and governments all across the world to improve healthcare systems</a:t>
            </a:r>
          </a:p>
          <a:p>
            <a:pPr marL="285750" indent="-285750" algn="just">
              <a:spcAft>
                <a:spcPts val="400"/>
              </a:spcAft>
              <a:buFont typeface="Arial" panose="020B0604020202020204" pitchFamily="34" charset="0"/>
              <a:buChar char="•"/>
            </a:pPr>
            <a:r>
              <a:rPr lang="en-GB" dirty="0">
                <a:solidFill>
                  <a:srgbClr val="10253F"/>
                </a:solidFill>
              </a:rPr>
              <a:t>Many applications covered in segments throughout the report play an important role for public health. More specifically we highlight developments such as:</a:t>
            </a:r>
          </a:p>
        </p:txBody>
      </p:sp>
      <p:sp>
        <p:nvSpPr>
          <p:cNvPr id="27" name="Rectangle 26">
            <a:extLst>
              <a:ext uri="{FF2B5EF4-FFF2-40B4-BE49-F238E27FC236}">
                <a16:creationId xmlns:a16="http://schemas.microsoft.com/office/drawing/2014/main" id="{9F856CEE-8BA8-4860-84FE-4C1088EFCE03}"/>
              </a:ext>
            </a:extLst>
          </p:cNvPr>
          <p:cNvSpPr/>
          <p:nvPr/>
        </p:nvSpPr>
        <p:spPr>
          <a:xfrm>
            <a:off x="2187315" y="2868724"/>
            <a:ext cx="7518812" cy="646331"/>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en-GB" b="1" dirty="0">
                <a:solidFill>
                  <a:srgbClr val="10253F"/>
                </a:solidFill>
              </a:rPr>
              <a:t>Automation and digitalisation trends </a:t>
            </a:r>
            <a:r>
              <a:rPr lang="en-GB" dirty="0">
                <a:solidFill>
                  <a:srgbClr val="10253F"/>
                </a:solidFill>
              </a:rPr>
              <a:t>integrating spatial data for a more effective response to </a:t>
            </a:r>
            <a:r>
              <a:rPr lang="en-GB" b="1" dirty="0">
                <a:solidFill>
                  <a:srgbClr val="10253F"/>
                </a:solidFill>
              </a:rPr>
              <a:t>global health crises</a:t>
            </a:r>
          </a:p>
        </p:txBody>
      </p:sp>
      <p:sp>
        <p:nvSpPr>
          <p:cNvPr id="29" name="Rectangle 28">
            <a:extLst>
              <a:ext uri="{FF2B5EF4-FFF2-40B4-BE49-F238E27FC236}">
                <a16:creationId xmlns:a16="http://schemas.microsoft.com/office/drawing/2014/main" id="{CFA0E9FB-A0EF-47B8-AE3E-28C5DC5AC79D}"/>
              </a:ext>
            </a:extLst>
          </p:cNvPr>
          <p:cNvSpPr/>
          <p:nvPr/>
        </p:nvSpPr>
        <p:spPr>
          <a:xfrm>
            <a:off x="2242759" y="5828345"/>
            <a:ext cx="7518812" cy="646331"/>
          </a:xfrm>
          <a:prstGeom prst="rect">
            <a:avLst/>
          </a:prstGeom>
        </p:spPr>
        <p:txBody>
          <a:bodyPr wrap="square">
            <a:spAutoFit/>
          </a:bodyPr>
          <a:lstStyle/>
          <a:p>
            <a:pPr marL="285750" indent="-285750" algn="just">
              <a:spcAft>
                <a:spcPts val="400"/>
              </a:spcAft>
              <a:buFont typeface="Wingdings" panose="05000000000000000000" pitchFamily="2" charset="2"/>
              <a:buChar char="ü"/>
            </a:pPr>
            <a:r>
              <a:rPr lang="en-GB" b="1" dirty="0">
                <a:solidFill>
                  <a:srgbClr val="10253F"/>
                </a:solidFill>
              </a:rPr>
              <a:t>The contribution of EU space programme </a:t>
            </a:r>
            <a:r>
              <a:rPr lang="en-GB" dirty="0">
                <a:solidFill>
                  <a:srgbClr val="10253F"/>
                </a:solidFill>
              </a:rPr>
              <a:t>to support challenges faced by </a:t>
            </a:r>
            <a:r>
              <a:rPr lang="en-GB" b="1" dirty="0">
                <a:solidFill>
                  <a:srgbClr val="10253F"/>
                </a:solidFill>
              </a:rPr>
              <a:t>healthcare systems globally</a:t>
            </a:r>
            <a:endParaRPr lang="en-GB" dirty="0">
              <a:solidFill>
                <a:srgbClr val="10253F"/>
              </a:solidFill>
            </a:endParaRPr>
          </a:p>
        </p:txBody>
      </p:sp>
      <p:sp>
        <p:nvSpPr>
          <p:cNvPr id="32" name="Rectangle 31">
            <a:extLst>
              <a:ext uri="{FF2B5EF4-FFF2-40B4-BE49-F238E27FC236}">
                <a16:creationId xmlns:a16="http://schemas.microsoft.com/office/drawing/2014/main" id="{7EBEFEFE-E111-4BA0-9947-0D6FA06C30D4}"/>
              </a:ext>
            </a:extLst>
          </p:cNvPr>
          <p:cNvSpPr/>
          <p:nvPr/>
        </p:nvSpPr>
        <p:spPr>
          <a:xfrm>
            <a:off x="2184747" y="3623385"/>
            <a:ext cx="7518811" cy="646331"/>
          </a:xfrm>
          <a:prstGeom prst="rect">
            <a:avLst/>
          </a:prstGeom>
        </p:spPr>
        <p:txBody>
          <a:bodyPr wrap="square">
            <a:spAutoFit/>
          </a:bodyPr>
          <a:lstStyle/>
          <a:p>
            <a:pPr marL="285750" indent="-285750" algn="just">
              <a:spcAft>
                <a:spcPts val="400"/>
              </a:spcAft>
              <a:buFont typeface="Wingdings" panose="05000000000000000000" pitchFamily="2" charset="2"/>
              <a:buChar char="ü"/>
            </a:pPr>
            <a:r>
              <a:rPr lang="en-GB" b="1" dirty="0">
                <a:solidFill>
                  <a:srgbClr val="10253F"/>
                </a:solidFill>
              </a:rPr>
              <a:t>EO and GNSS provide essential contributions </a:t>
            </a:r>
            <a:r>
              <a:rPr lang="en-GB" dirty="0">
                <a:solidFill>
                  <a:srgbClr val="10253F"/>
                </a:solidFill>
              </a:rPr>
              <a:t>toward better responses to evolving </a:t>
            </a:r>
            <a:r>
              <a:rPr lang="en-GB" b="1" dirty="0">
                <a:solidFill>
                  <a:srgbClr val="10253F"/>
                </a:solidFill>
              </a:rPr>
              <a:t>global health care needs</a:t>
            </a:r>
          </a:p>
        </p:txBody>
      </p:sp>
      <p:sp>
        <p:nvSpPr>
          <p:cNvPr id="35" name="Rectangle 34">
            <a:extLst>
              <a:ext uri="{FF2B5EF4-FFF2-40B4-BE49-F238E27FC236}">
                <a16:creationId xmlns:a16="http://schemas.microsoft.com/office/drawing/2014/main" id="{522054C0-CB5C-42F5-899B-383BA0AF731B}"/>
              </a:ext>
            </a:extLst>
          </p:cNvPr>
          <p:cNvSpPr/>
          <p:nvPr/>
        </p:nvSpPr>
        <p:spPr>
          <a:xfrm>
            <a:off x="2313276" y="5102943"/>
            <a:ext cx="7518811" cy="646331"/>
          </a:xfrm>
          <a:prstGeom prst="rect">
            <a:avLst/>
          </a:prstGeom>
        </p:spPr>
        <p:txBody>
          <a:bodyPr wrap="square">
            <a:spAutoFit/>
          </a:bodyPr>
          <a:lstStyle/>
          <a:p>
            <a:pPr marL="285750" indent="-285750" algn="just">
              <a:spcAft>
                <a:spcPts val="400"/>
              </a:spcAft>
              <a:buFont typeface="Wingdings" panose="05000000000000000000" pitchFamily="2" charset="2"/>
              <a:buChar char="ü"/>
            </a:pPr>
            <a:r>
              <a:rPr lang="en-GB" b="1" dirty="0">
                <a:solidFill>
                  <a:srgbClr val="10253F"/>
                </a:solidFill>
              </a:rPr>
              <a:t>Earth observation data and services</a:t>
            </a:r>
            <a:r>
              <a:rPr lang="en-GB" dirty="0">
                <a:solidFill>
                  <a:srgbClr val="10253F"/>
                </a:solidFill>
              </a:rPr>
              <a:t> as a key instrument for addressing the invisible threat of </a:t>
            </a:r>
            <a:r>
              <a:rPr lang="en-GB" b="1" dirty="0">
                <a:solidFill>
                  <a:srgbClr val="10253F"/>
                </a:solidFill>
              </a:rPr>
              <a:t>air pollution</a:t>
            </a:r>
          </a:p>
        </p:txBody>
      </p:sp>
      <p:pic>
        <p:nvPicPr>
          <p:cNvPr id="36" name="Picture 35">
            <a:extLst>
              <a:ext uri="{FF2B5EF4-FFF2-40B4-BE49-F238E27FC236}">
                <a16:creationId xmlns:a16="http://schemas.microsoft.com/office/drawing/2014/main" id="{DB0AFF76-12F3-487B-ADB6-8985DC5FF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380" y="2782482"/>
            <a:ext cx="1166389" cy="834044"/>
          </a:xfrm>
          <a:prstGeom prst="rect">
            <a:avLst/>
          </a:prstGeom>
          <a:ln>
            <a:noFill/>
          </a:ln>
          <a:effectLst>
            <a:softEdge rad="112500"/>
          </a:effectLst>
        </p:spPr>
      </p:pic>
      <p:pic>
        <p:nvPicPr>
          <p:cNvPr id="5" name="Picture 4">
            <a:extLst>
              <a:ext uri="{FF2B5EF4-FFF2-40B4-BE49-F238E27FC236}">
                <a16:creationId xmlns:a16="http://schemas.microsoft.com/office/drawing/2014/main" id="{115AB323-3A0B-463F-AA14-F704F5E327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3989" y="4397437"/>
            <a:ext cx="590759" cy="625064"/>
          </a:xfrm>
          <a:prstGeom prst="rect">
            <a:avLst/>
          </a:prstGeom>
          <a:ln>
            <a:noFill/>
          </a:ln>
          <a:effectLst>
            <a:softEdge rad="112500"/>
          </a:effectLst>
        </p:spPr>
      </p:pic>
      <p:pic>
        <p:nvPicPr>
          <p:cNvPr id="28" name="Picture 12">
            <a:extLst>
              <a:ext uri="{FF2B5EF4-FFF2-40B4-BE49-F238E27FC236}">
                <a16:creationId xmlns:a16="http://schemas.microsoft.com/office/drawing/2014/main" id="{3206556E-D5B3-463C-BF7A-1803109B56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2572" y="5819801"/>
            <a:ext cx="1302193" cy="754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F0B4EA-49ED-40A6-959C-5344C64DD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18" y="5020671"/>
            <a:ext cx="1241856" cy="830398"/>
          </a:xfrm>
          <a:prstGeom prst="rect">
            <a:avLst/>
          </a:prstGeom>
          <a:ln>
            <a:noFill/>
          </a:ln>
          <a:effectLst>
            <a:softEdge rad="112500"/>
          </a:effectLst>
        </p:spPr>
      </p:pic>
      <p:pic>
        <p:nvPicPr>
          <p:cNvPr id="11" name="Picture 10">
            <a:extLst>
              <a:ext uri="{FF2B5EF4-FFF2-40B4-BE49-F238E27FC236}">
                <a16:creationId xmlns:a16="http://schemas.microsoft.com/office/drawing/2014/main" id="{891461DC-C819-4C2C-9ACA-5DE867844E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809" y="4339335"/>
            <a:ext cx="914075" cy="754882"/>
          </a:xfrm>
          <a:prstGeom prst="rect">
            <a:avLst/>
          </a:prstGeom>
          <a:ln>
            <a:noFill/>
          </a:ln>
          <a:effectLst>
            <a:softEdge rad="112500"/>
          </a:effectLst>
        </p:spPr>
      </p:pic>
      <p:pic>
        <p:nvPicPr>
          <p:cNvPr id="13" name="Picture 12">
            <a:extLst>
              <a:ext uri="{FF2B5EF4-FFF2-40B4-BE49-F238E27FC236}">
                <a16:creationId xmlns:a16="http://schemas.microsoft.com/office/drawing/2014/main" id="{D39CC282-8F7E-4822-821D-4336FDA98D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4318" y="3523987"/>
            <a:ext cx="1141960" cy="858386"/>
          </a:xfrm>
          <a:prstGeom prst="rect">
            <a:avLst/>
          </a:prstGeom>
          <a:ln>
            <a:noFill/>
          </a:ln>
          <a:effectLst>
            <a:softEdge rad="112500"/>
          </a:effectLst>
        </p:spPr>
      </p:pic>
      <p:pic>
        <p:nvPicPr>
          <p:cNvPr id="18" name="Picture 17">
            <a:extLst>
              <a:ext uri="{FF2B5EF4-FFF2-40B4-BE49-F238E27FC236}">
                <a16:creationId xmlns:a16="http://schemas.microsoft.com/office/drawing/2014/main" id="{6227F1FD-C986-479E-A2FB-3CCE358743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47780" y="3685142"/>
            <a:ext cx="1444675" cy="1308385"/>
          </a:xfrm>
          <a:prstGeom prst="rect">
            <a:avLst/>
          </a:prstGeom>
        </p:spPr>
      </p:pic>
    </p:spTree>
    <p:extLst>
      <p:ext uri="{BB962C8B-B14F-4D97-AF65-F5344CB8AC3E}">
        <p14:creationId xmlns:p14="http://schemas.microsoft.com/office/powerpoint/2010/main" val="110456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BAB29-8BCF-4E43-AA6D-CBDD3A3420D8}"/>
              </a:ext>
            </a:extLst>
          </p:cNvPr>
          <p:cNvSpPr>
            <a:spLocks noGrp="1"/>
          </p:cNvSpPr>
          <p:nvPr>
            <p:ph idx="1"/>
          </p:nvPr>
        </p:nvSpPr>
        <p:spPr>
          <a:xfrm>
            <a:off x="736600" y="1408155"/>
            <a:ext cx="8440739" cy="4785135"/>
          </a:xfrm>
        </p:spPr>
        <p:txBody>
          <a:bodyPr>
            <a:normAutofit fontScale="70000" lnSpcReduction="20000"/>
          </a:bodyPr>
          <a:lstStyle/>
          <a:p>
            <a:pPr marL="0" indent="0">
              <a:buNone/>
            </a:pPr>
            <a:endParaRPr lang="en-US" sz="3000" b="1" dirty="0"/>
          </a:p>
          <a:p>
            <a:pPr marL="0" indent="0">
              <a:buNone/>
            </a:pPr>
            <a:r>
              <a:rPr lang="en-US" sz="3000" b="1" dirty="0"/>
              <a:t>EUSPA works:</a:t>
            </a:r>
          </a:p>
          <a:p>
            <a:r>
              <a:rPr lang="en-US" sz="3000" dirty="0"/>
              <a:t>For more </a:t>
            </a:r>
            <a:r>
              <a:rPr lang="en-GB" sz="3000" dirty="0"/>
              <a:t>start-ups and scale-ups in the space sector in all Member States, </a:t>
            </a:r>
          </a:p>
          <a:p>
            <a:r>
              <a:rPr lang="en-GB" sz="3000" dirty="0"/>
              <a:t>For the emergence of a European New Space ecosystem to foster entrepreneurship</a:t>
            </a:r>
          </a:p>
          <a:p>
            <a:r>
              <a:rPr lang="de-DE" sz="3000" dirty="0"/>
              <a:t>For g</a:t>
            </a:r>
            <a:r>
              <a:rPr lang="en-150" sz="3000" dirty="0" err="1"/>
              <a:t>reater</a:t>
            </a:r>
            <a:r>
              <a:rPr lang="en-150" sz="3000" dirty="0"/>
              <a:t> cross-fertilisation of non-space sectors </a:t>
            </a:r>
            <a:endParaRPr lang="en-US" sz="3000" dirty="0"/>
          </a:p>
          <a:p>
            <a:r>
              <a:rPr lang="en-GB" sz="3000" dirty="0"/>
              <a:t>For more awareness in Member States of funding tools</a:t>
            </a:r>
          </a:p>
          <a:p>
            <a:pPr marL="0" indent="0">
              <a:buNone/>
            </a:pPr>
            <a:endParaRPr lang="en-US" sz="3000" dirty="0"/>
          </a:p>
          <a:p>
            <a:pPr marL="0" indent="0">
              <a:buNone/>
            </a:pPr>
            <a:endParaRPr lang="en-US" sz="3000" dirty="0"/>
          </a:p>
          <a:p>
            <a:pPr marL="0" indent="0">
              <a:buNone/>
            </a:pPr>
            <a:r>
              <a:rPr lang="en-US" sz="3000" b="1" dirty="0"/>
              <a:t>EUSPA support to </a:t>
            </a:r>
            <a:r>
              <a:rPr lang="en-150" sz="3000" b="1" dirty="0"/>
              <a:t>Commission </a:t>
            </a:r>
            <a:r>
              <a:rPr lang="en-US" sz="3000" b="1" dirty="0"/>
              <a:t>towards an upcoming Strategy on</a:t>
            </a:r>
            <a:r>
              <a:rPr lang="en-150" sz="3000" b="1" dirty="0"/>
              <a:t> the uptake of space services</a:t>
            </a:r>
            <a:r>
              <a:rPr lang="en-US" sz="3000" b="1" dirty="0"/>
              <a:t> (ongoing)</a:t>
            </a:r>
          </a:p>
          <a:p>
            <a:pPr marL="0" indent="0">
              <a:buNone/>
            </a:pPr>
            <a:r>
              <a:rPr lang="en-GB" dirty="0"/>
              <a:t> </a:t>
            </a:r>
            <a:endParaRPr lang="en-US" sz="2400" b="1" dirty="0"/>
          </a:p>
          <a:p>
            <a:pPr marL="0" indent="0">
              <a:buNone/>
            </a:pPr>
            <a:endParaRPr lang="en-US" sz="2400" b="1" dirty="0"/>
          </a:p>
        </p:txBody>
      </p:sp>
      <p:sp>
        <p:nvSpPr>
          <p:cNvPr id="4" name="Slide Number Placeholder 3">
            <a:extLst>
              <a:ext uri="{FF2B5EF4-FFF2-40B4-BE49-F238E27FC236}">
                <a16:creationId xmlns:a16="http://schemas.microsoft.com/office/drawing/2014/main" id="{203ABA9F-FE0F-476A-A82A-F20C5E4EF52C}"/>
              </a:ext>
            </a:extLst>
          </p:cNvPr>
          <p:cNvSpPr>
            <a:spLocks noGrp="1"/>
          </p:cNvSpPr>
          <p:nvPr>
            <p:ph type="sldNum" sz="quarter" idx="11"/>
          </p:nvPr>
        </p:nvSpPr>
        <p:spPr/>
        <p:txBody>
          <a:bodyPr/>
          <a:lstStyle/>
          <a:p>
            <a:fld id="{3520DCBE-BED3-4734-8114-7FD920ACA4E7}" type="slidenum">
              <a:rPr lang="en-GB" smtClean="0"/>
              <a:t>6</a:t>
            </a:fld>
            <a:endParaRPr lang="en-GB"/>
          </a:p>
        </p:txBody>
      </p:sp>
      <p:sp>
        <p:nvSpPr>
          <p:cNvPr id="17" name="Content Placeholder 2">
            <a:extLst>
              <a:ext uri="{FF2B5EF4-FFF2-40B4-BE49-F238E27FC236}">
                <a16:creationId xmlns:a16="http://schemas.microsoft.com/office/drawing/2014/main" id="{5208FAE1-D0E1-4E92-BD09-A35BE5C15FDF}"/>
              </a:ext>
            </a:extLst>
          </p:cNvPr>
          <p:cNvSpPr txBox="1">
            <a:spLocks/>
          </p:cNvSpPr>
          <p:nvPr/>
        </p:nvSpPr>
        <p:spPr>
          <a:xfrm>
            <a:off x="293410" y="146981"/>
            <a:ext cx="8794030" cy="13552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4400" b="1" kern="1200" baseline="0">
                <a:solidFill>
                  <a:schemeClr val="tx1">
                    <a:lumMod val="75000"/>
                    <a:lumOff val="25000"/>
                  </a:schemeClr>
                </a:solidFill>
                <a:latin typeface="+mj-lt"/>
                <a:ea typeface="+mn-ea"/>
                <a:cs typeface="+mn-cs"/>
              </a:defRPr>
            </a:lvl1pPr>
            <a:lvl2pPr marL="457200" indent="0" algn="l" defTabSz="914400" rtl="0" eaLnBrk="1" latinLnBrk="0" hangingPunct="1">
              <a:lnSpc>
                <a:spcPct val="100000"/>
              </a:lnSpc>
              <a:spcBef>
                <a:spcPts val="600"/>
              </a:spcBef>
              <a:spcAft>
                <a:spcPts val="600"/>
              </a:spcAft>
              <a:buFont typeface="Calibri Light" panose="020F0302020204030204" pitchFamily="34" charset="0"/>
              <a:buNone/>
              <a:defRPr sz="2400" kern="1200">
                <a:solidFill>
                  <a:schemeClr val="tx1">
                    <a:lumMod val="75000"/>
                    <a:lumOff val="25000"/>
                  </a:schemeClr>
                </a:solidFill>
                <a:latin typeface="+mj-lt"/>
                <a:ea typeface="+mn-ea"/>
                <a:cs typeface="+mn-cs"/>
              </a:defRPr>
            </a:lvl2pPr>
            <a:lvl3pPr marL="914400" indent="0" algn="l" defTabSz="914400" rtl="0" eaLnBrk="1" latinLnBrk="0" hangingPunct="1">
              <a:lnSpc>
                <a:spcPct val="100000"/>
              </a:lnSpc>
              <a:spcBef>
                <a:spcPts val="600"/>
              </a:spcBef>
              <a:spcAft>
                <a:spcPts val="600"/>
              </a:spcAft>
              <a:buFont typeface="Calibri Light" panose="020F0302020204030204" pitchFamily="34" charset="0"/>
              <a:buNone/>
              <a:defRPr sz="2000" kern="1200">
                <a:solidFill>
                  <a:schemeClr val="tx1">
                    <a:lumMod val="75000"/>
                    <a:lumOff val="25000"/>
                  </a:schemeClr>
                </a:solidFill>
                <a:latin typeface="+mj-lt"/>
                <a:ea typeface="+mn-ea"/>
                <a:cs typeface="+mn-cs"/>
              </a:defRPr>
            </a:lvl3pPr>
            <a:lvl4pPr marL="1371600" indent="0" algn="l" defTabSz="914400" rtl="0" eaLnBrk="1" latinLnBrk="0" hangingPunct="1">
              <a:lnSpc>
                <a:spcPct val="100000"/>
              </a:lnSpc>
              <a:spcBef>
                <a:spcPts val="600"/>
              </a:spcBef>
              <a:spcAft>
                <a:spcPts val="600"/>
              </a:spcAft>
              <a:buFont typeface="Calibri Light" panose="020F0302020204030204" pitchFamily="34" charset="0"/>
              <a:buNone/>
              <a:defRPr sz="1800" kern="1200">
                <a:solidFill>
                  <a:schemeClr val="tx1">
                    <a:lumMod val="75000"/>
                    <a:lumOff val="25000"/>
                  </a:schemeClr>
                </a:solidFill>
                <a:latin typeface="+mj-lt"/>
                <a:ea typeface="+mn-ea"/>
                <a:cs typeface="+mn-cs"/>
              </a:defRPr>
            </a:lvl4pPr>
            <a:lvl5pPr marL="1828800" indent="0" algn="l" defTabSz="914400" rtl="0" eaLnBrk="1" latinLnBrk="0" hangingPunct="1">
              <a:lnSpc>
                <a:spcPct val="100000"/>
              </a:lnSpc>
              <a:spcBef>
                <a:spcPts val="600"/>
              </a:spcBef>
              <a:spcAft>
                <a:spcPts val="600"/>
              </a:spcAft>
              <a:buFont typeface="Calibri Light" panose="020F0302020204030204" pitchFamily="34" charset="0"/>
              <a:buNone/>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hangingPunct="0"/>
            <a:r>
              <a:rPr lang="en-US" b="0" dirty="0"/>
              <a:t>EUSPA </a:t>
            </a:r>
            <a:r>
              <a:rPr lang="en-150" b="0" dirty="0"/>
              <a:t>to </a:t>
            </a:r>
            <a:r>
              <a:rPr lang="en-US" b="0" dirty="0"/>
              <a:t>create </a:t>
            </a:r>
            <a:r>
              <a:rPr lang="en-US" u="sng" dirty="0"/>
              <a:t>Space</a:t>
            </a:r>
            <a:r>
              <a:rPr lang="en-US" b="0" dirty="0"/>
              <a:t> </a:t>
            </a:r>
            <a:r>
              <a:rPr lang="en-150" b="0" dirty="0"/>
              <a:t>opportunities </a:t>
            </a:r>
            <a:r>
              <a:rPr lang="en-US" u="sng" dirty="0"/>
              <a:t>for Everyone</a:t>
            </a:r>
            <a:endParaRPr lang="en-150" u="sng" dirty="0"/>
          </a:p>
        </p:txBody>
      </p:sp>
      <p:pic>
        <p:nvPicPr>
          <p:cNvPr id="3" name="Picture 2">
            <a:extLst>
              <a:ext uri="{FF2B5EF4-FFF2-40B4-BE49-F238E27FC236}">
                <a16:creationId xmlns:a16="http://schemas.microsoft.com/office/drawing/2014/main" id="{F50F68F8-9047-4879-B4CE-0EC3CA0819C7}"/>
              </a:ext>
            </a:extLst>
          </p:cNvPr>
          <p:cNvPicPr>
            <a:picLocks noChangeAspect="1"/>
          </p:cNvPicPr>
          <p:nvPr/>
        </p:nvPicPr>
        <p:blipFill>
          <a:blip r:embed="rId2"/>
          <a:stretch>
            <a:fillRect/>
          </a:stretch>
        </p:blipFill>
        <p:spPr>
          <a:xfrm>
            <a:off x="9177338" y="2285999"/>
            <a:ext cx="2923528" cy="3682111"/>
          </a:xfrm>
          <a:prstGeom prst="rect">
            <a:avLst/>
          </a:prstGeom>
        </p:spPr>
      </p:pic>
      <p:pic>
        <p:nvPicPr>
          <p:cNvPr id="5" name="Picture 4">
            <a:extLst>
              <a:ext uri="{FF2B5EF4-FFF2-40B4-BE49-F238E27FC236}">
                <a16:creationId xmlns:a16="http://schemas.microsoft.com/office/drawing/2014/main" id="{00A0CC79-7921-4F3B-82AA-4D7A623DD11C}"/>
              </a:ext>
            </a:extLst>
          </p:cNvPr>
          <p:cNvPicPr>
            <a:picLocks noChangeAspect="1"/>
          </p:cNvPicPr>
          <p:nvPr/>
        </p:nvPicPr>
        <p:blipFill>
          <a:blip r:embed="rId3"/>
          <a:stretch>
            <a:fillRect/>
          </a:stretch>
        </p:blipFill>
        <p:spPr>
          <a:xfrm>
            <a:off x="9462764" y="398505"/>
            <a:ext cx="2352675" cy="1009650"/>
          </a:xfrm>
          <a:prstGeom prst="rect">
            <a:avLst/>
          </a:prstGeom>
        </p:spPr>
      </p:pic>
    </p:spTree>
    <p:extLst>
      <p:ext uri="{BB962C8B-B14F-4D97-AF65-F5344CB8AC3E}">
        <p14:creationId xmlns:p14="http://schemas.microsoft.com/office/powerpoint/2010/main" val="2422762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DB78-10FF-4A58-A85F-E78A31B1DEBE}"/>
              </a:ext>
            </a:extLst>
          </p:cNvPr>
          <p:cNvSpPr>
            <a:spLocks noGrp="1"/>
          </p:cNvSpPr>
          <p:nvPr>
            <p:ph type="title"/>
          </p:nvPr>
        </p:nvSpPr>
        <p:spPr/>
        <p:txBody>
          <a:bodyPr/>
          <a:lstStyle/>
          <a:p>
            <a:r>
              <a:rPr lang="en-US" dirty="0"/>
              <a:t>User Technology Report</a:t>
            </a:r>
            <a:endParaRPr lang="en-150" dirty="0"/>
          </a:p>
        </p:txBody>
      </p:sp>
      <p:sp>
        <p:nvSpPr>
          <p:cNvPr id="4" name="Slide Number Placeholder 3">
            <a:extLst>
              <a:ext uri="{FF2B5EF4-FFF2-40B4-BE49-F238E27FC236}">
                <a16:creationId xmlns:a16="http://schemas.microsoft.com/office/drawing/2014/main" id="{4949DAFF-6598-481F-B578-BC019BA2A898}"/>
              </a:ext>
            </a:extLst>
          </p:cNvPr>
          <p:cNvSpPr>
            <a:spLocks noGrp="1"/>
          </p:cNvSpPr>
          <p:nvPr>
            <p:ph type="sldNum" sz="quarter" idx="12"/>
          </p:nvPr>
        </p:nvSpPr>
        <p:spPr/>
        <p:txBody>
          <a:bodyPr/>
          <a:lstStyle/>
          <a:p>
            <a:fld id="{832D733E-3264-41AF-819B-F4786F848FED}" type="slidenum">
              <a:rPr lang="LID4096" smtClean="0"/>
              <a:t>60</a:t>
            </a:fld>
            <a:endParaRPr lang="LID4096"/>
          </a:p>
        </p:txBody>
      </p:sp>
      <p:pic>
        <p:nvPicPr>
          <p:cNvPr id="5" name="Picture 4">
            <a:extLst>
              <a:ext uri="{FF2B5EF4-FFF2-40B4-BE49-F238E27FC236}">
                <a16:creationId xmlns:a16="http://schemas.microsoft.com/office/drawing/2014/main" id="{908BD034-6BBE-4652-9C42-5C40ABA872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475" y="1873905"/>
            <a:ext cx="6401851" cy="4482445"/>
          </a:xfrm>
          <a:prstGeom prst="rect">
            <a:avLst/>
          </a:prstGeom>
          <a:ln>
            <a:solidFill>
              <a:schemeClr val="tx1"/>
            </a:solidFill>
          </a:ln>
        </p:spPr>
      </p:pic>
      <p:sp>
        <p:nvSpPr>
          <p:cNvPr id="6" name="Rectangle 5">
            <a:extLst>
              <a:ext uri="{FF2B5EF4-FFF2-40B4-BE49-F238E27FC236}">
                <a16:creationId xmlns:a16="http://schemas.microsoft.com/office/drawing/2014/main" id="{2F0D0CC3-D03B-4D1D-B1AB-8CC0F7F34782}"/>
              </a:ext>
            </a:extLst>
          </p:cNvPr>
          <p:cNvSpPr/>
          <p:nvPr/>
        </p:nvSpPr>
        <p:spPr>
          <a:xfrm>
            <a:off x="7041823" y="1873905"/>
            <a:ext cx="5043340" cy="4401205"/>
          </a:xfrm>
          <a:prstGeom prst="rect">
            <a:avLst/>
          </a:prstGeom>
        </p:spPr>
        <p:txBody>
          <a:bodyPr wrap="square">
            <a:spAutoFit/>
          </a:bodyPr>
          <a:lstStyle/>
          <a:p>
            <a:r>
              <a:rPr lang="en-US" sz="2000" dirty="0">
                <a:solidFill>
                  <a:srgbClr val="4B4B4C"/>
                </a:solidFill>
                <a:latin typeface="Lato"/>
              </a:rPr>
              <a:t>Published </a:t>
            </a:r>
            <a:r>
              <a:rPr lang="en-US" sz="2000" b="1" dirty="0">
                <a:solidFill>
                  <a:srgbClr val="4B4B4C"/>
                </a:solidFill>
                <a:latin typeface="Lato"/>
              </a:rPr>
              <a:t>every two years </a:t>
            </a:r>
            <a:r>
              <a:rPr lang="en-US" sz="2000" dirty="0">
                <a:solidFill>
                  <a:srgbClr val="4B4B4C"/>
                </a:solidFill>
                <a:latin typeface="Lato"/>
              </a:rPr>
              <a:t>and takes an in-depth look at the latest state-of-the-art GNSS receiver technology, along with providing expert analysis on the trends that will shape the global GNSS landscape in the coming years</a:t>
            </a:r>
          </a:p>
          <a:p>
            <a:endParaRPr lang="en-US" sz="2000" dirty="0">
              <a:solidFill>
                <a:srgbClr val="4B4B4C"/>
              </a:solidFill>
              <a:latin typeface="Lato"/>
            </a:endParaRPr>
          </a:p>
          <a:p>
            <a:r>
              <a:rPr lang="en-US" sz="2000" dirty="0">
                <a:solidFill>
                  <a:srgbClr val="4B4B4C"/>
                </a:solidFill>
                <a:latin typeface="Lato"/>
              </a:rPr>
              <a:t>The </a:t>
            </a:r>
            <a:r>
              <a:rPr lang="en-US" sz="2000" b="1" dirty="0">
                <a:solidFill>
                  <a:srgbClr val="4B4B4C"/>
                </a:solidFill>
                <a:latin typeface="Lato"/>
              </a:rPr>
              <a:t>third edition </a:t>
            </a:r>
            <a:r>
              <a:rPr lang="en-US" sz="2000" dirty="0">
                <a:solidFill>
                  <a:srgbClr val="4B4B4C"/>
                </a:solidFill>
                <a:latin typeface="Lato"/>
              </a:rPr>
              <a:t>of GNSS User Technology Report presents an overview of the current GNSS user technology trends and developments across </a:t>
            </a:r>
            <a:r>
              <a:rPr lang="en-US" sz="2000" b="1" dirty="0">
                <a:solidFill>
                  <a:srgbClr val="4B4B4C"/>
                </a:solidFill>
                <a:latin typeface="Lato"/>
              </a:rPr>
              <a:t>four macrosegments</a:t>
            </a:r>
            <a:r>
              <a:rPr lang="en-US" sz="2000" dirty="0">
                <a:solidFill>
                  <a:srgbClr val="4B4B4C"/>
                </a:solidFill>
                <a:latin typeface="Lato"/>
              </a:rPr>
              <a:t>: high volume devices, safety- and liability-critical devices, high-accuracy devices, timing devices.</a:t>
            </a:r>
            <a:endParaRPr lang="en-150" sz="2000" dirty="0"/>
          </a:p>
        </p:txBody>
      </p:sp>
    </p:spTree>
    <p:extLst>
      <p:ext uri="{BB962C8B-B14F-4D97-AF65-F5344CB8AC3E}">
        <p14:creationId xmlns:p14="http://schemas.microsoft.com/office/powerpoint/2010/main" val="978882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5B42-09A8-4E57-8910-A2E743BF5652}"/>
              </a:ext>
            </a:extLst>
          </p:cNvPr>
          <p:cNvSpPr>
            <a:spLocks noGrp="1"/>
          </p:cNvSpPr>
          <p:nvPr>
            <p:ph type="title"/>
          </p:nvPr>
        </p:nvSpPr>
        <p:spPr>
          <a:xfrm>
            <a:off x="484239" y="184139"/>
            <a:ext cx="7772400" cy="1325563"/>
          </a:xfrm>
        </p:spPr>
        <p:txBody>
          <a:bodyPr/>
          <a:lstStyle/>
          <a:p>
            <a:r>
              <a:rPr lang="en-US" dirty="0">
                <a:solidFill>
                  <a:schemeClr val="tx1">
                    <a:lumMod val="65000"/>
                    <a:lumOff val="35000"/>
                  </a:schemeClr>
                </a:solidFill>
              </a:rPr>
              <a:t>User Consultation Platform 2022</a:t>
            </a:r>
            <a:endParaRPr lang="en-150" dirty="0"/>
          </a:p>
        </p:txBody>
      </p:sp>
      <p:sp>
        <p:nvSpPr>
          <p:cNvPr id="4" name="Slide Number Placeholder 3">
            <a:extLst>
              <a:ext uri="{FF2B5EF4-FFF2-40B4-BE49-F238E27FC236}">
                <a16:creationId xmlns:a16="http://schemas.microsoft.com/office/drawing/2014/main" id="{59353BBB-1F0C-44DC-8F9B-B320DE6488D0}"/>
              </a:ext>
            </a:extLst>
          </p:cNvPr>
          <p:cNvSpPr>
            <a:spLocks noGrp="1"/>
          </p:cNvSpPr>
          <p:nvPr>
            <p:ph type="sldNum" sz="quarter" idx="12"/>
          </p:nvPr>
        </p:nvSpPr>
        <p:spPr>
          <a:xfrm>
            <a:off x="9095516" y="6405510"/>
            <a:ext cx="2743200" cy="365125"/>
          </a:xfrm>
        </p:spPr>
        <p:txBody>
          <a:bodyPr/>
          <a:lstStyle/>
          <a:p>
            <a:fld id="{832D733E-3264-41AF-819B-F4786F848FED}" type="slidenum">
              <a:rPr lang="LID4096" smtClean="0"/>
              <a:t>61</a:t>
            </a:fld>
            <a:endParaRPr lang="LID4096"/>
          </a:p>
        </p:txBody>
      </p:sp>
      <p:sp>
        <p:nvSpPr>
          <p:cNvPr id="43" name="TextBox 42">
            <a:extLst>
              <a:ext uri="{FF2B5EF4-FFF2-40B4-BE49-F238E27FC236}">
                <a16:creationId xmlns:a16="http://schemas.microsoft.com/office/drawing/2014/main" id="{4D6706ED-C352-47DE-97DB-612561DC5DCD}"/>
              </a:ext>
            </a:extLst>
          </p:cNvPr>
          <p:cNvSpPr txBox="1"/>
          <p:nvPr/>
        </p:nvSpPr>
        <p:spPr>
          <a:xfrm>
            <a:off x="8967334" y="3766795"/>
            <a:ext cx="2880058" cy="1632964"/>
          </a:xfrm>
          <a:prstGeom prst="rect">
            <a:avLst/>
          </a:prstGeom>
          <a:ln w="38100">
            <a:solidFill>
              <a:srgbClr val="00B0F0"/>
            </a:solidFill>
          </a:ln>
        </p:spPr>
        <p:txBody>
          <a:bodyPr vert="horz" wrap="square" lIns="91440" tIns="45720" rIns="91440" bIns="45720" rtlCol="0">
            <a:noAutofit/>
          </a:bodyPr>
          <a:lstStyle/>
          <a:p>
            <a:r>
              <a:rPr lang="en-US" b="1" dirty="0"/>
              <a:t>Outcomes of the UCP </a:t>
            </a:r>
            <a:r>
              <a:rPr lang="en-US" dirty="0"/>
              <a:t>are used to compile and update a series of </a:t>
            </a:r>
            <a:r>
              <a:rPr lang="en-US" b="1" dirty="0"/>
              <a:t>Reports on User Needs and Requirements </a:t>
            </a:r>
            <a:r>
              <a:rPr lang="en-US" dirty="0"/>
              <a:t>per market segment</a:t>
            </a:r>
            <a:br>
              <a:rPr lang="en-US" sz="2000" dirty="0"/>
            </a:br>
            <a:endParaRPr lang="LID4096" sz="2000" dirty="0">
              <a:solidFill>
                <a:schemeClr val="tx1">
                  <a:lumMod val="65000"/>
                  <a:lumOff val="35000"/>
                </a:schemeClr>
              </a:solidFill>
            </a:endParaRPr>
          </a:p>
        </p:txBody>
      </p:sp>
      <p:sp>
        <p:nvSpPr>
          <p:cNvPr id="50" name="TextBox 49">
            <a:extLst>
              <a:ext uri="{FF2B5EF4-FFF2-40B4-BE49-F238E27FC236}">
                <a16:creationId xmlns:a16="http://schemas.microsoft.com/office/drawing/2014/main" id="{F093AEA0-7385-4EF0-AD43-D01E531B24BF}"/>
              </a:ext>
            </a:extLst>
          </p:cNvPr>
          <p:cNvSpPr txBox="1"/>
          <p:nvPr/>
        </p:nvSpPr>
        <p:spPr>
          <a:xfrm>
            <a:off x="8578854" y="2453486"/>
            <a:ext cx="3259862" cy="830997"/>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tx1">
                    <a:lumMod val="50000"/>
                    <a:lumOff val="50000"/>
                  </a:schemeClr>
                </a:solidFill>
              </a:rPr>
              <a:t>UCP 2022 – 3, 4 October </a:t>
            </a:r>
          </a:p>
          <a:p>
            <a:pPr algn="ctr"/>
            <a:r>
              <a:rPr lang="en-US" sz="2400" b="1" dirty="0">
                <a:solidFill>
                  <a:schemeClr val="tx1">
                    <a:lumMod val="50000"/>
                    <a:lumOff val="50000"/>
                  </a:schemeClr>
                </a:solidFill>
              </a:rPr>
              <a:t>Preparation started</a:t>
            </a:r>
            <a:endParaRPr lang="en-GB" sz="2400" b="1" dirty="0">
              <a:solidFill>
                <a:schemeClr val="tx1">
                  <a:lumMod val="50000"/>
                  <a:lumOff val="50000"/>
                </a:schemeClr>
              </a:solidFill>
            </a:endParaRPr>
          </a:p>
        </p:txBody>
      </p:sp>
      <p:sp>
        <p:nvSpPr>
          <p:cNvPr id="9" name="Rectangle 8">
            <a:extLst>
              <a:ext uri="{FF2B5EF4-FFF2-40B4-BE49-F238E27FC236}">
                <a16:creationId xmlns:a16="http://schemas.microsoft.com/office/drawing/2014/main" id="{93D8939B-790D-4416-94AA-9EC7F98697FD}"/>
              </a:ext>
            </a:extLst>
          </p:cNvPr>
          <p:cNvSpPr/>
          <p:nvPr/>
        </p:nvSpPr>
        <p:spPr>
          <a:xfrm>
            <a:off x="484239" y="1393477"/>
            <a:ext cx="9339776" cy="923330"/>
          </a:xfrm>
          <a:prstGeom prst="rect">
            <a:avLst/>
          </a:prstGeom>
        </p:spPr>
        <p:txBody>
          <a:bodyPr wrap="square">
            <a:spAutoFit/>
          </a:bodyPr>
          <a:lstStyle/>
          <a:p>
            <a:pPr algn="just"/>
            <a:r>
              <a:rPr lang="en-US" dirty="0"/>
              <a:t>The UCP is engaging with </a:t>
            </a:r>
            <a:r>
              <a:rPr lang="en-US" b="1" dirty="0"/>
              <a:t>other</a:t>
            </a:r>
            <a:r>
              <a:rPr lang="en-US" dirty="0"/>
              <a:t> </a:t>
            </a:r>
            <a:r>
              <a:rPr lang="en-US" b="1" dirty="0"/>
              <a:t>user communities</a:t>
            </a:r>
            <a:r>
              <a:rPr lang="en-US" dirty="0"/>
              <a:t>, industries, service providers and R&amp;D, bringing together </a:t>
            </a:r>
            <a:r>
              <a:rPr lang="en-US" b="1" dirty="0"/>
              <a:t>expertise</a:t>
            </a:r>
            <a:r>
              <a:rPr lang="en-US" dirty="0"/>
              <a:t> and </a:t>
            </a:r>
            <a:r>
              <a:rPr lang="en-US" b="1" dirty="0"/>
              <a:t>insights</a:t>
            </a:r>
            <a:r>
              <a:rPr lang="en-US" dirty="0"/>
              <a:t> from different applications, sharing experiences, and strengthening an EU network of </a:t>
            </a:r>
            <a:r>
              <a:rPr lang="en-US" b="1" dirty="0"/>
              <a:t>innovators</a:t>
            </a:r>
            <a:r>
              <a:rPr lang="en-US" dirty="0"/>
              <a:t> by encouraging </a:t>
            </a:r>
            <a:r>
              <a:rPr lang="en-US" b="1" dirty="0"/>
              <a:t>cooperation</a:t>
            </a:r>
            <a:r>
              <a:rPr lang="en-US" dirty="0"/>
              <a:t> across broad disciplines</a:t>
            </a:r>
            <a:endParaRPr lang="en-150" dirty="0"/>
          </a:p>
        </p:txBody>
      </p:sp>
      <p:sp>
        <p:nvSpPr>
          <p:cNvPr id="10" name="Arrow: Right 9">
            <a:extLst>
              <a:ext uri="{FF2B5EF4-FFF2-40B4-BE49-F238E27FC236}">
                <a16:creationId xmlns:a16="http://schemas.microsoft.com/office/drawing/2014/main" id="{D42D8A3C-01BD-4487-9963-345030686451}"/>
              </a:ext>
            </a:extLst>
          </p:cNvPr>
          <p:cNvSpPr/>
          <p:nvPr/>
        </p:nvSpPr>
        <p:spPr>
          <a:xfrm>
            <a:off x="7971324" y="3764397"/>
            <a:ext cx="895851" cy="1718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grpSp>
        <p:nvGrpSpPr>
          <p:cNvPr id="7" name="Group 6">
            <a:extLst>
              <a:ext uri="{FF2B5EF4-FFF2-40B4-BE49-F238E27FC236}">
                <a16:creationId xmlns:a16="http://schemas.microsoft.com/office/drawing/2014/main" id="{9A39B142-7F71-4345-A25E-4C6AB826657A}"/>
              </a:ext>
            </a:extLst>
          </p:cNvPr>
          <p:cNvGrpSpPr/>
          <p:nvPr/>
        </p:nvGrpSpPr>
        <p:grpSpPr>
          <a:xfrm>
            <a:off x="434159" y="2634584"/>
            <a:ext cx="7487085" cy="3835969"/>
            <a:chOff x="484239" y="2333963"/>
            <a:chExt cx="7487085" cy="3835969"/>
          </a:xfrm>
        </p:grpSpPr>
        <p:pic>
          <p:nvPicPr>
            <p:cNvPr id="24" name="Picture 23">
              <a:extLst>
                <a:ext uri="{FF2B5EF4-FFF2-40B4-BE49-F238E27FC236}">
                  <a16:creationId xmlns:a16="http://schemas.microsoft.com/office/drawing/2014/main" id="{2EDB9E63-9F20-416D-90C9-626D1BE6D5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988" y="2333963"/>
              <a:ext cx="1724336" cy="1930135"/>
            </a:xfrm>
            <a:prstGeom prst="rect">
              <a:avLst/>
            </a:prstGeom>
          </p:spPr>
        </p:pic>
        <p:pic>
          <p:nvPicPr>
            <p:cNvPr id="25" name="Picture 24">
              <a:extLst>
                <a:ext uri="{FF2B5EF4-FFF2-40B4-BE49-F238E27FC236}">
                  <a16:creationId xmlns:a16="http://schemas.microsoft.com/office/drawing/2014/main" id="{21244EF0-6AE6-4239-80A5-BA5511173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8885" y="4316446"/>
              <a:ext cx="1639892" cy="1842851"/>
            </a:xfrm>
            <a:prstGeom prst="rect">
              <a:avLst/>
            </a:prstGeom>
            <a:ln>
              <a:noFill/>
            </a:ln>
          </p:spPr>
        </p:pic>
        <p:pic>
          <p:nvPicPr>
            <p:cNvPr id="27" name="Picture 26">
              <a:extLst>
                <a:ext uri="{FF2B5EF4-FFF2-40B4-BE49-F238E27FC236}">
                  <a16:creationId xmlns:a16="http://schemas.microsoft.com/office/drawing/2014/main" id="{8BF33DB4-6CEB-4411-A55F-E906674EB1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7137" y="2370938"/>
              <a:ext cx="1653113" cy="1834945"/>
            </a:xfrm>
            <a:prstGeom prst="rect">
              <a:avLst/>
            </a:prstGeom>
          </p:spPr>
        </p:pic>
        <p:pic>
          <p:nvPicPr>
            <p:cNvPr id="29" name="Picture 28">
              <a:extLst>
                <a:ext uri="{FF2B5EF4-FFF2-40B4-BE49-F238E27FC236}">
                  <a16:creationId xmlns:a16="http://schemas.microsoft.com/office/drawing/2014/main" id="{12169D09-591D-4A73-ADBC-957B57101A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239" y="2337770"/>
              <a:ext cx="1639891" cy="1857080"/>
            </a:xfrm>
            <a:prstGeom prst="rect">
              <a:avLst/>
            </a:prstGeom>
          </p:spPr>
        </p:pic>
        <p:pic>
          <p:nvPicPr>
            <p:cNvPr id="34" name="Picture 33">
              <a:extLst>
                <a:ext uri="{FF2B5EF4-FFF2-40B4-BE49-F238E27FC236}">
                  <a16:creationId xmlns:a16="http://schemas.microsoft.com/office/drawing/2014/main" id="{3E3F5B0F-B4B5-4415-9EF2-AC87C90B25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6779" y="2383437"/>
              <a:ext cx="1639891" cy="1831189"/>
            </a:xfrm>
            <a:prstGeom prst="rect">
              <a:avLst/>
            </a:prstGeom>
          </p:spPr>
        </p:pic>
        <p:grpSp>
          <p:nvGrpSpPr>
            <p:cNvPr id="5" name="Group 4">
              <a:extLst>
                <a:ext uri="{FF2B5EF4-FFF2-40B4-BE49-F238E27FC236}">
                  <a16:creationId xmlns:a16="http://schemas.microsoft.com/office/drawing/2014/main" id="{42C2BFED-B80D-4DB8-89C2-2443A83226CB}"/>
                </a:ext>
              </a:extLst>
            </p:cNvPr>
            <p:cNvGrpSpPr/>
            <p:nvPr/>
          </p:nvGrpSpPr>
          <p:grpSpPr>
            <a:xfrm>
              <a:off x="5218184" y="4283728"/>
              <a:ext cx="1757130" cy="1875569"/>
              <a:chOff x="4406779" y="4300907"/>
              <a:chExt cx="1757130" cy="1875569"/>
            </a:xfrm>
          </p:grpSpPr>
          <p:pic>
            <p:nvPicPr>
              <p:cNvPr id="30" name="Picture 29">
                <a:extLst>
                  <a:ext uri="{FF2B5EF4-FFF2-40B4-BE49-F238E27FC236}">
                    <a16:creationId xmlns:a16="http://schemas.microsoft.com/office/drawing/2014/main" id="{F78BA9E1-79FF-443C-A5A9-21B7B82CF0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06779" y="4350379"/>
                <a:ext cx="1656971" cy="1826097"/>
              </a:xfrm>
              <a:prstGeom prst="rect">
                <a:avLst/>
              </a:prstGeom>
            </p:spPr>
          </p:pic>
          <p:sp>
            <p:nvSpPr>
              <p:cNvPr id="3" name="TextBox 2">
                <a:extLst>
                  <a:ext uri="{FF2B5EF4-FFF2-40B4-BE49-F238E27FC236}">
                    <a16:creationId xmlns:a16="http://schemas.microsoft.com/office/drawing/2014/main" id="{16B241F3-8782-41D4-B5DF-0384C6E526A2}"/>
                  </a:ext>
                </a:extLst>
              </p:cNvPr>
              <p:cNvSpPr txBox="1"/>
              <p:nvPr/>
            </p:nvSpPr>
            <p:spPr>
              <a:xfrm>
                <a:off x="4586250" y="4300907"/>
                <a:ext cx="1577659" cy="290683"/>
              </a:xfrm>
              <a:prstGeom prst="rect">
                <a:avLst/>
              </a:prstGeom>
              <a:solidFill>
                <a:schemeClr val="bg1"/>
              </a:solidFill>
            </p:spPr>
            <p:txBody>
              <a:bodyPr vert="horz" wrap="none" lIns="91440" tIns="45720" rIns="91440" bIns="45720" rtlCol="0">
                <a:normAutofit/>
              </a:bodyPr>
              <a:lstStyle/>
              <a:p>
                <a:pPr algn="l"/>
                <a:r>
                  <a:rPr lang="en-US" sz="800" b="1" dirty="0">
                    <a:solidFill>
                      <a:schemeClr val="tx1">
                        <a:lumMod val="50000"/>
                        <a:lumOff val="50000"/>
                      </a:schemeClr>
                    </a:solidFill>
                    <a:latin typeface="+mj-lt"/>
                  </a:rPr>
                  <a:t>MARITIME AND FISHERIES</a:t>
                </a:r>
                <a:endParaRPr lang="en-150" sz="800" b="1" dirty="0">
                  <a:solidFill>
                    <a:schemeClr val="tx1">
                      <a:lumMod val="50000"/>
                      <a:lumOff val="50000"/>
                    </a:schemeClr>
                  </a:solidFill>
                  <a:latin typeface="+mj-lt"/>
                </a:endParaRPr>
              </a:p>
            </p:txBody>
          </p:sp>
        </p:grpSp>
        <p:grpSp>
          <p:nvGrpSpPr>
            <p:cNvPr id="6" name="Group 5">
              <a:extLst>
                <a:ext uri="{FF2B5EF4-FFF2-40B4-BE49-F238E27FC236}">
                  <a16:creationId xmlns:a16="http://schemas.microsoft.com/office/drawing/2014/main" id="{50ECF8A7-1E5A-41BE-BEE0-3F75BDBF99EE}"/>
                </a:ext>
              </a:extLst>
            </p:cNvPr>
            <p:cNvGrpSpPr/>
            <p:nvPr/>
          </p:nvGrpSpPr>
          <p:grpSpPr>
            <a:xfrm>
              <a:off x="1182524" y="4213138"/>
              <a:ext cx="1853855" cy="1956794"/>
              <a:chOff x="484239" y="4193361"/>
              <a:chExt cx="1853855" cy="1956794"/>
            </a:xfrm>
          </p:grpSpPr>
          <p:pic>
            <p:nvPicPr>
              <p:cNvPr id="40" name="Picture 39">
                <a:extLst>
                  <a:ext uri="{FF2B5EF4-FFF2-40B4-BE49-F238E27FC236}">
                    <a16:creationId xmlns:a16="http://schemas.microsoft.com/office/drawing/2014/main" id="{DC05B829-D3B7-448E-A852-9800D05A21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4239" y="4321536"/>
                <a:ext cx="1639891" cy="1828619"/>
              </a:xfrm>
              <a:prstGeom prst="rect">
                <a:avLst/>
              </a:prstGeom>
            </p:spPr>
          </p:pic>
          <p:sp>
            <p:nvSpPr>
              <p:cNvPr id="19" name="TextBox 18">
                <a:extLst>
                  <a:ext uri="{FF2B5EF4-FFF2-40B4-BE49-F238E27FC236}">
                    <a16:creationId xmlns:a16="http://schemas.microsoft.com/office/drawing/2014/main" id="{D69B8051-0057-4D93-B624-C7CA4CC352EB}"/>
                  </a:ext>
                </a:extLst>
              </p:cNvPr>
              <p:cNvSpPr txBox="1"/>
              <p:nvPr/>
            </p:nvSpPr>
            <p:spPr>
              <a:xfrm>
                <a:off x="613756" y="4193361"/>
                <a:ext cx="1724338" cy="410638"/>
              </a:xfrm>
              <a:prstGeom prst="rect">
                <a:avLst/>
              </a:prstGeom>
              <a:solidFill>
                <a:schemeClr val="bg1"/>
              </a:solidFill>
            </p:spPr>
            <p:txBody>
              <a:bodyPr vert="horz" wrap="none" lIns="91440" tIns="45720" rIns="91440" bIns="45720" rtlCol="0">
                <a:normAutofit/>
              </a:bodyPr>
              <a:lstStyle/>
              <a:p>
                <a:pPr algn="just"/>
                <a:r>
                  <a:rPr lang="en-US" sz="800" b="1" dirty="0">
                    <a:solidFill>
                      <a:schemeClr val="tx1">
                        <a:lumMod val="50000"/>
                        <a:lumOff val="50000"/>
                      </a:schemeClr>
                    </a:solidFill>
                    <a:latin typeface="+mj-lt"/>
                  </a:rPr>
                  <a:t>INFRASTRUCTURES INCLUDING</a:t>
                </a:r>
              </a:p>
              <a:p>
                <a:pPr algn="just"/>
                <a:r>
                  <a:rPr lang="en-US" sz="800" b="1" dirty="0">
                    <a:solidFill>
                      <a:schemeClr val="tx1">
                        <a:lumMod val="50000"/>
                        <a:lumOff val="50000"/>
                      </a:schemeClr>
                    </a:solidFill>
                    <a:latin typeface="+mj-lt"/>
                  </a:rPr>
                  <a:t> 5G OPTIMIZATION</a:t>
                </a:r>
                <a:endParaRPr lang="en-150" sz="800" b="1" dirty="0">
                  <a:solidFill>
                    <a:schemeClr val="tx1">
                      <a:lumMod val="50000"/>
                      <a:lumOff val="50000"/>
                    </a:schemeClr>
                  </a:solidFill>
                  <a:latin typeface="+mj-lt"/>
                </a:endParaRPr>
              </a:p>
            </p:txBody>
          </p:sp>
        </p:grpSp>
      </p:grpSp>
    </p:spTree>
    <p:extLst>
      <p:ext uri="{BB962C8B-B14F-4D97-AF65-F5344CB8AC3E}">
        <p14:creationId xmlns:p14="http://schemas.microsoft.com/office/powerpoint/2010/main" val="1308103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5F2BE-B0A3-451C-A95B-1E38495E1078}"/>
              </a:ext>
            </a:extLst>
          </p:cNvPr>
          <p:cNvSpPr>
            <a:spLocks noGrp="1"/>
          </p:cNvSpPr>
          <p:nvPr>
            <p:ph type="sldNum" sz="quarter" idx="12"/>
          </p:nvPr>
        </p:nvSpPr>
        <p:spPr/>
        <p:txBody>
          <a:bodyPr/>
          <a:lstStyle/>
          <a:p>
            <a:fld id="{832D733E-3264-41AF-819B-F4786F848FED}" type="slidenum">
              <a:rPr lang="LID4096" smtClean="0"/>
              <a:t>62</a:t>
            </a:fld>
            <a:endParaRPr lang="LID4096"/>
          </a:p>
        </p:txBody>
      </p:sp>
      <p:pic>
        <p:nvPicPr>
          <p:cNvPr id="5" name="Picture 4">
            <a:extLst>
              <a:ext uri="{FF2B5EF4-FFF2-40B4-BE49-F238E27FC236}">
                <a16:creationId xmlns:a16="http://schemas.microsoft.com/office/drawing/2014/main" id="{2130D6BB-E695-49DB-A94A-391CCE69E3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1591" y="2482793"/>
            <a:ext cx="3175773" cy="1892411"/>
          </a:xfrm>
          <a:prstGeom prst="rect">
            <a:avLst/>
          </a:prstGeom>
        </p:spPr>
      </p:pic>
      <p:sp>
        <p:nvSpPr>
          <p:cNvPr id="6" name="Rectangle 5">
            <a:extLst>
              <a:ext uri="{FF2B5EF4-FFF2-40B4-BE49-F238E27FC236}">
                <a16:creationId xmlns:a16="http://schemas.microsoft.com/office/drawing/2014/main" id="{AE28F66F-2CCF-4C79-9B85-EDCF207DFAE2}"/>
              </a:ext>
            </a:extLst>
          </p:cNvPr>
          <p:cNvSpPr/>
          <p:nvPr/>
        </p:nvSpPr>
        <p:spPr>
          <a:xfrm>
            <a:off x="1490391" y="2482794"/>
            <a:ext cx="5241200" cy="18924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Demand</a:t>
            </a: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p:txBody>
      </p:sp>
    </p:spTree>
    <p:extLst>
      <p:ext uri="{BB962C8B-B14F-4D97-AF65-F5344CB8AC3E}">
        <p14:creationId xmlns:p14="http://schemas.microsoft.com/office/powerpoint/2010/main" val="3249266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5B42-09A8-4E57-8910-A2E743BF5652}"/>
              </a:ext>
            </a:extLst>
          </p:cNvPr>
          <p:cNvSpPr>
            <a:spLocks noGrp="1"/>
          </p:cNvSpPr>
          <p:nvPr>
            <p:ph type="title"/>
          </p:nvPr>
        </p:nvSpPr>
        <p:spPr>
          <a:xfrm>
            <a:off x="484239" y="184139"/>
            <a:ext cx="7772400" cy="1325563"/>
          </a:xfrm>
        </p:spPr>
        <p:txBody>
          <a:bodyPr/>
          <a:lstStyle/>
          <a:p>
            <a:r>
              <a:rPr lang="en-US" dirty="0"/>
              <a:t>Seventeen market segments</a:t>
            </a:r>
            <a:endParaRPr lang="en-150" dirty="0"/>
          </a:p>
        </p:txBody>
      </p:sp>
      <p:sp>
        <p:nvSpPr>
          <p:cNvPr id="4" name="Slide Number Placeholder 3">
            <a:extLst>
              <a:ext uri="{FF2B5EF4-FFF2-40B4-BE49-F238E27FC236}">
                <a16:creationId xmlns:a16="http://schemas.microsoft.com/office/drawing/2014/main" id="{59353BBB-1F0C-44DC-8F9B-B320DE6488D0}"/>
              </a:ext>
            </a:extLst>
          </p:cNvPr>
          <p:cNvSpPr>
            <a:spLocks noGrp="1"/>
          </p:cNvSpPr>
          <p:nvPr>
            <p:ph type="sldNum" sz="quarter" idx="12"/>
          </p:nvPr>
        </p:nvSpPr>
        <p:spPr>
          <a:xfrm>
            <a:off x="9095516" y="6405510"/>
            <a:ext cx="2743200" cy="365125"/>
          </a:xfrm>
        </p:spPr>
        <p:txBody>
          <a:bodyPr/>
          <a:lstStyle/>
          <a:p>
            <a:fld id="{832D733E-3264-41AF-819B-F4786F848FED}" type="slidenum">
              <a:rPr lang="LID4096" smtClean="0"/>
              <a:t>63</a:t>
            </a:fld>
            <a:endParaRPr lang="LID4096"/>
          </a:p>
        </p:txBody>
      </p:sp>
      <p:pic>
        <p:nvPicPr>
          <p:cNvPr id="3" name="Picture 2">
            <a:extLst>
              <a:ext uri="{FF2B5EF4-FFF2-40B4-BE49-F238E27FC236}">
                <a16:creationId xmlns:a16="http://schemas.microsoft.com/office/drawing/2014/main" id="{B95327AE-1CDA-460A-B093-13233ABCB3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056" y="1330234"/>
            <a:ext cx="1423219" cy="1677365"/>
          </a:xfrm>
          <a:prstGeom prst="rect">
            <a:avLst/>
          </a:prstGeom>
        </p:spPr>
      </p:pic>
      <p:pic>
        <p:nvPicPr>
          <p:cNvPr id="5" name="Picture 4">
            <a:extLst>
              <a:ext uri="{FF2B5EF4-FFF2-40B4-BE49-F238E27FC236}">
                <a16:creationId xmlns:a16="http://schemas.microsoft.com/office/drawing/2014/main" id="{FA246163-CBE2-40AA-8E3D-D9559D5D98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4010" y="3103370"/>
            <a:ext cx="1454142" cy="1677365"/>
          </a:xfrm>
          <a:prstGeom prst="rect">
            <a:avLst/>
          </a:prstGeom>
        </p:spPr>
      </p:pic>
      <p:pic>
        <p:nvPicPr>
          <p:cNvPr id="6" name="Picture 5">
            <a:extLst>
              <a:ext uri="{FF2B5EF4-FFF2-40B4-BE49-F238E27FC236}">
                <a16:creationId xmlns:a16="http://schemas.microsoft.com/office/drawing/2014/main" id="{214C2C11-4E3B-4D48-B3C8-D70E05C7BB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329" y="3081574"/>
            <a:ext cx="1423218" cy="1745213"/>
          </a:xfrm>
          <a:prstGeom prst="rect">
            <a:avLst/>
          </a:prstGeom>
        </p:spPr>
      </p:pic>
      <p:pic>
        <p:nvPicPr>
          <p:cNvPr id="24" name="Picture 23">
            <a:extLst>
              <a:ext uri="{FF2B5EF4-FFF2-40B4-BE49-F238E27FC236}">
                <a16:creationId xmlns:a16="http://schemas.microsoft.com/office/drawing/2014/main" id="{2EDB9E63-9F20-416D-90C9-626D1BE6D5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48125" y="1346558"/>
            <a:ext cx="1484538" cy="1756812"/>
          </a:xfrm>
          <a:prstGeom prst="rect">
            <a:avLst/>
          </a:prstGeom>
        </p:spPr>
      </p:pic>
      <p:pic>
        <p:nvPicPr>
          <p:cNvPr id="25" name="Picture 24">
            <a:extLst>
              <a:ext uri="{FF2B5EF4-FFF2-40B4-BE49-F238E27FC236}">
                <a16:creationId xmlns:a16="http://schemas.microsoft.com/office/drawing/2014/main" id="{21244EF0-6AE6-4239-80A5-BA5511173C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71506" y="3122550"/>
            <a:ext cx="1411837" cy="1677366"/>
          </a:xfrm>
          <a:prstGeom prst="rect">
            <a:avLst/>
          </a:prstGeom>
        </p:spPr>
      </p:pic>
      <p:pic>
        <p:nvPicPr>
          <p:cNvPr id="26" name="Picture 25">
            <a:extLst>
              <a:ext uri="{FF2B5EF4-FFF2-40B4-BE49-F238E27FC236}">
                <a16:creationId xmlns:a16="http://schemas.microsoft.com/office/drawing/2014/main" id="{6B31D7A1-7070-4E4D-A231-17B38EB891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1350" y="1364926"/>
            <a:ext cx="1411837" cy="1662117"/>
          </a:xfrm>
          <a:prstGeom prst="rect">
            <a:avLst/>
          </a:prstGeom>
        </p:spPr>
      </p:pic>
      <p:pic>
        <p:nvPicPr>
          <p:cNvPr id="27" name="Picture 26">
            <a:extLst>
              <a:ext uri="{FF2B5EF4-FFF2-40B4-BE49-F238E27FC236}">
                <a16:creationId xmlns:a16="http://schemas.microsoft.com/office/drawing/2014/main" id="{8BF33DB4-6CEB-4411-A55F-E906674EB1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8780" y="1380165"/>
            <a:ext cx="1423219" cy="1670170"/>
          </a:xfrm>
          <a:prstGeom prst="rect">
            <a:avLst/>
          </a:prstGeom>
        </p:spPr>
      </p:pic>
      <p:pic>
        <p:nvPicPr>
          <p:cNvPr id="28" name="Picture 27">
            <a:extLst>
              <a:ext uri="{FF2B5EF4-FFF2-40B4-BE49-F238E27FC236}">
                <a16:creationId xmlns:a16="http://schemas.microsoft.com/office/drawing/2014/main" id="{0F4B3534-3804-4578-8DC7-2BFD9BC9C37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15911" y="3126879"/>
            <a:ext cx="1411836" cy="1664412"/>
          </a:xfrm>
          <a:prstGeom prst="rect">
            <a:avLst/>
          </a:prstGeom>
        </p:spPr>
      </p:pic>
      <p:pic>
        <p:nvPicPr>
          <p:cNvPr id="29" name="Picture 28">
            <a:extLst>
              <a:ext uri="{FF2B5EF4-FFF2-40B4-BE49-F238E27FC236}">
                <a16:creationId xmlns:a16="http://schemas.microsoft.com/office/drawing/2014/main" id="{12169D09-591D-4A73-ADBC-957B57101A5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45101" y="1326894"/>
            <a:ext cx="1411836" cy="1690317"/>
          </a:xfrm>
          <a:prstGeom prst="rect">
            <a:avLst/>
          </a:prstGeom>
        </p:spPr>
      </p:pic>
      <p:pic>
        <p:nvPicPr>
          <p:cNvPr id="30" name="Picture 29">
            <a:extLst>
              <a:ext uri="{FF2B5EF4-FFF2-40B4-BE49-F238E27FC236}">
                <a16:creationId xmlns:a16="http://schemas.microsoft.com/office/drawing/2014/main" id="{F78BA9E1-79FF-443C-A5A9-21B7B82CF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31199" y="3165262"/>
            <a:ext cx="1426541" cy="1662117"/>
          </a:xfrm>
          <a:prstGeom prst="rect">
            <a:avLst/>
          </a:prstGeom>
        </p:spPr>
      </p:pic>
      <p:pic>
        <p:nvPicPr>
          <p:cNvPr id="31" name="Picture 30">
            <a:extLst>
              <a:ext uri="{FF2B5EF4-FFF2-40B4-BE49-F238E27FC236}">
                <a16:creationId xmlns:a16="http://schemas.microsoft.com/office/drawing/2014/main" id="{B52D7C0A-6433-4C14-8ECB-5219768E8EA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729616" y="3124137"/>
            <a:ext cx="1454141" cy="1708783"/>
          </a:xfrm>
          <a:prstGeom prst="rect">
            <a:avLst/>
          </a:prstGeom>
        </p:spPr>
      </p:pic>
      <p:pic>
        <p:nvPicPr>
          <p:cNvPr id="32" name="Picture 31">
            <a:extLst>
              <a:ext uri="{FF2B5EF4-FFF2-40B4-BE49-F238E27FC236}">
                <a16:creationId xmlns:a16="http://schemas.microsoft.com/office/drawing/2014/main" id="{C84A704C-3141-4397-84D9-C999D49990F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01324" y="4826787"/>
            <a:ext cx="1450479" cy="1708783"/>
          </a:xfrm>
          <a:prstGeom prst="rect">
            <a:avLst/>
          </a:prstGeom>
        </p:spPr>
      </p:pic>
      <p:pic>
        <p:nvPicPr>
          <p:cNvPr id="33" name="Picture 32">
            <a:extLst>
              <a:ext uri="{FF2B5EF4-FFF2-40B4-BE49-F238E27FC236}">
                <a16:creationId xmlns:a16="http://schemas.microsoft.com/office/drawing/2014/main" id="{751F6B2A-8506-4AAD-B5AD-49E9BA66B0E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35526" y="4837259"/>
            <a:ext cx="1441786" cy="1708783"/>
          </a:xfrm>
          <a:prstGeom prst="rect">
            <a:avLst/>
          </a:prstGeom>
        </p:spPr>
      </p:pic>
      <p:pic>
        <p:nvPicPr>
          <p:cNvPr id="34" name="Picture 33">
            <a:extLst>
              <a:ext uri="{FF2B5EF4-FFF2-40B4-BE49-F238E27FC236}">
                <a16:creationId xmlns:a16="http://schemas.microsoft.com/office/drawing/2014/main" id="{3E3F5B0F-B4B5-4415-9EF2-AC87C90B256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07730" y="1389893"/>
            <a:ext cx="1411836" cy="1666751"/>
          </a:xfrm>
          <a:prstGeom prst="rect">
            <a:avLst/>
          </a:prstGeom>
        </p:spPr>
      </p:pic>
      <p:pic>
        <p:nvPicPr>
          <p:cNvPr id="35" name="Picture 34">
            <a:extLst>
              <a:ext uri="{FF2B5EF4-FFF2-40B4-BE49-F238E27FC236}">
                <a16:creationId xmlns:a16="http://schemas.microsoft.com/office/drawing/2014/main" id="{FBDE8553-8CD7-4DE2-A9B1-4642F2F5530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834555" y="1366828"/>
            <a:ext cx="1411836" cy="1660215"/>
          </a:xfrm>
          <a:prstGeom prst="rect">
            <a:avLst/>
          </a:prstGeom>
        </p:spPr>
      </p:pic>
      <p:pic>
        <p:nvPicPr>
          <p:cNvPr id="36" name="Picture 35">
            <a:extLst>
              <a:ext uri="{FF2B5EF4-FFF2-40B4-BE49-F238E27FC236}">
                <a16:creationId xmlns:a16="http://schemas.microsoft.com/office/drawing/2014/main" id="{671DF695-2E56-4A94-A812-CB6A32E8F68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66056" y="3145818"/>
            <a:ext cx="1383195" cy="1626534"/>
          </a:xfrm>
          <a:prstGeom prst="rect">
            <a:avLst/>
          </a:prstGeom>
        </p:spPr>
      </p:pic>
      <p:pic>
        <p:nvPicPr>
          <p:cNvPr id="37" name="Picture 36">
            <a:extLst>
              <a:ext uri="{FF2B5EF4-FFF2-40B4-BE49-F238E27FC236}">
                <a16:creationId xmlns:a16="http://schemas.microsoft.com/office/drawing/2014/main" id="{B2E034FC-F182-41E7-B75C-C91FF29FB24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961035" y="4845967"/>
            <a:ext cx="1423219" cy="1688004"/>
          </a:xfrm>
          <a:prstGeom prst="rect">
            <a:avLst/>
          </a:prstGeom>
        </p:spPr>
      </p:pic>
      <p:pic>
        <p:nvPicPr>
          <p:cNvPr id="38" name="Picture 37">
            <a:extLst>
              <a:ext uri="{FF2B5EF4-FFF2-40B4-BE49-F238E27FC236}">
                <a16:creationId xmlns:a16="http://schemas.microsoft.com/office/drawing/2014/main" id="{301E5680-0CDC-42AC-9150-D6FA0E5BD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8005" y="3122550"/>
            <a:ext cx="1454142" cy="1677365"/>
          </a:xfrm>
          <a:prstGeom prst="rect">
            <a:avLst/>
          </a:prstGeom>
        </p:spPr>
      </p:pic>
      <p:pic>
        <p:nvPicPr>
          <p:cNvPr id="39" name="Picture 38">
            <a:extLst>
              <a:ext uri="{FF2B5EF4-FFF2-40B4-BE49-F238E27FC236}">
                <a16:creationId xmlns:a16="http://schemas.microsoft.com/office/drawing/2014/main" id="{6B063FEC-8A67-4E2F-AD09-9CCD1A6F2C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324" y="3100754"/>
            <a:ext cx="1423218" cy="1745213"/>
          </a:xfrm>
          <a:prstGeom prst="rect">
            <a:avLst/>
          </a:prstGeom>
        </p:spPr>
      </p:pic>
      <p:pic>
        <p:nvPicPr>
          <p:cNvPr id="40" name="Picture 39">
            <a:extLst>
              <a:ext uri="{FF2B5EF4-FFF2-40B4-BE49-F238E27FC236}">
                <a16:creationId xmlns:a16="http://schemas.microsoft.com/office/drawing/2014/main" id="{DC05B829-D3B7-448E-A852-9800D05A21C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99906" y="3146059"/>
            <a:ext cx="1411836" cy="1664412"/>
          </a:xfrm>
          <a:prstGeom prst="rect">
            <a:avLst/>
          </a:prstGeom>
        </p:spPr>
      </p:pic>
      <p:pic>
        <p:nvPicPr>
          <p:cNvPr id="41" name="Picture 40">
            <a:extLst>
              <a:ext uri="{FF2B5EF4-FFF2-40B4-BE49-F238E27FC236}">
                <a16:creationId xmlns:a16="http://schemas.microsoft.com/office/drawing/2014/main" id="{922E253D-2F13-4180-B08C-97A76720A8D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60003" y="3154201"/>
            <a:ext cx="1383195" cy="1626534"/>
          </a:xfrm>
          <a:prstGeom prst="rect">
            <a:avLst/>
          </a:prstGeom>
        </p:spPr>
      </p:pic>
      <p:sp>
        <p:nvSpPr>
          <p:cNvPr id="7" name="Rectangle 6">
            <a:extLst>
              <a:ext uri="{FF2B5EF4-FFF2-40B4-BE49-F238E27FC236}">
                <a16:creationId xmlns:a16="http://schemas.microsoft.com/office/drawing/2014/main" id="{FBBF1D57-E32D-4075-B58E-68989C19D082}"/>
              </a:ext>
            </a:extLst>
          </p:cNvPr>
          <p:cNvSpPr/>
          <p:nvPr/>
        </p:nvSpPr>
        <p:spPr>
          <a:xfrm>
            <a:off x="5755067" y="5295225"/>
            <a:ext cx="5755061" cy="954107"/>
          </a:xfrm>
          <a:prstGeom prst="rect">
            <a:avLst/>
          </a:prstGeom>
        </p:spPr>
        <p:txBody>
          <a:bodyPr wrap="square">
            <a:spAutoFit/>
          </a:bodyPr>
          <a:lstStyle/>
          <a:p>
            <a:pPr lvl="0">
              <a:defRPr/>
            </a:pPr>
            <a:r>
              <a:rPr lang="en-GB" sz="2800" dirty="0">
                <a:solidFill>
                  <a:prstClr val="black">
                    <a:lumMod val="65000"/>
                    <a:lumOff val="35000"/>
                  </a:prstClr>
                </a:solidFill>
              </a:rPr>
              <a:t>A common </a:t>
            </a:r>
            <a:r>
              <a:rPr lang="en-GB" sz="2800" b="1" dirty="0">
                <a:solidFill>
                  <a:prstClr val="black">
                    <a:lumMod val="65000"/>
                    <a:lumOff val="35000"/>
                  </a:prstClr>
                </a:solidFill>
              </a:rPr>
              <a:t>market segments</a:t>
            </a:r>
            <a:r>
              <a:rPr lang="en-GB" sz="2800" dirty="0">
                <a:solidFill>
                  <a:prstClr val="black">
                    <a:lumMod val="65000"/>
                    <a:lumOff val="35000"/>
                  </a:prstClr>
                </a:solidFill>
              </a:rPr>
              <a:t> approach for all EU space downstream</a:t>
            </a:r>
          </a:p>
        </p:txBody>
      </p:sp>
    </p:spTree>
    <p:extLst>
      <p:ext uri="{BB962C8B-B14F-4D97-AF65-F5344CB8AC3E}">
        <p14:creationId xmlns:p14="http://schemas.microsoft.com/office/powerpoint/2010/main" val="2519550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A901B7AD-7015-48A5-85E5-D18D8A668BFC}"/>
              </a:ext>
            </a:extLst>
          </p:cNvPr>
          <p:cNvSpPr>
            <a:spLocks noGrp="1"/>
          </p:cNvSpPr>
          <p:nvPr>
            <p:ph idx="1"/>
          </p:nvPr>
        </p:nvSpPr>
        <p:spPr>
          <a:xfrm>
            <a:off x="561169" y="1565068"/>
            <a:ext cx="7748448" cy="5128515"/>
          </a:xfrm>
        </p:spPr>
        <p:txBody>
          <a:bodyPr>
            <a:normAutofit lnSpcReduction="10000"/>
          </a:bodyPr>
          <a:lstStyle/>
          <a:p>
            <a:pPr>
              <a:lnSpc>
                <a:spcPct val="110000"/>
              </a:lnSpc>
            </a:pPr>
            <a:r>
              <a:rPr lang="en-GB" sz="2400" dirty="0"/>
              <a:t>Raise awareness of Copernicus in downstream markets and ecosystems, especially for </a:t>
            </a:r>
            <a:r>
              <a:rPr lang="en-GB" sz="2400" b="1" dirty="0"/>
              <a:t>commercial users (other users)</a:t>
            </a:r>
          </a:p>
          <a:p>
            <a:pPr>
              <a:lnSpc>
                <a:spcPct val="110000"/>
              </a:lnSpc>
            </a:pPr>
            <a:r>
              <a:rPr lang="en-GB" sz="2400" dirty="0"/>
              <a:t>Close work with each ecosystem to </a:t>
            </a:r>
            <a:r>
              <a:rPr lang="en-GB" sz="2400" b="1" dirty="0"/>
              <a:t>identify needs and gaps</a:t>
            </a:r>
          </a:p>
          <a:p>
            <a:pPr>
              <a:lnSpc>
                <a:spcPct val="110000"/>
              </a:lnSpc>
            </a:pPr>
            <a:r>
              <a:rPr lang="en-GB" sz="2400" b="1" dirty="0"/>
              <a:t>Facilitate access to EO data and services </a:t>
            </a:r>
            <a:r>
              <a:rPr lang="en-GB" sz="2400" dirty="0"/>
              <a:t>to non-EO users</a:t>
            </a:r>
          </a:p>
          <a:p>
            <a:pPr>
              <a:lnSpc>
                <a:spcPct val="110000"/>
              </a:lnSpc>
            </a:pPr>
            <a:r>
              <a:rPr lang="en-GB" sz="2400" dirty="0"/>
              <a:t>Support ecosystems and communities through developing:</a:t>
            </a:r>
          </a:p>
          <a:p>
            <a:pPr lvl="1">
              <a:lnSpc>
                <a:spcPct val="110000"/>
              </a:lnSpc>
            </a:pPr>
            <a:r>
              <a:rPr lang="en-GB" sz="2000" b="1" dirty="0"/>
              <a:t>Pilot projects </a:t>
            </a:r>
            <a:r>
              <a:rPr lang="en-GB" sz="2000" dirty="0"/>
              <a:t>to demonstrate suitability and replicability</a:t>
            </a:r>
          </a:p>
          <a:p>
            <a:pPr lvl="1">
              <a:lnSpc>
                <a:spcPct val="110000"/>
              </a:lnSpc>
            </a:pPr>
            <a:r>
              <a:rPr lang="en-GB" sz="2000" b="1" dirty="0"/>
              <a:t>Copernicus-based products </a:t>
            </a:r>
            <a:r>
              <a:rPr lang="en-GB" sz="2000" dirty="0"/>
              <a:t>covering gaps within the ecosystem</a:t>
            </a:r>
          </a:p>
          <a:p>
            <a:pPr lvl="1">
              <a:lnSpc>
                <a:spcPct val="110000"/>
              </a:lnSpc>
            </a:pPr>
            <a:r>
              <a:rPr lang="en-GB" sz="2000" b="1" dirty="0"/>
              <a:t>Best practices</a:t>
            </a:r>
            <a:r>
              <a:rPr lang="en-GB" sz="2000" dirty="0"/>
              <a:t>, standards, certifications and regulations</a:t>
            </a:r>
          </a:p>
          <a:p>
            <a:pPr>
              <a:lnSpc>
                <a:spcPct val="110000"/>
              </a:lnSpc>
            </a:pPr>
            <a:r>
              <a:rPr lang="en-GB" sz="2400" dirty="0"/>
              <a:t>Foster synergies among program components.</a:t>
            </a:r>
          </a:p>
          <a:p>
            <a:pPr>
              <a:lnSpc>
                <a:spcPct val="110000"/>
              </a:lnSpc>
            </a:pPr>
            <a:r>
              <a:rPr lang="en-GB" sz="2400" dirty="0"/>
              <a:t>In collaboration with ALL relevant actors in the EU EO ecosystem.</a:t>
            </a:r>
          </a:p>
        </p:txBody>
      </p:sp>
      <p:grpSp>
        <p:nvGrpSpPr>
          <p:cNvPr id="16" name="Group 15">
            <a:extLst>
              <a:ext uri="{FF2B5EF4-FFF2-40B4-BE49-F238E27FC236}">
                <a16:creationId xmlns:a16="http://schemas.microsoft.com/office/drawing/2014/main" id="{6868581C-533F-4421-90B5-0D6A2A352E52}"/>
              </a:ext>
            </a:extLst>
          </p:cNvPr>
          <p:cNvGrpSpPr/>
          <p:nvPr/>
        </p:nvGrpSpPr>
        <p:grpSpPr>
          <a:xfrm>
            <a:off x="8711409" y="4351351"/>
            <a:ext cx="3126778" cy="1848477"/>
            <a:chOff x="8610600" y="4556120"/>
            <a:chExt cx="2935417" cy="1637170"/>
          </a:xfrm>
        </p:grpSpPr>
        <p:pic>
          <p:nvPicPr>
            <p:cNvPr id="17" name="Picture 2" descr="Line design. Business process ⬇ Vector Image by © spiral_media | Vector  Stock 108673354">
              <a:extLst>
                <a:ext uri="{FF2B5EF4-FFF2-40B4-BE49-F238E27FC236}">
                  <a16:creationId xmlns:a16="http://schemas.microsoft.com/office/drawing/2014/main" id="{15907F01-0B97-4C57-9349-072CD06C4E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0600" y="4556120"/>
              <a:ext cx="2935417" cy="163717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21C8AE5-0A95-4FA6-9878-28BCE99C1772}"/>
                </a:ext>
              </a:extLst>
            </p:cNvPr>
            <p:cNvSpPr/>
            <p:nvPr/>
          </p:nvSpPr>
          <p:spPr>
            <a:xfrm>
              <a:off x="8676759" y="4672161"/>
              <a:ext cx="1073415" cy="238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9" name="Picture 6" descr="The Copernicus Land Monitoring Service - Recap - Reinforcing CAP -  Personalized Public Services in Support of the implementation of the Common  Agricultural Policy">
            <a:extLst>
              <a:ext uri="{FF2B5EF4-FFF2-40B4-BE49-F238E27FC236}">
                <a16:creationId xmlns:a16="http://schemas.microsoft.com/office/drawing/2014/main" id="{B09B1095-3D76-46A5-AB2B-24655D8297E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34353" y="1745853"/>
            <a:ext cx="2708897" cy="13101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26">
            <a:extLst>
              <a:ext uri="{FF2B5EF4-FFF2-40B4-BE49-F238E27FC236}">
                <a16:creationId xmlns:a16="http://schemas.microsoft.com/office/drawing/2014/main" id="{D5BF6DFD-CEF7-4F9F-B6B2-1D17C24450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78777" y="3330156"/>
            <a:ext cx="1545881" cy="510501"/>
          </a:xfrm>
          <a:prstGeom prst="rect">
            <a:avLst/>
          </a:prstGeom>
        </p:spPr>
      </p:pic>
      <p:pic>
        <p:nvPicPr>
          <p:cNvPr id="11" name="Imagen 11">
            <a:extLst>
              <a:ext uri="{FF2B5EF4-FFF2-40B4-BE49-F238E27FC236}">
                <a16:creationId xmlns:a16="http://schemas.microsoft.com/office/drawing/2014/main" id="{C043335C-ECA3-4EAA-9954-20525E1E8987}"/>
              </a:ext>
            </a:extLst>
          </p:cNvPr>
          <p:cNvPicPr>
            <a:picLocks noGrp="1"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11797" y="3187029"/>
            <a:ext cx="694716" cy="698565"/>
          </a:xfrm>
          <a:prstGeom prst="rect">
            <a:avLst/>
          </a:prstGeom>
          <a:noFill/>
          <a:ln>
            <a:noFill/>
          </a:ln>
          <a:effectLst/>
        </p:spPr>
      </p:pic>
      <p:sp>
        <p:nvSpPr>
          <p:cNvPr id="4" name="Title 3">
            <a:extLst>
              <a:ext uri="{FF2B5EF4-FFF2-40B4-BE49-F238E27FC236}">
                <a16:creationId xmlns:a16="http://schemas.microsoft.com/office/drawing/2014/main" id="{554C6C70-A194-44EC-8DDB-61544A60DC76}"/>
              </a:ext>
            </a:extLst>
          </p:cNvPr>
          <p:cNvSpPr>
            <a:spLocks noGrp="1"/>
          </p:cNvSpPr>
          <p:nvPr>
            <p:ph type="title"/>
          </p:nvPr>
        </p:nvSpPr>
        <p:spPr>
          <a:xfrm>
            <a:off x="838200" y="365125"/>
            <a:ext cx="7772400" cy="1325563"/>
          </a:xfrm>
        </p:spPr>
        <p:txBody>
          <a:bodyPr/>
          <a:lstStyle/>
          <a:p>
            <a:r>
              <a:rPr lang="en-US" dirty="0"/>
              <a:t>Addressing needs and gaps</a:t>
            </a:r>
            <a:endParaRPr lang="en-150" dirty="0"/>
          </a:p>
        </p:txBody>
      </p:sp>
    </p:spTree>
    <p:extLst>
      <p:ext uri="{BB962C8B-B14F-4D97-AF65-F5344CB8AC3E}">
        <p14:creationId xmlns:p14="http://schemas.microsoft.com/office/powerpoint/2010/main" val="3483243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6A108-5082-4B39-A821-3E592702B565}"/>
              </a:ext>
            </a:extLst>
          </p:cNvPr>
          <p:cNvSpPr>
            <a:spLocks noGrp="1"/>
          </p:cNvSpPr>
          <p:nvPr>
            <p:ph type="title"/>
          </p:nvPr>
        </p:nvSpPr>
        <p:spPr/>
        <p:txBody>
          <a:bodyPr/>
          <a:lstStyle/>
          <a:p>
            <a:r>
              <a:rPr lang="en-GB" dirty="0"/>
              <a:t>Copernicus for 5G/6G deployment</a:t>
            </a:r>
            <a:endParaRPr lang="LID4096" dirty="0"/>
          </a:p>
        </p:txBody>
      </p:sp>
      <p:sp>
        <p:nvSpPr>
          <p:cNvPr id="4" name="Slide Number Placeholder 3">
            <a:extLst>
              <a:ext uri="{FF2B5EF4-FFF2-40B4-BE49-F238E27FC236}">
                <a16:creationId xmlns:a16="http://schemas.microsoft.com/office/drawing/2014/main" id="{3E1805A0-66C0-487B-9852-BEB03AB39020}"/>
              </a:ext>
            </a:extLst>
          </p:cNvPr>
          <p:cNvSpPr>
            <a:spLocks noGrp="1"/>
          </p:cNvSpPr>
          <p:nvPr>
            <p:ph type="sldNum" sz="quarter" idx="12"/>
          </p:nvPr>
        </p:nvSpPr>
        <p:spPr/>
        <p:txBody>
          <a:bodyPr/>
          <a:lstStyle/>
          <a:p>
            <a:fld id="{832D733E-3264-41AF-819B-F4786F848FED}" type="slidenum">
              <a:rPr lang="LID4096" smtClean="0"/>
              <a:t>65</a:t>
            </a:fld>
            <a:endParaRPr lang="LID4096"/>
          </a:p>
        </p:txBody>
      </p:sp>
      <p:sp>
        <p:nvSpPr>
          <p:cNvPr id="7" name="Content Placeholder 3">
            <a:extLst>
              <a:ext uri="{FF2B5EF4-FFF2-40B4-BE49-F238E27FC236}">
                <a16:creationId xmlns:a16="http://schemas.microsoft.com/office/drawing/2014/main" id="{0976CC3E-6D51-4716-AD67-9125AB33FF3F}"/>
              </a:ext>
            </a:extLst>
          </p:cNvPr>
          <p:cNvSpPr txBox="1">
            <a:spLocks/>
          </p:cNvSpPr>
          <p:nvPr/>
        </p:nvSpPr>
        <p:spPr>
          <a:xfrm>
            <a:off x="1197811" y="1886949"/>
            <a:ext cx="4745218" cy="16233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tx2"/>
                </a:solidFill>
              </a:rPr>
              <a:t>EU Space is an integral part of Europe’s digital infrastructure and ecosystem</a:t>
            </a:r>
          </a:p>
          <a:p>
            <a:pPr marL="216000" indent="-216000">
              <a:spcBef>
                <a:spcPts val="0"/>
              </a:spcBef>
            </a:pPr>
            <a:r>
              <a:rPr lang="en-GB" sz="1400" dirty="0"/>
              <a:t>Cellular networks are at the core of digital infrastructures enabling Europe’s digital transformation (IoT, autonomous vehicles etc.)</a:t>
            </a:r>
          </a:p>
          <a:p>
            <a:pPr marL="216000" indent="-216000">
              <a:spcBef>
                <a:spcPts val="0"/>
              </a:spcBef>
            </a:pPr>
            <a:r>
              <a:rPr lang="en-GB" sz="1400" dirty="0"/>
              <a:t>EU Space can accelerate and optimise the implementation of the cellular networks of the future such as 5G and 6G </a:t>
            </a:r>
          </a:p>
          <a:p>
            <a:pPr marL="216000" indent="-216000">
              <a:spcBef>
                <a:spcPts val="0"/>
              </a:spcBef>
            </a:pPr>
            <a:r>
              <a:rPr lang="en-GB" sz="1400" dirty="0"/>
              <a:t>The EU has set ambitious targets in the Digital Decade aiming at 100% 5G coverage of populated areas in 2030</a:t>
            </a:r>
          </a:p>
        </p:txBody>
      </p:sp>
      <p:sp>
        <p:nvSpPr>
          <p:cNvPr id="8" name="Content Placeholder 3">
            <a:extLst>
              <a:ext uri="{FF2B5EF4-FFF2-40B4-BE49-F238E27FC236}">
                <a16:creationId xmlns:a16="http://schemas.microsoft.com/office/drawing/2014/main" id="{198C7699-943C-4796-AB6A-2CDB1A80D554}"/>
              </a:ext>
            </a:extLst>
          </p:cNvPr>
          <p:cNvSpPr txBox="1">
            <a:spLocks/>
          </p:cNvSpPr>
          <p:nvPr/>
        </p:nvSpPr>
        <p:spPr>
          <a:xfrm>
            <a:off x="1257416" y="4481870"/>
            <a:ext cx="4745217" cy="1623373"/>
          </a:xfrm>
          <a:prstGeom prst="rect">
            <a:avLst/>
          </a:prstGeom>
        </p:spPr>
        <p:txBody>
          <a:bodyPr vert="horz" lIns="91440" tIns="45720" rIns="91440" bIns="45720" rtlCol="0">
            <a:noAutofit/>
          </a:bodyPr>
          <a:lstStyle>
            <a:lvl1pPr marL="271463" indent="-271463" algn="l" defTabSz="328613" rtl="0" eaLnBrk="1" fontAlgn="base" hangingPunct="1">
              <a:lnSpc>
                <a:spcPct val="100000"/>
              </a:lnSpc>
              <a:spcBef>
                <a:spcPts val="1800"/>
              </a:spcBef>
              <a:spcAft>
                <a:spcPct val="0"/>
              </a:spcAft>
              <a:buFont typeface="Wingdings" panose="05000000000000000000" pitchFamily="2" charset="2"/>
              <a:buChar char="§"/>
              <a:defRPr kumimoji="1" lang="en-US" sz="1800" b="0" kern="0">
                <a:solidFill>
                  <a:schemeClr val="tx1"/>
                </a:solidFill>
                <a:latin typeface="+mn-lt"/>
                <a:ea typeface="MS PGothic" panose="020B0600070205080204" pitchFamily="34" charset="-128"/>
                <a:cs typeface="MS PGothic" panose="020B0600070205080204" pitchFamily="34" charset="-128"/>
              </a:defRPr>
            </a:lvl1pPr>
            <a:lvl2pPr marL="541338" indent="-269875" algn="l" defTabSz="328613" rtl="0" eaLnBrk="1" fontAlgn="base" hangingPunct="1">
              <a:lnSpc>
                <a:spcPct val="100000"/>
              </a:lnSpc>
              <a:spcBef>
                <a:spcPts val="600"/>
              </a:spcBef>
              <a:spcAft>
                <a:spcPct val="0"/>
              </a:spcAft>
              <a:buFont typeface="Calibri" panose="020F0502020204030204" pitchFamily="34" charset="0"/>
              <a:buChar char="–"/>
              <a:defRPr kumimoji="1" lang="en-US" sz="1600" b="0" kern="0">
                <a:solidFill>
                  <a:schemeClr val="tx1"/>
                </a:solidFill>
                <a:latin typeface="+mn-lt"/>
                <a:ea typeface="MS PGothic" panose="020B0600070205080204" pitchFamily="34" charset="-128"/>
                <a:cs typeface="MS PGothic" charset="0"/>
              </a:defRPr>
            </a:lvl2pPr>
            <a:lvl3pPr marL="804863" indent="-263525" algn="l" defTabSz="328613" rtl="0" eaLnBrk="1" fontAlgn="base" hangingPunct="1">
              <a:lnSpc>
                <a:spcPct val="100000"/>
              </a:lnSpc>
              <a:spcBef>
                <a:spcPts val="600"/>
              </a:spcBef>
              <a:spcAft>
                <a:spcPct val="0"/>
              </a:spcAft>
              <a:buFont typeface="Courier New" panose="02070309020205020404" pitchFamily="49" charset="0"/>
              <a:buChar char="o"/>
              <a:defRPr kumimoji="1" lang="en-US" sz="1600" b="0" kern="0">
                <a:solidFill>
                  <a:schemeClr val="tx1"/>
                </a:solidFill>
                <a:latin typeface="+mn-lt"/>
                <a:ea typeface="MS PGothic" panose="020B0600070205080204" pitchFamily="34" charset="-128"/>
                <a:cs typeface="MS PGothic" charset="0"/>
              </a:defRPr>
            </a:lvl3pPr>
            <a:lvl4pPr marL="1074738" indent="-269875" algn="l" defTabSz="328613" rtl="0" eaLnBrk="1" fontAlgn="base" hangingPunct="1">
              <a:lnSpc>
                <a:spcPct val="100000"/>
              </a:lnSpc>
              <a:spcBef>
                <a:spcPts val="600"/>
              </a:spcBef>
              <a:spcAft>
                <a:spcPct val="0"/>
              </a:spcAft>
              <a:buFont typeface="Arial" panose="020B0604020202020204" pitchFamily="34" charset="0"/>
              <a:buChar char="•"/>
              <a:defRPr kumimoji="1" lang="en-US" sz="1600" b="0" kern="0">
                <a:solidFill>
                  <a:schemeClr val="tx1"/>
                </a:solidFill>
                <a:latin typeface="+mn-lt"/>
                <a:ea typeface="MS PGothic" panose="020B0600070205080204" pitchFamily="34" charset="-128"/>
                <a:cs typeface="MS PGothic" charset="0"/>
              </a:defRPr>
            </a:lvl4pPr>
            <a:lvl5pPr marL="1346200" indent="-271463" algn="l" defTabSz="328613" rtl="0" eaLnBrk="1" fontAlgn="base" hangingPunct="1">
              <a:lnSpc>
                <a:spcPct val="100000"/>
              </a:lnSpc>
              <a:spcBef>
                <a:spcPts val="600"/>
              </a:spcBef>
              <a:spcAft>
                <a:spcPct val="0"/>
              </a:spcAft>
              <a:buFont typeface="Wingdings" panose="05000000000000000000" pitchFamily="2" charset="2"/>
              <a:buChar char="Ø"/>
              <a:defRPr kumimoji="1" lang="en-GB" sz="1600" b="0" kern="0" dirty="0">
                <a:solidFill>
                  <a:schemeClr val="tx1"/>
                </a:solidFill>
                <a:latin typeface="+mn-lt"/>
                <a:ea typeface="MS PGothic" panose="020B0600070205080204" pitchFamily="34" charset="-128"/>
                <a:cs typeface="MS PGothic" charset="0"/>
              </a:defRPr>
            </a:lvl5pPr>
            <a:lvl6pPr marL="3068202" indent="4632" algn="ctr" defTabSz="330446" rtl="0" eaLnBrk="1" fontAlgn="base" hangingPunct="1">
              <a:lnSpc>
                <a:spcPts val="1605"/>
              </a:lnSpc>
              <a:spcBef>
                <a:spcPct val="0"/>
              </a:spcBef>
              <a:spcAft>
                <a:spcPct val="0"/>
              </a:spcAft>
              <a:defRPr kumimoji="1" sz="1400" b="1">
                <a:solidFill>
                  <a:srgbClr val="000000"/>
                </a:solidFill>
                <a:latin typeface="Arial" charset="0"/>
              </a:defRPr>
            </a:lvl6pPr>
            <a:lvl7pPr marL="3512914" indent="4632" algn="ctr" defTabSz="330446" rtl="0" eaLnBrk="1" fontAlgn="base" hangingPunct="1">
              <a:lnSpc>
                <a:spcPts val="1605"/>
              </a:lnSpc>
              <a:spcBef>
                <a:spcPct val="0"/>
              </a:spcBef>
              <a:spcAft>
                <a:spcPct val="0"/>
              </a:spcAft>
              <a:defRPr kumimoji="1" sz="1400" b="1">
                <a:solidFill>
                  <a:srgbClr val="000000"/>
                </a:solidFill>
                <a:latin typeface="Arial" charset="0"/>
              </a:defRPr>
            </a:lvl7pPr>
            <a:lvl8pPr marL="3957627" indent="4632" algn="ctr" defTabSz="330446" rtl="0" eaLnBrk="1" fontAlgn="base" hangingPunct="1">
              <a:lnSpc>
                <a:spcPts val="1605"/>
              </a:lnSpc>
              <a:spcBef>
                <a:spcPct val="0"/>
              </a:spcBef>
              <a:spcAft>
                <a:spcPct val="0"/>
              </a:spcAft>
              <a:defRPr kumimoji="1" sz="1400" b="1">
                <a:solidFill>
                  <a:srgbClr val="000000"/>
                </a:solidFill>
                <a:latin typeface="Arial" charset="0"/>
              </a:defRPr>
            </a:lvl8pPr>
            <a:lvl9pPr marL="4402338" indent="4632" algn="ctr" defTabSz="330446" rtl="0" eaLnBrk="1" fontAlgn="base" hangingPunct="1">
              <a:lnSpc>
                <a:spcPts val="1605"/>
              </a:lnSpc>
              <a:spcBef>
                <a:spcPct val="0"/>
              </a:spcBef>
              <a:spcAft>
                <a:spcPct val="0"/>
              </a:spcAft>
              <a:defRPr kumimoji="1" sz="1400" b="1">
                <a:solidFill>
                  <a:srgbClr val="000000"/>
                </a:solidFill>
                <a:latin typeface="Arial" charset="0"/>
              </a:defRPr>
            </a:lvl9pPr>
          </a:lstStyle>
          <a:p>
            <a:pPr marL="0" indent="0">
              <a:buNone/>
            </a:pPr>
            <a:r>
              <a:rPr lang="en-GB" sz="1600" b="1" dirty="0">
                <a:solidFill>
                  <a:schemeClr val="tx2"/>
                </a:solidFill>
              </a:rPr>
              <a:t>The objective is to demonstrate the value of EU Space </a:t>
            </a:r>
            <a:r>
              <a:rPr lang="en-US" sz="1600" b="1" dirty="0">
                <a:solidFill>
                  <a:schemeClr val="tx2"/>
                </a:solidFill>
              </a:rPr>
              <a:t>for the </a:t>
            </a:r>
            <a:r>
              <a:rPr lang="en-GB" sz="1600" b="1" dirty="0">
                <a:solidFill>
                  <a:schemeClr val="tx2"/>
                </a:solidFill>
              </a:rPr>
              <a:t>optimisation</a:t>
            </a:r>
            <a:r>
              <a:rPr lang="en-US" sz="1600" b="1" dirty="0">
                <a:solidFill>
                  <a:schemeClr val="tx2"/>
                </a:solidFill>
              </a:rPr>
              <a:t> of the 5G/6G implementation</a:t>
            </a:r>
            <a:endParaRPr lang="en-GB" sz="1600" b="1" dirty="0">
              <a:solidFill>
                <a:schemeClr val="tx2"/>
              </a:solidFill>
            </a:endParaRPr>
          </a:p>
          <a:p>
            <a:pPr marL="216000" indent="-216000">
              <a:spcBef>
                <a:spcPts val="0"/>
              </a:spcBef>
            </a:pPr>
            <a:r>
              <a:rPr lang="en-US" sz="1400" dirty="0"/>
              <a:t>The digital ecosystem will be engaged in running a technical validation of the use of Copernicus and Galileo data</a:t>
            </a:r>
          </a:p>
          <a:p>
            <a:pPr marL="216000" indent="-216000">
              <a:spcBef>
                <a:spcPts val="0"/>
              </a:spcBef>
            </a:pPr>
            <a:r>
              <a:rPr lang="en-US" sz="1400" dirty="0"/>
              <a:t>Copernicus provides geospatial data </a:t>
            </a:r>
            <a:r>
              <a:rPr lang="en-GB" sz="1400" dirty="0"/>
              <a:t>utilised</a:t>
            </a:r>
            <a:r>
              <a:rPr lang="en-US" sz="1400" dirty="0"/>
              <a:t> for </a:t>
            </a:r>
            <a:r>
              <a:rPr lang="en-GB" sz="1400" dirty="0"/>
              <a:t>optimised</a:t>
            </a:r>
            <a:r>
              <a:rPr lang="en-US" sz="1400" dirty="0"/>
              <a:t> network planning, operation and maintenance</a:t>
            </a:r>
          </a:p>
          <a:p>
            <a:pPr marL="216000" indent="-216000">
              <a:spcBef>
                <a:spcPts val="0"/>
              </a:spcBef>
            </a:pPr>
            <a:r>
              <a:rPr lang="en-US" sz="1400" dirty="0"/>
              <a:t>Galileo provides critical infrastructure such as Timing &amp; </a:t>
            </a:r>
            <a:r>
              <a:rPr lang="en-GB" sz="1400" dirty="0"/>
              <a:t>Synchronisation</a:t>
            </a:r>
            <a:r>
              <a:rPr lang="en-US" sz="1400" dirty="0"/>
              <a:t> for the functioning and resilience of the networks</a:t>
            </a:r>
          </a:p>
          <a:p>
            <a:endParaRPr lang="en-US" sz="1600" dirty="0"/>
          </a:p>
          <a:p>
            <a:endParaRPr lang="en-GB" sz="1600" dirty="0"/>
          </a:p>
        </p:txBody>
      </p:sp>
      <p:sp>
        <p:nvSpPr>
          <p:cNvPr id="9" name="Content Placeholder 3">
            <a:extLst>
              <a:ext uri="{FF2B5EF4-FFF2-40B4-BE49-F238E27FC236}">
                <a16:creationId xmlns:a16="http://schemas.microsoft.com/office/drawing/2014/main" id="{A3F1100C-740E-48E6-BAA7-5FD99549E81F}"/>
              </a:ext>
            </a:extLst>
          </p:cNvPr>
          <p:cNvSpPr txBox="1">
            <a:spLocks/>
          </p:cNvSpPr>
          <p:nvPr/>
        </p:nvSpPr>
        <p:spPr>
          <a:xfrm>
            <a:off x="6848783" y="4481870"/>
            <a:ext cx="5038417" cy="1691249"/>
          </a:xfrm>
          <a:prstGeom prst="rect">
            <a:avLst/>
          </a:prstGeom>
        </p:spPr>
        <p:txBody>
          <a:bodyPr vert="horz" lIns="91440" tIns="45720" rIns="91440" bIns="45720" rtlCol="0">
            <a:noAutofit/>
          </a:bodyPr>
          <a:lstStyle>
            <a:lvl1pPr marL="271463" indent="-271463" algn="l" defTabSz="328613" rtl="0" eaLnBrk="1" fontAlgn="base" hangingPunct="1">
              <a:lnSpc>
                <a:spcPct val="100000"/>
              </a:lnSpc>
              <a:spcBef>
                <a:spcPts val="1800"/>
              </a:spcBef>
              <a:spcAft>
                <a:spcPct val="0"/>
              </a:spcAft>
              <a:buFont typeface="Wingdings" panose="05000000000000000000" pitchFamily="2" charset="2"/>
              <a:buChar char="§"/>
              <a:defRPr kumimoji="1" lang="en-US" sz="1800" b="0" kern="0">
                <a:solidFill>
                  <a:schemeClr val="tx1"/>
                </a:solidFill>
                <a:latin typeface="+mn-lt"/>
                <a:ea typeface="MS PGothic" panose="020B0600070205080204" pitchFamily="34" charset="-128"/>
                <a:cs typeface="MS PGothic" panose="020B0600070205080204" pitchFamily="34" charset="-128"/>
              </a:defRPr>
            </a:lvl1pPr>
            <a:lvl2pPr marL="541338" indent="-269875" algn="l" defTabSz="328613" rtl="0" eaLnBrk="1" fontAlgn="base" hangingPunct="1">
              <a:lnSpc>
                <a:spcPct val="100000"/>
              </a:lnSpc>
              <a:spcBef>
                <a:spcPts val="600"/>
              </a:spcBef>
              <a:spcAft>
                <a:spcPct val="0"/>
              </a:spcAft>
              <a:buFont typeface="Calibri" panose="020F0502020204030204" pitchFamily="34" charset="0"/>
              <a:buChar char="–"/>
              <a:defRPr kumimoji="1" lang="en-US" sz="1600" b="0" kern="0">
                <a:solidFill>
                  <a:schemeClr val="tx1"/>
                </a:solidFill>
                <a:latin typeface="+mn-lt"/>
                <a:ea typeface="MS PGothic" panose="020B0600070205080204" pitchFamily="34" charset="-128"/>
                <a:cs typeface="MS PGothic" charset="0"/>
              </a:defRPr>
            </a:lvl2pPr>
            <a:lvl3pPr marL="804863" indent="-263525" algn="l" defTabSz="328613" rtl="0" eaLnBrk="1" fontAlgn="base" hangingPunct="1">
              <a:lnSpc>
                <a:spcPct val="100000"/>
              </a:lnSpc>
              <a:spcBef>
                <a:spcPts val="600"/>
              </a:spcBef>
              <a:spcAft>
                <a:spcPct val="0"/>
              </a:spcAft>
              <a:buFont typeface="Courier New" panose="02070309020205020404" pitchFamily="49" charset="0"/>
              <a:buChar char="o"/>
              <a:defRPr kumimoji="1" lang="en-US" sz="1600" b="0" kern="0">
                <a:solidFill>
                  <a:schemeClr val="tx1"/>
                </a:solidFill>
                <a:latin typeface="+mn-lt"/>
                <a:ea typeface="MS PGothic" panose="020B0600070205080204" pitchFamily="34" charset="-128"/>
                <a:cs typeface="MS PGothic" charset="0"/>
              </a:defRPr>
            </a:lvl3pPr>
            <a:lvl4pPr marL="1074738" indent="-269875" algn="l" defTabSz="328613" rtl="0" eaLnBrk="1" fontAlgn="base" hangingPunct="1">
              <a:lnSpc>
                <a:spcPct val="100000"/>
              </a:lnSpc>
              <a:spcBef>
                <a:spcPts val="600"/>
              </a:spcBef>
              <a:spcAft>
                <a:spcPct val="0"/>
              </a:spcAft>
              <a:buFont typeface="Arial" panose="020B0604020202020204" pitchFamily="34" charset="0"/>
              <a:buChar char="•"/>
              <a:defRPr kumimoji="1" lang="en-US" sz="1600" b="0" kern="0">
                <a:solidFill>
                  <a:schemeClr val="tx1"/>
                </a:solidFill>
                <a:latin typeface="+mn-lt"/>
                <a:ea typeface="MS PGothic" panose="020B0600070205080204" pitchFamily="34" charset="-128"/>
                <a:cs typeface="MS PGothic" charset="0"/>
              </a:defRPr>
            </a:lvl4pPr>
            <a:lvl5pPr marL="1346200" indent="-271463" algn="l" defTabSz="328613" rtl="0" eaLnBrk="1" fontAlgn="base" hangingPunct="1">
              <a:lnSpc>
                <a:spcPct val="100000"/>
              </a:lnSpc>
              <a:spcBef>
                <a:spcPts val="600"/>
              </a:spcBef>
              <a:spcAft>
                <a:spcPct val="0"/>
              </a:spcAft>
              <a:buFont typeface="Wingdings" panose="05000000000000000000" pitchFamily="2" charset="2"/>
              <a:buChar char="Ø"/>
              <a:defRPr kumimoji="1" lang="en-GB" sz="1600" b="0" kern="0" dirty="0">
                <a:solidFill>
                  <a:schemeClr val="tx1"/>
                </a:solidFill>
                <a:latin typeface="+mn-lt"/>
                <a:ea typeface="MS PGothic" panose="020B0600070205080204" pitchFamily="34" charset="-128"/>
                <a:cs typeface="MS PGothic" charset="0"/>
              </a:defRPr>
            </a:lvl5pPr>
            <a:lvl6pPr marL="3068202" indent="4632" algn="ctr" defTabSz="330446" rtl="0" eaLnBrk="1" fontAlgn="base" hangingPunct="1">
              <a:lnSpc>
                <a:spcPts val="1605"/>
              </a:lnSpc>
              <a:spcBef>
                <a:spcPct val="0"/>
              </a:spcBef>
              <a:spcAft>
                <a:spcPct val="0"/>
              </a:spcAft>
              <a:defRPr kumimoji="1" sz="1400" b="1">
                <a:solidFill>
                  <a:srgbClr val="000000"/>
                </a:solidFill>
                <a:latin typeface="Arial" charset="0"/>
              </a:defRPr>
            </a:lvl6pPr>
            <a:lvl7pPr marL="3512914" indent="4632" algn="ctr" defTabSz="330446" rtl="0" eaLnBrk="1" fontAlgn="base" hangingPunct="1">
              <a:lnSpc>
                <a:spcPts val="1605"/>
              </a:lnSpc>
              <a:spcBef>
                <a:spcPct val="0"/>
              </a:spcBef>
              <a:spcAft>
                <a:spcPct val="0"/>
              </a:spcAft>
              <a:defRPr kumimoji="1" sz="1400" b="1">
                <a:solidFill>
                  <a:srgbClr val="000000"/>
                </a:solidFill>
                <a:latin typeface="Arial" charset="0"/>
              </a:defRPr>
            </a:lvl7pPr>
            <a:lvl8pPr marL="3957627" indent="4632" algn="ctr" defTabSz="330446" rtl="0" eaLnBrk="1" fontAlgn="base" hangingPunct="1">
              <a:lnSpc>
                <a:spcPts val="1605"/>
              </a:lnSpc>
              <a:spcBef>
                <a:spcPct val="0"/>
              </a:spcBef>
              <a:spcAft>
                <a:spcPct val="0"/>
              </a:spcAft>
              <a:defRPr kumimoji="1" sz="1400" b="1">
                <a:solidFill>
                  <a:srgbClr val="000000"/>
                </a:solidFill>
                <a:latin typeface="Arial" charset="0"/>
              </a:defRPr>
            </a:lvl8pPr>
            <a:lvl9pPr marL="4402338" indent="4632" algn="ctr" defTabSz="330446" rtl="0" eaLnBrk="1" fontAlgn="base" hangingPunct="1">
              <a:lnSpc>
                <a:spcPts val="1605"/>
              </a:lnSpc>
              <a:spcBef>
                <a:spcPct val="0"/>
              </a:spcBef>
              <a:spcAft>
                <a:spcPct val="0"/>
              </a:spcAft>
              <a:defRPr kumimoji="1" sz="1400" b="1">
                <a:solidFill>
                  <a:srgbClr val="000000"/>
                </a:solidFill>
                <a:latin typeface="Arial" charset="0"/>
              </a:defRPr>
            </a:lvl9pPr>
          </a:lstStyle>
          <a:p>
            <a:pPr marL="0" indent="0">
              <a:buNone/>
            </a:pPr>
            <a:r>
              <a:rPr lang="en-GB" sz="1600" b="1" dirty="0">
                <a:solidFill>
                  <a:schemeClr val="tx2"/>
                </a:solidFill>
              </a:rPr>
              <a:t>Activities included</a:t>
            </a:r>
          </a:p>
          <a:p>
            <a:pPr marL="216000" indent="-216000">
              <a:spcBef>
                <a:spcPts val="0"/>
              </a:spcBef>
            </a:pPr>
            <a:r>
              <a:rPr lang="en-GB" sz="1400" dirty="0"/>
              <a:t>Analysing</a:t>
            </a:r>
            <a:r>
              <a:rPr lang="en-US" sz="1400" dirty="0"/>
              <a:t> the state of the art, user needs and market trends </a:t>
            </a:r>
          </a:p>
          <a:p>
            <a:pPr marL="216000" indent="-216000">
              <a:spcBef>
                <a:spcPts val="0"/>
              </a:spcBef>
            </a:pPr>
            <a:r>
              <a:rPr lang="en-US" sz="1400" dirty="0"/>
              <a:t>Running a stakeholder consultation within the digital ecosystem</a:t>
            </a:r>
          </a:p>
          <a:p>
            <a:pPr marL="216000" indent="-216000">
              <a:spcBef>
                <a:spcPts val="0"/>
              </a:spcBef>
            </a:pPr>
            <a:r>
              <a:rPr lang="en-US" sz="1400" dirty="0"/>
              <a:t>Defining the value proposition of EU space data in 5G/6G infrastructure deployment</a:t>
            </a:r>
          </a:p>
          <a:p>
            <a:pPr marL="216000" indent="-216000">
              <a:spcBef>
                <a:spcPts val="0"/>
              </a:spcBef>
            </a:pPr>
            <a:r>
              <a:rPr lang="en-US" sz="1400" dirty="0"/>
              <a:t>Designing a Proof of Concept and running a technical validation</a:t>
            </a:r>
          </a:p>
          <a:p>
            <a:pPr marL="216000" indent="-216000">
              <a:spcBef>
                <a:spcPts val="0"/>
              </a:spcBef>
            </a:pPr>
            <a:r>
              <a:rPr lang="en-US" sz="1400" dirty="0"/>
              <a:t>Providing a set of recommendations for the market uptake of EU Space data in cellular network deployment</a:t>
            </a:r>
            <a:endParaRPr lang="en-GB" sz="1400" dirty="0"/>
          </a:p>
        </p:txBody>
      </p:sp>
      <p:pic>
        <p:nvPicPr>
          <p:cNvPr id="10" name="Picture 9" descr="Shape&#10;&#10;Description automatically generated with low confidence">
            <a:extLst>
              <a:ext uri="{FF2B5EF4-FFF2-40B4-BE49-F238E27FC236}">
                <a16:creationId xmlns:a16="http://schemas.microsoft.com/office/drawing/2014/main" id="{0E4E978D-8415-44A7-9ECD-966E42F8427B}"/>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8047" y="5065940"/>
            <a:ext cx="709764" cy="709764"/>
          </a:xfrm>
          <a:prstGeom prst="rect">
            <a:avLst/>
          </a:prstGeom>
          <a:ln>
            <a:noFill/>
          </a:ln>
        </p:spPr>
      </p:pic>
      <p:pic>
        <p:nvPicPr>
          <p:cNvPr id="11" name="Picture 10" descr="Shape&#10;&#10;Description automatically generated with low confidence">
            <a:extLst>
              <a:ext uri="{FF2B5EF4-FFF2-40B4-BE49-F238E27FC236}">
                <a16:creationId xmlns:a16="http://schemas.microsoft.com/office/drawing/2014/main" id="{81A897F3-DDF2-46A2-8C73-01C54B6B22F6}"/>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341255" y="2269078"/>
            <a:ext cx="848491" cy="848491"/>
          </a:xfrm>
          <a:prstGeom prst="rect">
            <a:avLst/>
          </a:prstGeom>
          <a:ln>
            <a:noFill/>
          </a:ln>
        </p:spPr>
      </p:pic>
      <p:pic>
        <p:nvPicPr>
          <p:cNvPr id="12" name="Picture 11" descr="Shape&#10;&#10;Description automatically generated with low confidence">
            <a:extLst>
              <a:ext uri="{FF2B5EF4-FFF2-40B4-BE49-F238E27FC236}">
                <a16:creationId xmlns:a16="http://schemas.microsoft.com/office/drawing/2014/main" id="{039294AA-25F1-4B04-9724-B625F54E138A}"/>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70244" y="5151408"/>
            <a:ext cx="510928" cy="510928"/>
          </a:xfrm>
          <a:prstGeom prst="rect">
            <a:avLst/>
          </a:prstGeom>
          <a:ln>
            <a:noFill/>
          </a:ln>
        </p:spPr>
      </p:pic>
      <p:pic>
        <p:nvPicPr>
          <p:cNvPr id="1026" name="Picture 2" descr="https://data.embeddedcomputing.com/uploads/articles/wp/11391/5e5fccf06e73d-Picture1.png">
            <a:extLst>
              <a:ext uri="{FF2B5EF4-FFF2-40B4-BE49-F238E27FC236}">
                <a16:creationId xmlns:a16="http://schemas.microsoft.com/office/drawing/2014/main" id="{D6766966-16C8-4A58-9704-F4E00ADCC54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972" y="1598381"/>
            <a:ext cx="5104828" cy="25778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88566C3-0F35-4E5B-8091-7446F257DBFD}"/>
              </a:ext>
            </a:extLst>
          </p:cNvPr>
          <p:cNvSpPr txBox="1"/>
          <p:nvPr/>
        </p:nvSpPr>
        <p:spPr>
          <a:xfrm>
            <a:off x="6990623" y="6356350"/>
            <a:ext cx="1885522" cy="365125"/>
          </a:xfrm>
          <a:prstGeom prst="rect">
            <a:avLst/>
          </a:prstGeom>
        </p:spPr>
        <p:txBody>
          <a:bodyPr vert="horz" wrap="square" lIns="91440" tIns="45720" rIns="91440" bIns="45720" rtlCol="0">
            <a:normAutofit/>
          </a:bodyPr>
          <a:lstStyle/>
          <a:p>
            <a:pPr algn="l"/>
            <a:r>
              <a:rPr lang="en-GB" sz="1600" dirty="0">
                <a:solidFill>
                  <a:schemeClr val="tx1">
                    <a:lumMod val="65000"/>
                    <a:lumOff val="35000"/>
                  </a:schemeClr>
                </a:solidFill>
                <a:latin typeface="Neo Sans W1G" panose="020B0504030504040204" pitchFamily="34" charset="0"/>
              </a:rPr>
              <a:t>Duration: 8 Months</a:t>
            </a:r>
            <a:endParaRPr lang="LID4096" sz="1600" dirty="0">
              <a:solidFill>
                <a:schemeClr val="tx1">
                  <a:lumMod val="65000"/>
                  <a:lumOff val="35000"/>
                </a:schemeClr>
              </a:solidFill>
              <a:latin typeface="Neo Sans W1G" panose="020B0504030504040204" pitchFamily="34" charset="0"/>
            </a:endParaRPr>
          </a:p>
        </p:txBody>
      </p:sp>
    </p:spTree>
    <p:extLst>
      <p:ext uri="{BB962C8B-B14F-4D97-AF65-F5344CB8AC3E}">
        <p14:creationId xmlns:p14="http://schemas.microsoft.com/office/powerpoint/2010/main" val="1919478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B15961-F692-4023-8454-6BFBA11B439E}"/>
              </a:ext>
            </a:extLst>
          </p:cNvPr>
          <p:cNvSpPr>
            <a:spLocks noGrp="1"/>
          </p:cNvSpPr>
          <p:nvPr>
            <p:ph type="title"/>
          </p:nvPr>
        </p:nvSpPr>
        <p:spPr/>
        <p:txBody>
          <a:bodyPr/>
          <a:lstStyle/>
          <a:p>
            <a:r>
              <a:rPr lang="en-GB" dirty="0"/>
              <a:t>Copernicus for drones </a:t>
            </a:r>
            <a:endParaRPr lang="LID4096" dirty="0"/>
          </a:p>
        </p:txBody>
      </p:sp>
      <p:sp>
        <p:nvSpPr>
          <p:cNvPr id="4" name="Slide Number Placeholder 3">
            <a:extLst>
              <a:ext uri="{FF2B5EF4-FFF2-40B4-BE49-F238E27FC236}">
                <a16:creationId xmlns:a16="http://schemas.microsoft.com/office/drawing/2014/main" id="{1BB9C764-1639-48E9-99DA-D8467D06ABDF}"/>
              </a:ext>
            </a:extLst>
          </p:cNvPr>
          <p:cNvSpPr>
            <a:spLocks noGrp="1"/>
          </p:cNvSpPr>
          <p:nvPr>
            <p:ph type="sldNum" sz="quarter" idx="12"/>
          </p:nvPr>
        </p:nvSpPr>
        <p:spPr/>
        <p:txBody>
          <a:bodyPr/>
          <a:lstStyle/>
          <a:p>
            <a:fld id="{832D733E-3264-41AF-819B-F4786F848FED}" type="slidenum">
              <a:rPr lang="LID4096" smtClean="0"/>
              <a:t>66</a:t>
            </a:fld>
            <a:endParaRPr lang="LID4096"/>
          </a:p>
        </p:txBody>
      </p:sp>
      <p:pic>
        <p:nvPicPr>
          <p:cNvPr id="7" name="Picture 6">
            <a:extLst>
              <a:ext uri="{FF2B5EF4-FFF2-40B4-BE49-F238E27FC236}">
                <a16:creationId xmlns:a16="http://schemas.microsoft.com/office/drawing/2014/main" id="{8BDB6D00-9C99-4766-BC94-3835D03486BE}"/>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130518" y="1861070"/>
            <a:ext cx="5149702" cy="4080892"/>
          </a:xfrm>
          <a:prstGeom prst="rect">
            <a:avLst/>
          </a:prstGeom>
          <a:ln>
            <a:noFill/>
          </a:ln>
        </p:spPr>
      </p:pic>
      <p:sp>
        <p:nvSpPr>
          <p:cNvPr id="8" name="Google Shape;113;p6">
            <a:extLst>
              <a:ext uri="{FF2B5EF4-FFF2-40B4-BE49-F238E27FC236}">
                <a16:creationId xmlns:a16="http://schemas.microsoft.com/office/drawing/2014/main" id="{CE76A459-A27C-4289-9372-F1943D02B715}"/>
              </a:ext>
            </a:extLst>
          </p:cNvPr>
          <p:cNvSpPr/>
          <p:nvPr/>
        </p:nvSpPr>
        <p:spPr>
          <a:xfrm>
            <a:off x="5220586" y="1634239"/>
            <a:ext cx="6971414" cy="4530431"/>
          </a:xfrm>
          <a:prstGeom prst="rect">
            <a:avLst/>
          </a:prstGeom>
          <a:noFill/>
          <a:ln>
            <a:noFill/>
          </a:ln>
        </p:spPr>
        <p:txBody>
          <a:bodyPr spcFirstLastPara="1" wrap="square" lIns="91425" tIns="45700" rIns="91425" bIns="45700" anchor="t" anchorCtr="0">
            <a:spAutoFit/>
          </a:bodyPr>
          <a:lstStyle/>
          <a:p>
            <a:pPr marL="457200" lvl="0" indent="-323850">
              <a:lnSpc>
                <a:spcPct val="115000"/>
              </a:lnSpc>
              <a:spcAft>
                <a:spcPts val="600"/>
              </a:spcAft>
              <a:buClr>
                <a:schemeClr val="dk1"/>
              </a:buClr>
              <a:buSzPts val="1500"/>
              <a:buChar char="●"/>
            </a:pPr>
            <a:r>
              <a:rPr lang="en-US" dirty="0">
                <a:solidFill>
                  <a:schemeClr val="dk1"/>
                </a:solidFill>
              </a:rPr>
              <a:t>Drones need to be integrated safely in the airspace</a:t>
            </a:r>
          </a:p>
          <a:p>
            <a:pPr marL="457200" lvl="0" indent="-323850">
              <a:lnSpc>
                <a:spcPct val="115000"/>
              </a:lnSpc>
              <a:spcAft>
                <a:spcPts val="600"/>
              </a:spcAft>
              <a:buClr>
                <a:schemeClr val="dk1"/>
              </a:buClr>
              <a:buSzPts val="1500"/>
              <a:buChar char="●"/>
            </a:pPr>
            <a:r>
              <a:rPr lang="en-US" dirty="0">
                <a:solidFill>
                  <a:schemeClr val="dk1"/>
                </a:solidFill>
              </a:rPr>
              <a:t>High interest in urban air mobility: delivery and air taxis</a:t>
            </a:r>
          </a:p>
          <a:p>
            <a:pPr marL="457200" lvl="0" indent="-323850">
              <a:lnSpc>
                <a:spcPct val="115000"/>
              </a:lnSpc>
              <a:spcAft>
                <a:spcPts val="600"/>
              </a:spcAft>
              <a:buClr>
                <a:schemeClr val="dk1"/>
              </a:buClr>
              <a:buSzPts val="1500"/>
              <a:buChar char="●"/>
            </a:pPr>
            <a:r>
              <a:rPr lang="en-US" dirty="0">
                <a:solidFill>
                  <a:schemeClr val="dk1"/>
                </a:solidFill>
              </a:rPr>
              <a:t>Operations planning process is more demanding in order to consider in advance:</a:t>
            </a:r>
          </a:p>
          <a:p>
            <a:pPr marL="914400" lvl="1" indent="-323850">
              <a:lnSpc>
                <a:spcPct val="115000"/>
              </a:lnSpc>
              <a:spcAft>
                <a:spcPts val="600"/>
              </a:spcAft>
              <a:buClr>
                <a:schemeClr val="dk1"/>
              </a:buClr>
              <a:buSzPts val="1500"/>
              <a:buChar char="●"/>
            </a:pPr>
            <a:r>
              <a:rPr lang="en-US" dirty="0">
                <a:solidFill>
                  <a:schemeClr val="dk1"/>
                </a:solidFill>
              </a:rPr>
              <a:t>Populated areas</a:t>
            </a:r>
          </a:p>
          <a:p>
            <a:pPr marL="914400" lvl="1" indent="-323850">
              <a:lnSpc>
                <a:spcPct val="115000"/>
              </a:lnSpc>
              <a:spcAft>
                <a:spcPts val="600"/>
              </a:spcAft>
              <a:buClr>
                <a:schemeClr val="dk1"/>
              </a:buClr>
              <a:buSzPts val="1500"/>
              <a:buChar char="●"/>
            </a:pPr>
            <a:r>
              <a:rPr lang="en-US" dirty="0">
                <a:solidFill>
                  <a:schemeClr val="dk1"/>
                </a:solidFill>
              </a:rPr>
              <a:t>Hazards</a:t>
            </a:r>
          </a:p>
          <a:p>
            <a:pPr marL="914400" lvl="1" indent="-323850">
              <a:lnSpc>
                <a:spcPct val="115000"/>
              </a:lnSpc>
              <a:spcAft>
                <a:spcPts val="600"/>
              </a:spcAft>
              <a:buClr>
                <a:schemeClr val="dk1"/>
              </a:buClr>
              <a:buSzPts val="1500"/>
              <a:buChar char="●"/>
            </a:pPr>
            <a:r>
              <a:rPr lang="en-US" dirty="0">
                <a:solidFill>
                  <a:schemeClr val="dk1"/>
                </a:solidFill>
              </a:rPr>
              <a:t>Pollution</a:t>
            </a:r>
          </a:p>
          <a:p>
            <a:pPr marL="457200" lvl="0" indent="-323850">
              <a:lnSpc>
                <a:spcPct val="115000"/>
              </a:lnSpc>
              <a:spcAft>
                <a:spcPts val="600"/>
              </a:spcAft>
              <a:buClr>
                <a:schemeClr val="dk1"/>
              </a:buClr>
              <a:buSzPts val="1500"/>
              <a:buChar char="●"/>
            </a:pPr>
            <a:r>
              <a:rPr lang="en-US" dirty="0">
                <a:solidFill>
                  <a:schemeClr val="dk1"/>
                </a:solidFill>
              </a:rPr>
              <a:t>Knowing the actual </a:t>
            </a:r>
            <a:r>
              <a:rPr lang="en-US" dirty="0"/>
              <a:t>ground elements and indicators on human activity, hazardous elements, as well as climate </a:t>
            </a:r>
            <a:r>
              <a:rPr lang="en-US" dirty="0">
                <a:solidFill>
                  <a:schemeClr val="dk1"/>
                </a:solidFill>
              </a:rPr>
              <a:t>is essential for safety assessment and flight planning.</a:t>
            </a:r>
          </a:p>
          <a:p>
            <a:pPr marL="457200" lvl="0" indent="-323850">
              <a:lnSpc>
                <a:spcPct val="115000"/>
              </a:lnSpc>
              <a:spcAft>
                <a:spcPts val="600"/>
              </a:spcAft>
              <a:buClr>
                <a:schemeClr val="dk1"/>
              </a:buClr>
              <a:buSzPts val="1500"/>
              <a:buChar char="●"/>
            </a:pPr>
            <a:r>
              <a:rPr lang="en-US" b="1" dirty="0">
                <a:solidFill>
                  <a:schemeClr val="dk1"/>
                </a:solidFill>
              </a:rPr>
              <a:t>CLMS and CAMS data are relevant sources to </a:t>
            </a:r>
            <a:r>
              <a:rPr lang="en-US" b="1" dirty="0" err="1">
                <a:solidFill>
                  <a:schemeClr val="dk1"/>
                </a:solidFill>
              </a:rPr>
              <a:t>harmonise</a:t>
            </a:r>
            <a:r>
              <a:rPr lang="en-US" b="1" dirty="0">
                <a:solidFill>
                  <a:schemeClr val="dk1"/>
                </a:solidFill>
              </a:rPr>
              <a:t> drone operations planning and safety case.</a:t>
            </a:r>
            <a:endParaRPr lang="en-US" sz="2000" b="1" dirty="0">
              <a:solidFill>
                <a:schemeClr val="dk1"/>
              </a:solidFill>
            </a:endParaRPr>
          </a:p>
        </p:txBody>
      </p:sp>
      <p:sp>
        <p:nvSpPr>
          <p:cNvPr id="9" name="TextBox 8">
            <a:extLst>
              <a:ext uri="{FF2B5EF4-FFF2-40B4-BE49-F238E27FC236}">
                <a16:creationId xmlns:a16="http://schemas.microsoft.com/office/drawing/2014/main" id="{4D702585-8967-4CA6-8C4B-FC363273EC7E}"/>
              </a:ext>
            </a:extLst>
          </p:cNvPr>
          <p:cNvSpPr txBox="1"/>
          <p:nvPr/>
        </p:nvSpPr>
        <p:spPr>
          <a:xfrm>
            <a:off x="2413001" y="5968247"/>
            <a:ext cx="3256822" cy="307777"/>
          </a:xfrm>
          <a:prstGeom prst="rect">
            <a:avLst/>
          </a:prstGeom>
          <a:noFill/>
        </p:spPr>
        <p:txBody>
          <a:bodyPr wrap="square" rtlCol="0">
            <a:spAutoFit/>
          </a:bodyPr>
          <a:lstStyle/>
          <a:p>
            <a:r>
              <a:rPr lang="en-US" sz="1400" dirty="0"/>
              <a:t>Reality project presentation. UCP 2020</a:t>
            </a:r>
            <a:endParaRPr lang="en-150" sz="1400" dirty="0"/>
          </a:p>
        </p:txBody>
      </p:sp>
      <p:sp>
        <p:nvSpPr>
          <p:cNvPr id="10" name="TextBox 9">
            <a:extLst>
              <a:ext uri="{FF2B5EF4-FFF2-40B4-BE49-F238E27FC236}">
                <a16:creationId xmlns:a16="http://schemas.microsoft.com/office/drawing/2014/main" id="{85247D37-8F81-46A5-A893-C84247218497}"/>
              </a:ext>
            </a:extLst>
          </p:cNvPr>
          <p:cNvSpPr txBox="1"/>
          <p:nvPr/>
        </p:nvSpPr>
        <p:spPr>
          <a:xfrm>
            <a:off x="5669823" y="6173498"/>
            <a:ext cx="1885522" cy="365125"/>
          </a:xfrm>
          <a:prstGeom prst="rect">
            <a:avLst/>
          </a:prstGeom>
        </p:spPr>
        <p:txBody>
          <a:bodyPr vert="horz" wrap="square" lIns="91440" tIns="45720" rIns="91440" bIns="45720" rtlCol="0">
            <a:normAutofit/>
          </a:bodyPr>
          <a:lstStyle/>
          <a:p>
            <a:pPr algn="l"/>
            <a:r>
              <a:rPr lang="en-GB" sz="1600" dirty="0">
                <a:solidFill>
                  <a:schemeClr val="tx1">
                    <a:lumMod val="65000"/>
                    <a:lumOff val="35000"/>
                  </a:schemeClr>
                </a:solidFill>
                <a:latin typeface="Neo Sans W1G" panose="020B0504030504040204" pitchFamily="34" charset="0"/>
              </a:rPr>
              <a:t>Duration: 6 Months</a:t>
            </a:r>
            <a:endParaRPr lang="LID4096" sz="1600" dirty="0">
              <a:solidFill>
                <a:schemeClr val="tx1">
                  <a:lumMod val="65000"/>
                  <a:lumOff val="35000"/>
                </a:schemeClr>
              </a:solidFill>
              <a:latin typeface="Neo Sans W1G" panose="020B0504030504040204" pitchFamily="34" charset="0"/>
            </a:endParaRPr>
          </a:p>
        </p:txBody>
      </p:sp>
    </p:spTree>
    <p:extLst>
      <p:ext uri="{BB962C8B-B14F-4D97-AF65-F5344CB8AC3E}">
        <p14:creationId xmlns:p14="http://schemas.microsoft.com/office/powerpoint/2010/main" val="1256050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40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25D9ED-7669-4507-90E0-FBBCEF97B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2421" y="3050945"/>
            <a:ext cx="2055279" cy="1224720"/>
          </a:xfrm>
          <a:prstGeom prst="rect">
            <a:avLst/>
          </a:prstGeom>
        </p:spPr>
      </p:pic>
      <p:pic>
        <p:nvPicPr>
          <p:cNvPr id="5" name="Picture 4">
            <a:extLst>
              <a:ext uri="{FF2B5EF4-FFF2-40B4-BE49-F238E27FC236}">
                <a16:creationId xmlns:a16="http://schemas.microsoft.com/office/drawing/2014/main" id="{76C9582F-D19C-4238-B43B-72D549F4D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7817" y="3060191"/>
            <a:ext cx="2159645" cy="1188336"/>
          </a:xfrm>
          <a:prstGeom prst="rect">
            <a:avLst/>
          </a:prstGeom>
        </p:spPr>
      </p:pic>
      <p:pic>
        <p:nvPicPr>
          <p:cNvPr id="6" name="Picture 5">
            <a:extLst>
              <a:ext uri="{FF2B5EF4-FFF2-40B4-BE49-F238E27FC236}">
                <a16:creationId xmlns:a16="http://schemas.microsoft.com/office/drawing/2014/main" id="{7CC378F4-0F08-45E1-AE88-08BD5FC020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18437" y="3080292"/>
            <a:ext cx="2216916" cy="1168235"/>
          </a:xfrm>
          <a:prstGeom prst="rect">
            <a:avLst/>
          </a:prstGeom>
        </p:spPr>
      </p:pic>
      <p:sp>
        <p:nvSpPr>
          <p:cNvPr id="7" name="Rectangle 6">
            <a:extLst>
              <a:ext uri="{FF2B5EF4-FFF2-40B4-BE49-F238E27FC236}">
                <a16:creationId xmlns:a16="http://schemas.microsoft.com/office/drawing/2014/main" id="{EC54E737-21D3-4D02-A3C1-BEDAC0353A6C}"/>
              </a:ext>
            </a:extLst>
          </p:cNvPr>
          <p:cNvSpPr/>
          <p:nvPr/>
        </p:nvSpPr>
        <p:spPr>
          <a:xfrm>
            <a:off x="3506873" y="2547614"/>
            <a:ext cx="2228480" cy="512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Market &amp; User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Knowledge</a:t>
            </a:r>
          </a:p>
        </p:txBody>
      </p:sp>
      <p:sp>
        <p:nvSpPr>
          <p:cNvPr id="8" name="Rectangle 7">
            <a:extLst>
              <a:ext uri="{FF2B5EF4-FFF2-40B4-BE49-F238E27FC236}">
                <a16:creationId xmlns:a16="http://schemas.microsoft.com/office/drawing/2014/main" id="{77D69EF9-22B3-48FC-89FF-3172F3DB9FCB}"/>
              </a:ext>
            </a:extLst>
          </p:cNvPr>
          <p:cNvSpPr/>
          <p:nvPr/>
        </p:nvSpPr>
        <p:spPr>
          <a:xfrm>
            <a:off x="5912548" y="2536134"/>
            <a:ext cx="2217076" cy="4972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Demand</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p:txBody>
      </p:sp>
      <p:sp>
        <p:nvSpPr>
          <p:cNvPr id="9" name="Rectangle 8">
            <a:extLst>
              <a:ext uri="{FF2B5EF4-FFF2-40B4-BE49-F238E27FC236}">
                <a16:creationId xmlns:a16="http://schemas.microsoft.com/office/drawing/2014/main" id="{0AF8B916-05E8-4ED5-AEBD-5DDBBDBDD602}"/>
              </a:ext>
            </a:extLst>
          </p:cNvPr>
          <p:cNvSpPr/>
          <p:nvPr/>
        </p:nvSpPr>
        <p:spPr>
          <a:xfrm>
            <a:off x="8317818" y="2536134"/>
            <a:ext cx="2159644" cy="4922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Offer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Creation</a:t>
            </a:r>
          </a:p>
        </p:txBody>
      </p:sp>
      <p:sp>
        <p:nvSpPr>
          <p:cNvPr id="10" name="Chevron 15">
            <a:extLst>
              <a:ext uri="{FF2B5EF4-FFF2-40B4-BE49-F238E27FC236}">
                <a16:creationId xmlns:a16="http://schemas.microsoft.com/office/drawing/2014/main" id="{DCBCBCB3-6B02-4922-A624-A385D087138A}"/>
              </a:ext>
            </a:extLst>
          </p:cNvPr>
          <p:cNvSpPr/>
          <p:nvPr/>
        </p:nvSpPr>
        <p:spPr>
          <a:xfrm>
            <a:off x="3449442" y="1588824"/>
            <a:ext cx="1153297" cy="332792"/>
          </a:xfrm>
          <a:prstGeom prst="chevron">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hevron 19">
            <a:extLst>
              <a:ext uri="{FF2B5EF4-FFF2-40B4-BE49-F238E27FC236}">
                <a16:creationId xmlns:a16="http://schemas.microsoft.com/office/drawing/2014/main" id="{F8270339-82F2-4D76-85E5-9924FBCEA91A}"/>
              </a:ext>
            </a:extLst>
          </p:cNvPr>
          <p:cNvSpPr/>
          <p:nvPr/>
        </p:nvSpPr>
        <p:spPr>
          <a:xfrm>
            <a:off x="4624387" y="1588824"/>
            <a:ext cx="1153297" cy="332792"/>
          </a:xfrm>
          <a:prstGeom prst="chevron">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evron 20">
            <a:extLst>
              <a:ext uri="{FF2B5EF4-FFF2-40B4-BE49-F238E27FC236}">
                <a16:creationId xmlns:a16="http://schemas.microsoft.com/office/drawing/2014/main" id="{BE966330-2665-498F-B694-3A5789A35609}"/>
              </a:ext>
            </a:extLst>
          </p:cNvPr>
          <p:cNvSpPr/>
          <p:nvPr/>
        </p:nvSpPr>
        <p:spPr>
          <a:xfrm>
            <a:off x="5799332" y="1588824"/>
            <a:ext cx="1153297" cy="332792"/>
          </a:xfrm>
          <a:prstGeom prst="chevron">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evron 21">
            <a:extLst>
              <a:ext uri="{FF2B5EF4-FFF2-40B4-BE49-F238E27FC236}">
                <a16:creationId xmlns:a16="http://schemas.microsoft.com/office/drawing/2014/main" id="{5DB80400-3E30-44C2-B82D-41A446CC6834}"/>
              </a:ext>
            </a:extLst>
          </p:cNvPr>
          <p:cNvSpPr/>
          <p:nvPr/>
        </p:nvSpPr>
        <p:spPr>
          <a:xfrm>
            <a:off x="6974277" y="1588824"/>
            <a:ext cx="1153297" cy="332792"/>
          </a:xfrm>
          <a:prstGeom prst="chevron">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hevron 22">
            <a:extLst>
              <a:ext uri="{FF2B5EF4-FFF2-40B4-BE49-F238E27FC236}">
                <a16:creationId xmlns:a16="http://schemas.microsoft.com/office/drawing/2014/main" id="{7A288012-8E71-463A-860C-A95BCC1C3067}"/>
              </a:ext>
            </a:extLst>
          </p:cNvPr>
          <p:cNvSpPr/>
          <p:nvPr/>
        </p:nvSpPr>
        <p:spPr>
          <a:xfrm>
            <a:off x="8149222" y="1588824"/>
            <a:ext cx="1153297" cy="332792"/>
          </a:xfrm>
          <a:prstGeom prst="chevron">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Chevron 23">
            <a:extLst>
              <a:ext uri="{FF2B5EF4-FFF2-40B4-BE49-F238E27FC236}">
                <a16:creationId xmlns:a16="http://schemas.microsoft.com/office/drawing/2014/main" id="{6EE81A5C-B3F9-4C95-B645-50EE0605B235}"/>
              </a:ext>
            </a:extLst>
          </p:cNvPr>
          <p:cNvSpPr/>
          <p:nvPr/>
        </p:nvSpPr>
        <p:spPr>
          <a:xfrm>
            <a:off x="9324166" y="1588824"/>
            <a:ext cx="1153297" cy="332792"/>
          </a:xfrm>
          <a:prstGeom prst="chevron">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D1B90A9-D6AD-4BE7-84A7-E1DCB3E1317D}"/>
              </a:ext>
            </a:extLst>
          </p:cNvPr>
          <p:cNvSpPr txBox="1"/>
          <p:nvPr/>
        </p:nvSpPr>
        <p:spPr>
          <a:xfrm>
            <a:off x="3381569" y="1567191"/>
            <a:ext cx="126231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Bodies influencing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C55308A-AD4F-4A6C-A530-6BDD0621B3BB}"/>
              </a:ext>
            </a:extLst>
          </p:cNvPr>
          <p:cNvSpPr txBox="1"/>
          <p:nvPr/>
        </p:nvSpPr>
        <p:spPr>
          <a:xfrm>
            <a:off x="4547862" y="1564379"/>
            <a:ext cx="126231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Navigation Signal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231A6A2-225E-4F2D-91B2-1024764A5DB2}"/>
              </a:ext>
            </a:extLst>
          </p:cNvPr>
          <p:cNvSpPr txBox="1"/>
          <p:nvPr/>
        </p:nvSpPr>
        <p:spPr>
          <a:xfrm>
            <a:off x="5723221" y="1559818"/>
            <a:ext cx="126231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Chipset,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receiver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7F92CF2-5FE4-4478-8E36-55E1174C9646}"/>
              </a:ext>
            </a:extLst>
          </p:cNvPr>
          <p:cNvSpPr txBox="1"/>
          <p:nvPr/>
        </p:nvSpPr>
        <p:spPr>
          <a:xfrm>
            <a:off x="6886907" y="1628856"/>
            <a:ext cx="1262315" cy="407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9516376-40AE-489E-A4DA-58D57225833A}"/>
              </a:ext>
            </a:extLst>
          </p:cNvPr>
          <p:cNvSpPr txBox="1"/>
          <p:nvPr/>
        </p:nvSpPr>
        <p:spPr>
          <a:xfrm>
            <a:off x="8068259" y="1567325"/>
            <a:ext cx="126231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Content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applications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CC94CED-5644-47D7-9D2B-093C52F86B8C}"/>
              </a:ext>
            </a:extLst>
          </p:cNvPr>
          <p:cNvSpPr txBox="1"/>
          <p:nvPr/>
        </p:nvSpPr>
        <p:spPr>
          <a:xfrm>
            <a:off x="9283662" y="1542135"/>
            <a:ext cx="1262315" cy="4385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itchFamily="34" charset="0"/>
                <a:ea typeface="+mn-ea"/>
                <a:cs typeface="+mn-cs"/>
              </a:rPr>
              <a:t>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4BDE350-E96F-413F-8177-D65DC77B6C4C}"/>
              </a:ext>
            </a:extLst>
          </p:cNvPr>
          <p:cNvSpPr/>
          <p:nvPr/>
        </p:nvSpPr>
        <p:spPr>
          <a:xfrm>
            <a:off x="4379347" y="2006255"/>
            <a:ext cx="1960247" cy="407804"/>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E4194"/>
          </a:solidFill>
          <a:ln>
            <a:solidFill>
              <a:srgbClr val="0E419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2955" tIns="28004" rIns="466947" bIns="28004"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Data and services provision</a:t>
            </a:r>
            <a:endParaRPr kumimoji="0" lang="LID4096"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8" name="Freeform: Shape 37">
            <a:extLst>
              <a:ext uri="{FF2B5EF4-FFF2-40B4-BE49-F238E27FC236}">
                <a16:creationId xmlns:a16="http://schemas.microsoft.com/office/drawing/2014/main" id="{84B4B26D-B76B-4D77-9D68-0516102FDBE9}"/>
              </a:ext>
            </a:extLst>
          </p:cNvPr>
          <p:cNvSpPr/>
          <p:nvPr/>
        </p:nvSpPr>
        <p:spPr>
          <a:xfrm>
            <a:off x="6104073" y="2001580"/>
            <a:ext cx="1770846" cy="407804"/>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E4194"/>
          </a:solidFill>
          <a:ln>
            <a:solidFill>
              <a:srgbClr val="0E419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2955" tIns="28004" rIns="466947" bIns="28004" numCol="1" spcCol="1270" anchor="ctr" anchorCtr="0">
            <a:noAutofit/>
          </a:bodyPr>
          <a:lstStyle/>
          <a:p>
            <a:pPr marL="0" marR="0" lvl="0" indent="0" algn="ctr" defTabSz="933450" rtl="0" eaLnBrk="1" fontAlgn="auto" latinLnBrk="0" hangingPunct="1">
              <a:lnSpc>
                <a:spcPct val="90000"/>
              </a:lnSpc>
              <a:spcBef>
                <a:spcPts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Storage and  processing</a:t>
            </a:r>
            <a:endParaRPr kumimoji="0" lang="LID4096"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9" name="Freeform: Shape 38">
            <a:extLst>
              <a:ext uri="{FF2B5EF4-FFF2-40B4-BE49-F238E27FC236}">
                <a16:creationId xmlns:a16="http://schemas.microsoft.com/office/drawing/2014/main" id="{7D01754D-0545-4325-AAD7-C7CD52C004D5}"/>
              </a:ext>
            </a:extLst>
          </p:cNvPr>
          <p:cNvSpPr/>
          <p:nvPr/>
        </p:nvSpPr>
        <p:spPr>
          <a:xfrm>
            <a:off x="7665809" y="2006255"/>
            <a:ext cx="1770846" cy="407804"/>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E4194"/>
          </a:solidFill>
          <a:ln>
            <a:solidFill>
              <a:srgbClr val="0E419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2955" tIns="28004" rIns="466947" bIns="28004" numCol="1" spcCol="1270" anchor="ctr" anchorCtr="0">
            <a:noAutofit/>
          </a:bodyPr>
          <a:lstStyle/>
          <a:p>
            <a:pPr marL="0" marR="0" lvl="0" indent="0" algn="ctr" defTabSz="933450" rtl="0" eaLnBrk="1" fontAlgn="auto" latinLnBrk="0" hangingPunct="1">
              <a:lnSpc>
                <a:spcPct val="90000"/>
              </a:lnSpc>
              <a:spcBef>
                <a:spcPts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Content &amp; Applications</a:t>
            </a:r>
            <a:endParaRPr kumimoji="0" lang="LID4096"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7D2B49B7-C4A0-43D6-976F-AE8C99DEF6DE}"/>
              </a:ext>
            </a:extLst>
          </p:cNvPr>
          <p:cNvSpPr/>
          <p:nvPr/>
        </p:nvSpPr>
        <p:spPr>
          <a:xfrm>
            <a:off x="3540373" y="4294652"/>
            <a:ext cx="2183576" cy="2526966"/>
          </a:xfrm>
          <a:prstGeom prst="rect">
            <a:avLst/>
          </a:prstGeom>
          <a:solidFill>
            <a:srgbClr val="CB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Extended </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Market and technology</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monitoring and forecasting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Extended and synergic </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User Consultation Platform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Better understanding the </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MS needs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and adding Copernicus Other Users satisfaction survey</a:t>
            </a:r>
          </a:p>
        </p:txBody>
      </p:sp>
      <p:sp>
        <p:nvSpPr>
          <p:cNvPr id="41" name="Rectangle 40">
            <a:extLst>
              <a:ext uri="{FF2B5EF4-FFF2-40B4-BE49-F238E27FC236}">
                <a16:creationId xmlns:a16="http://schemas.microsoft.com/office/drawing/2014/main" id="{BD5F0F50-C488-40E6-87C3-F5ADC99C3F87}"/>
              </a:ext>
            </a:extLst>
          </p:cNvPr>
          <p:cNvSpPr/>
          <p:nvPr/>
        </p:nvSpPr>
        <p:spPr>
          <a:xfrm>
            <a:off x="5993447" y="4280340"/>
            <a:ext cx="2183576" cy="25412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 common </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market segments</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approach for all EU space downstream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Extended key account with </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main players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of the value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B3B95A9-EF23-4427-BEFB-3E5BC1C899F2}"/>
              </a:ext>
            </a:extLst>
          </p:cNvPr>
          <p:cNvSpPr/>
          <p:nvPr/>
        </p:nvSpPr>
        <p:spPr>
          <a:xfrm>
            <a:off x="8317818" y="4280340"/>
            <a:ext cx="2183576" cy="25776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Creation of new “made in Europe” products 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Large implementation of end-to-end solutions leveraging synergies.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Supporting entrepreneurship, SME and start-sups</a:t>
            </a: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4FC4281-0533-4FA7-8149-F18144505C96}"/>
              </a:ext>
            </a:extLst>
          </p:cNvPr>
          <p:cNvSpPr/>
          <p:nvPr/>
        </p:nvSpPr>
        <p:spPr>
          <a:xfrm>
            <a:off x="9211435" y="2012550"/>
            <a:ext cx="1391974" cy="402061"/>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E4194"/>
          </a:solidFill>
          <a:ln>
            <a:solidFill>
              <a:srgbClr val="0E419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2955" tIns="28004" rIns="466947" bIns="28004" numCol="1" spcCol="1270" anchor="ctr" anchorCtr="0">
            <a:noAutofit/>
          </a:bodyPr>
          <a:lstStyle/>
          <a:p>
            <a:pPr marL="0" marR="0" lvl="0" indent="0" algn="ctr" defTabSz="933450" rtl="0" eaLnBrk="1" fontAlgn="auto" latinLnBrk="0" hangingPunct="1">
              <a:lnSpc>
                <a:spcPct val="90000"/>
              </a:lnSpc>
              <a:spcBef>
                <a:spcPts val="0"/>
              </a:spcBef>
              <a:spcAft>
                <a:spcPct val="350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Users</a:t>
            </a:r>
            <a:endParaRPr kumimoji="0" lang="LID4096"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46" name="Freeform: Shape 45">
            <a:extLst>
              <a:ext uri="{FF2B5EF4-FFF2-40B4-BE49-F238E27FC236}">
                <a16:creationId xmlns:a16="http://schemas.microsoft.com/office/drawing/2014/main" id="{C993EE2B-EDAD-49E4-9D39-5AD806AF261B}"/>
              </a:ext>
            </a:extLst>
          </p:cNvPr>
          <p:cNvSpPr/>
          <p:nvPr/>
        </p:nvSpPr>
        <p:spPr>
          <a:xfrm>
            <a:off x="3086352" y="2012707"/>
            <a:ext cx="1558342" cy="402061"/>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E4194"/>
          </a:solidFill>
          <a:ln>
            <a:solidFill>
              <a:srgbClr val="0E419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2955" tIns="28004" rIns="466947" bIns="28004" numCol="1" spcCol="1270" anchor="ctr" anchorCtr="0">
            <a:noAutofit/>
          </a:bodyPr>
          <a:lstStyle/>
          <a:p>
            <a:pPr marL="0" marR="0" lvl="0" indent="0" algn="ctr" defTabSz="933450" rtl="0" eaLnBrk="1" fontAlgn="auto" latinLnBrk="0" hangingPunct="1">
              <a:lnSpc>
                <a:spcPct val="90000"/>
              </a:lnSpc>
              <a:spcBef>
                <a:spcPts val="0"/>
              </a:spcBef>
              <a:spcAft>
                <a:spcPct val="350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Bodies influencing </a:t>
            </a:r>
            <a:endParaRPr kumimoji="0" lang="LID4096" sz="1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pic>
        <p:nvPicPr>
          <p:cNvPr id="47" name="Picture 46">
            <a:extLst>
              <a:ext uri="{FF2B5EF4-FFF2-40B4-BE49-F238E27FC236}">
                <a16:creationId xmlns:a16="http://schemas.microsoft.com/office/drawing/2014/main" id="{BB3BD3B9-212E-4164-B8FE-0DA27B1796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0252" y="2569485"/>
            <a:ext cx="1428149" cy="231413"/>
          </a:xfrm>
          <a:prstGeom prst="rect">
            <a:avLst/>
          </a:prstGeom>
        </p:spPr>
      </p:pic>
      <p:pic>
        <p:nvPicPr>
          <p:cNvPr id="48" name="Imagen 26">
            <a:extLst>
              <a:ext uri="{FF2B5EF4-FFF2-40B4-BE49-F238E27FC236}">
                <a16:creationId xmlns:a16="http://schemas.microsoft.com/office/drawing/2014/main" id="{EE4845BB-398D-4EAC-8935-86F7140FE2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6076" y="1667462"/>
            <a:ext cx="605023" cy="199799"/>
          </a:xfrm>
          <a:prstGeom prst="rect">
            <a:avLst/>
          </a:prstGeom>
        </p:spPr>
      </p:pic>
      <p:pic>
        <p:nvPicPr>
          <p:cNvPr id="49" name="Imagen 11">
            <a:extLst>
              <a:ext uri="{FF2B5EF4-FFF2-40B4-BE49-F238E27FC236}">
                <a16:creationId xmlns:a16="http://schemas.microsoft.com/office/drawing/2014/main" id="{ED084C59-4F21-4AC3-8B9F-BFAFC83B072F}"/>
              </a:ext>
            </a:extLst>
          </p:cNvPr>
          <p:cNvPicPr>
            <a:picLocks noGrp="1"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08532" y="1584970"/>
            <a:ext cx="388725" cy="390878"/>
          </a:xfrm>
          <a:prstGeom prst="rect">
            <a:avLst/>
          </a:prstGeom>
          <a:noFill/>
          <a:ln>
            <a:noFill/>
          </a:ln>
          <a:effectLst/>
        </p:spPr>
      </p:pic>
      <p:pic>
        <p:nvPicPr>
          <p:cNvPr id="50" name="Picture 2" descr="Copernicus ">
            <a:extLst>
              <a:ext uri="{FF2B5EF4-FFF2-40B4-BE49-F238E27FC236}">
                <a16:creationId xmlns:a16="http://schemas.microsoft.com/office/drawing/2014/main" id="{002D1744-53A3-4F72-9481-86E39DFBABA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47949" y="2006255"/>
            <a:ext cx="1018168" cy="424236"/>
          </a:xfrm>
          <a:prstGeom prst="rect">
            <a:avLst/>
          </a:prstGeom>
          <a:noFill/>
          <a:extLst>
            <a:ext uri="{909E8E84-426E-40DD-AFC4-6F175D3DCCD1}">
              <a14:hiddenFill xmlns:a14="http://schemas.microsoft.com/office/drawing/2010/main">
                <a:solidFill>
                  <a:srgbClr val="FFFFFF"/>
                </a:solidFill>
              </a14:hiddenFill>
            </a:ext>
          </a:extLst>
        </p:spPr>
      </p:pic>
      <p:sp>
        <p:nvSpPr>
          <p:cNvPr id="52" name="Title 2">
            <a:extLst>
              <a:ext uri="{FF2B5EF4-FFF2-40B4-BE49-F238E27FC236}">
                <a16:creationId xmlns:a16="http://schemas.microsoft.com/office/drawing/2014/main" id="{C8CCA517-69D7-4498-B6E9-D04F3B71175B}"/>
              </a:ext>
            </a:extLst>
          </p:cNvPr>
          <p:cNvSpPr txBox="1">
            <a:spLocks/>
          </p:cNvSpPr>
          <p:nvPr/>
        </p:nvSpPr>
        <p:spPr>
          <a:xfrm>
            <a:off x="380549" y="287135"/>
            <a:ext cx="8526670" cy="1325563"/>
          </a:xfrm>
          <a:prstGeom prst="rect">
            <a:avLst/>
          </a:prstGeom>
        </p:spPr>
        <p:txBody>
          <a:bodyPr>
            <a:normAutofit fontScale="92500"/>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j-ea"/>
                <a:cs typeface="+mj-cs"/>
              </a:rPr>
              <a:t>All EU Space Program components with an integrated market/user driven approach</a:t>
            </a:r>
            <a:endParaRPr kumimoji="0" lang="en-GB" sz="40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j-ea"/>
              <a:cs typeface="+mj-cs"/>
            </a:endParaRPr>
          </a:p>
        </p:txBody>
      </p:sp>
      <p:sp>
        <p:nvSpPr>
          <p:cNvPr id="54" name="TextBox 53">
            <a:extLst>
              <a:ext uri="{FF2B5EF4-FFF2-40B4-BE49-F238E27FC236}">
                <a16:creationId xmlns:a16="http://schemas.microsoft.com/office/drawing/2014/main" id="{C26DDAC7-FE09-4325-B31E-EAA20E2B9968}"/>
              </a:ext>
            </a:extLst>
          </p:cNvPr>
          <p:cNvSpPr txBox="1"/>
          <p:nvPr/>
        </p:nvSpPr>
        <p:spPr>
          <a:xfrm rot="16200000">
            <a:off x="-1179434" y="4587693"/>
            <a:ext cx="32385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New integrated segmentation</a:t>
            </a:r>
          </a:p>
        </p:txBody>
      </p:sp>
      <p:pic>
        <p:nvPicPr>
          <p:cNvPr id="56" name="Picture 55">
            <a:extLst>
              <a:ext uri="{FF2B5EF4-FFF2-40B4-BE49-F238E27FC236}">
                <a16:creationId xmlns:a16="http://schemas.microsoft.com/office/drawing/2014/main" id="{828D437F-FE11-42D8-B954-A80C89E50C1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32829" y="4537602"/>
            <a:ext cx="1582145" cy="469514"/>
          </a:xfrm>
          <a:prstGeom prst="rect">
            <a:avLst/>
          </a:prstGeom>
        </p:spPr>
      </p:pic>
      <p:pic>
        <p:nvPicPr>
          <p:cNvPr id="57" name="Picture 56">
            <a:extLst>
              <a:ext uri="{FF2B5EF4-FFF2-40B4-BE49-F238E27FC236}">
                <a16:creationId xmlns:a16="http://schemas.microsoft.com/office/drawing/2014/main" id="{37103A9E-9494-47E1-A35A-609AE6EE2C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84712" y="5007116"/>
            <a:ext cx="2126935" cy="469514"/>
          </a:xfrm>
          <a:prstGeom prst="rect">
            <a:avLst/>
          </a:prstGeom>
        </p:spPr>
      </p:pic>
      <p:pic>
        <p:nvPicPr>
          <p:cNvPr id="58" name="Picture 57">
            <a:extLst>
              <a:ext uri="{FF2B5EF4-FFF2-40B4-BE49-F238E27FC236}">
                <a16:creationId xmlns:a16="http://schemas.microsoft.com/office/drawing/2014/main" id="{D8758078-0B2F-4C3A-8346-0B0397F52C1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180623" y="5503086"/>
            <a:ext cx="1570038" cy="469514"/>
          </a:xfrm>
          <a:prstGeom prst="rect">
            <a:avLst/>
          </a:prstGeom>
        </p:spPr>
      </p:pic>
      <p:pic>
        <p:nvPicPr>
          <p:cNvPr id="59" name="Picture 58">
            <a:extLst>
              <a:ext uri="{FF2B5EF4-FFF2-40B4-BE49-F238E27FC236}">
                <a16:creationId xmlns:a16="http://schemas.microsoft.com/office/drawing/2014/main" id="{AA386E2D-6664-4388-8460-0830DF6152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69234" y="3622170"/>
            <a:ext cx="359865" cy="693072"/>
          </a:xfrm>
          <a:prstGeom prst="rect">
            <a:avLst/>
          </a:prstGeom>
        </p:spPr>
      </p:pic>
      <p:pic>
        <p:nvPicPr>
          <p:cNvPr id="60" name="Picture 59">
            <a:extLst>
              <a:ext uri="{FF2B5EF4-FFF2-40B4-BE49-F238E27FC236}">
                <a16:creationId xmlns:a16="http://schemas.microsoft.com/office/drawing/2014/main" id="{657667AA-D418-46A5-B3AD-AAC838399AF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2451" y="3660878"/>
            <a:ext cx="340942" cy="648620"/>
          </a:xfrm>
          <a:prstGeom prst="rect">
            <a:avLst/>
          </a:prstGeom>
        </p:spPr>
      </p:pic>
      <p:pic>
        <p:nvPicPr>
          <p:cNvPr id="61" name="Picture 60">
            <a:extLst>
              <a:ext uri="{FF2B5EF4-FFF2-40B4-BE49-F238E27FC236}">
                <a16:creationId xmlns:a16="http://schemas.microsoft.com/office/drawing/2014/main" id="{F3431D6F-FA56-44C7-B47B-6055A2A453C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55388" y="3657400"/>
            <a:ext cx="319835" cy="682315"/>
          </a:xfrm>
          <a:prstGeom prst="rect">
            <a:avLst/>
          </a:prstGeom>
        </p:spPr>
      </p:pic>
      <p:pic>
        <p:nvPicPr>
          <p:cNvPr id="62" name="Picture 61">
            <a:extLst>
              <a:ext uri="{FF2B5EF4-FFF2-40B4-BE49-F238E27FC236}">
                <a16:creationId xmlns:a16="http://schemas.microsoft.com/office/drawing/2014/main" id="{24D3590F-BA16-43D1-A96D-88F4A3D82D0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834608" y="3642772"/>
            <a:ext cx="338305" cy="694416"/>
          </a:xfrm>
          <a:prstGeom prst="rect">
            <a:avLst/>
          </a:prstGeom>
        </p:spPr>
      </p:pic>
      <p:pic>
        <p:nvPicPr>
          <p:cNvPr id="63" name="Picture 62">
            <a:extLst>
              <a:ext uri="{FF2B5EF4-FFF2-40B4-BE49-F238E27FC236}">
                <a16:creationId xmlns:a16="http://schemas.microsoft.com/office/drawing/2014/main" id="{A0323615-6D73-4496-B701-9C84400C35E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21134" y="3642772"/>
            <a:ext cx="326784" cy="694416"/>
          </a:xfrm>
          <a:prstGeom prst="rect">
            <a:avLst/>
          </a:prstGeom>
        </p:spPr>
      </p:pic>
      <p:cxnSp>
        <p:nvCxnSpPr>
          <p:cNvPr id="64" name="Straight Connector 63">
            <a:extLst>
              <a:ext uri="{FF2B5EF4-FFF2-40B4-BE49-F238E27FC236}">
                <a16:creationId xmlns:a16="http://schemas.microsoft.com/office/drawing/2014/main" id="{63CF9775-68A7-4BD5-929D-65213FAB808C}"/>
              </a:ext>
            </a:extLst>
          </p:cNvPr>
          <p:cNvCxnSpPr>
            <a:cxnSpLocks/>
          </p:cNvCxnSpPr>
          <p:nvPr/>
        </p:nvCxnSpPr>
        <p:spPr>
          <a:xfrm>
            <a:off x="912451" y="4449095"/>
            <a:ext cx="2216648" cy="0"/>
          </a:xfrm>
          <a:prstGeom prst="line">
            <a:avLst/>
          </a:prstGeom>
          <a:ln w="38100">
            <a:solidFill>
              <a:srgbClr val="0E41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5F2BE-B0A3-451C-A95B-1E38495E1078}"/>
              </a:ext>
            </a:extLst>
          </p:cNvPr>
          <p:cNvSpPr>
            <a:spLocks noGrp="1"/>
          </p:cNvSpPr>
          <p:nvPr>
            <p:ph type="sldNum" sz="quarter" idx="12"/>
          </p:nvPr>
        </p:nvSpPr>
        <p:spPr/>
        <p:txBody>
          <a:bodyPr/>
          <a:lstStyle/>
          <a:p>
            <a:fld id="{832D733E-3264-41AF-819B-F4786F848FED}" type="slidenum">
              <a:rPr lang="LID4096" smtClean="0"/>
              <a:t>8</a:t>
            </a:fld>
            <a:endParaRPr lang="LID4096"/>
          </a:p>
        </p:txBody>
      </p:sp>
      <p:pic>
        <p:nvPicPr>
          <p:cNvPr id="7" name="Picture 6">
            <a:extLst>
              <a:ext uri="{FF2B5EF4-FFF2-40B4-BE49-F238E27FC236}">
                <a16:creationId xmlns:a16="http://schemas.microsoft.com/office/drawing/2014/main" id="{2824CAF2-A762-40A0-8CDF-E197B14DF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1591" y="2482791"/>
            <a:ext cx="3439209" cy="1892411"/>
          </a:xfrm>
          <a:prstGeom prst="rect">
            <a:avLst/>
          </a:prstGeom>
        </p:spPr>
      </p:pic>
      <p:sp>
        <p:nvSpPr>
          <p:cNvPr id="8" name="Rectangle 7">
            <a:extLst>
              <a:ext uri="{FF2B5EF4-FFF2-40B4-BE49-F238E27FC236}">
                <a16:creationId xmlns:a16="http://schemas.microsoft.com/office/drawing/2014/main" id="{871E1B04-9258-4223-B95E-434BCA2CB75C}"/>
              </a:ext>
            </a:extLst>
          </p:cNvPr>
          <p:cNvSpPr/>
          <p:nvPr/>
        </p:nvSpPr>
        <p:spPr>
          <a:xfrm>
            <a:off x="1490392" y="2482794"/>
            <a:ext cx="5241199" cy="18924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panose="020F0502020204030204"/>
                <a:ea typeface="+mn-ea"/>
                <a:cs typeface="+mn-cs"/>
              </a:rPr>
              <a:t>Offer</a:t>
            </a:r>
            <a:r>
              <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panose="020F0502020204030204"/>
                <a:ea typeface="+mn-ea"/>
                <a:cs typeface="+mn-cs"/>
              </a:rPr>
              <a:t>Creation</a:t>
            </a:r>
          </a:p>
        </p:txBody>
      </p:sp>
    </p:spTree>
    <p:extLst>
      <p:ext uri="{BB962C8B-B14F-4D97-AF65-F5344CB8AC3E}">
        <p14:creationId xmlns:p14="http://schemas.microsoft.com/office/powerpoint/2010/main" val="305609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E832-5975-44B1-B9A4-21BFFA1C510F}"/>
              </a:ext>
            </a:extLst>
          </p:cNvPr>
          <p:cNvSpPr>
            <a:spLocks noGrp="1"/>
          </p:cNvSpPr>
          <p:nvPr>
            <p:ph type="title"/>
          </p:nvPr>
        </p:nvSpPr>
        <p:spPr>
          <a:xfrm>
            <a:off x="262417" y="276443"/>
            <a:ext cx="9561945" cy="1325563"/>
          </a:xfrm>
        </p:spPr>
        <p:txBody>
          <a:bodyPr vert="horz" lIns="91440" tIns="45720" rIns="91440" bIns="45720" rtlCol="0" anchor="ctr">
            <a:normAutofit/>
          </a:bodyPr>
          <a:lstStyle/>
          <a:p>
            <a:r>
              <a:rPr lang="en-US" sz="3500" dirty="0">
                <a:solidFill>
                  <a:srgbClr val="3E3D9A"/>
                </a:solidFill>
                <a:latin typeface="Calibri" panose="020F0502020204030204" pitchFamily="34" charset="0"/>
                <a:cs typeface="Calibri" panose="020F0502020204030204" pitchFamily="34" charset="0"/>
              </a:rPr>
              <a:t>New opportunities for space downstream 2021-2027 - summary</a:t>
            </a:r>
            <a:endParaRPr lang="LID4096" sz="3500" dirty="0">
              <a:solidFill>
                <a:srgbClr val="3E3D9A"/>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CBE57C2-4184-4CF1-BE3D-2BEF042E0DD0}"/>
              </a:ext>
            </a:extLst>
          </p:cNvPr>
          <p:cNvSpPr>
            <a:spLocks noGrp="1"/>
          </p:cNvSpPr>
          <p:nvPr>
            <p:ph type="sldNum" sz="quarter" idx="12"/>
          </p:nvPr>
        </p:nvSpPr>
        <p:spPr>
          <a:xfrm>
            <a:off x="8066098" y="630879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2D733E-3264-41AF-819B-F4786F848FED}" type="slidenum">
              <a:rPr kumimoji="0" lang="LID4096" sz="1200" b="0" i="0" u="none" strike="noStrike" kern="1200" cap="none" spc="0" normalizeH="0" baseline="0" noProof="0" smtClean="0">
                <a:ln>
                  <a:noFill/>
                </a:ln>
                <a:solidFill>
                  <a:srgbClr val="E7E6E6">
                    <a:lumMod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LID4096" sz="12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4B2616-FB47-461E-9571-B25B5CFAB688}"/>
              </a:ext>
            </a:extLst>
          </p:cNvPr>
          <p:cNvSpPr/>
          <p:nvPr/>
        </p:nvSpPr>
        <p:spPr>
          <a:xfrm>
            <a:off x="9251917" y="6191130"/>
            <a:ext cx="2881746" cy="678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C83357D-10C4-4123-A362-1F84B341CB98}"/>
              </a:ext>
            </a:extLst>
          </p:cNvPr>
          <p:cNvSpPr/>
          <p:nvPr/>
        </p:nvSpPr>
        <p:spPr>
          <a:xfrm>
            <a:off x="2031060" y="1695174"/>
            <a:ext cx="3199260" cy="489477"/>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ctr" defTabSz="457200" rtl="0" eaLnBrk="1" fontAlgn="base" latinLnBrk="0" hangingPunct="1">
              <a:lnSpc>
                <a:spcPct val="93000"/>
              </a:lnSpc>
              <a:spcBef>
                <a:spcPct val="0"/>
              </a:spcBef>
              <a:spcAft>
                <a:spcPct val="0"/>
              </a:spcAft>
              <a:buClr>
                <a:srgbClr val="00468C"/>
              </a:buClr>
              <a:buSzPct val="100000"/>
              <a:buFontTx/>
              <a:buNone/>
              <a:tabLst/>
              <a:defRPr/>
            </a:pPr>
            <a:endPar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endParaRPr>
          </a:p>
        </p:txBody>
      </p:sp>
      <p:sp>
        <p:nvSpPr>
          <p:cNvPr id="7" name="TextBox 6">
            <a:extLst>
              <a:ext uri="{FF2B5EF4-FFF2-40B4-BE49-F238E27FC236}">
                <a16:creationId xmlns:a16="http://schemas.microsoft.com/office/drawing/2014/main" id="{6D93D7BF-A7E1-43AB-BDC9-9956C3E879B6}"/>
              </a:ext>
            </a:extLst>
          </p:cNvPr>
          <p:cNvSpPr txBox="1"/>
          <p:nvPr/>
        </p:nvSpPr>
        <p:spPr>
          <a:xfrm>
            <a:off x="4981626" y="1180211"/>
            <a:ext cx="2387036" cy="3693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B6192"/>
                </a:solidFill>
                <a:effectLst/>
                <a:uLnTx/>
                <a:uFillTx/>
                <a:latin typeface="Calibri"/>
                <a:ea typeface="+mn-ea"/>
                <a:cs typeface="+mn-cs"/>
              </a:rPr>
              <a:t>Key Features</a:t>
            </a:r>
          </a:p>
        </p:txBody>
      </p:sp>
      <p:sp>
        <p:nvSpPr>
          <p:cNvPr id="8" name="Rectangle 7">
            <a:extLst>
              <a:ext uri="{FF2B5EF4-FFF2-40B4-BE49-F238E27FC236}">
                <a16:creationId xmlns:a16="http://schemas.microsoft.com/office/drawing/2014/main" id="{E0EDF6C6-B057-4CC2-988A-D402692C2DFC}"/>
              </a:ext>
            </a:extLst>
          </p:cNvPr>
          <p:cNvSpPr/>
          <p:nvPr/>
        </p:nvSpPr>
        <p:spPr>
          <a:xfrm>
            <a:off x="1993346" y="1695174"/>
            <a:ext cx="3232807" cy="4894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Horizon Europe – Cluster 4 “Digital, Industry and Space” - applications</a:t>
            </a:r>
          </a:p>
        </p:txBody>
      </p:sp>
      <p:sp>
        <p:nvSpPr>
          <p:cNvPr id="9" name="TextBox 8">
            <a:extLst>
              <a:ext uri="{FF2B5EF4-FFF2-40B4-BE49-F238E27FC236}">
                <a16:creationId xmlns:a16="http://schemas.microsoft.com/office/drawing/2014/main" id="{4595C17C-3949-421E-85B8-32497C9750D1}"/>
              </a:ext>
            </a:extLst>
          </p:cNvPr>
          <p:cNvSpPr txBox="1"/>
          <p:nvPr/>
        </p:nvSpPr>
        <p:spPr>
          <a:xfrm>
            <a:off x="5503825" y="1725325"/>
            <a:ext cx="5971357" cy="493084"/>
          </a:xfrm>
          <a:prstGeom prst="rect">
            <a:avLst/>
          </a:prstGeom>
          <a:noFill/>
        </p:spPr>
        <p:txBody>
          <a:bodyPr wrap="square" rtlCol="0">
            <a:spAutoFit/>
          </a:bodyPr>
          <a:lstStyle/>
          <a:p>
            <a:pPr marL="0" marR="0" lvl="0" indent="0" algn="l" defTabSz="457200" rtl="0" eaLnBrk="1" fontAlgn="base" latinLnBrk="0" hangingPunct="1">
              <a:lnSpc>
                <a:spcPct val="93000"/>
              </a:lnSpc>
              <a:spcBef>
                <a:spcPct val="0"/>
              </a:spcBef>
              <a:spcAft>
                <a:spcPct val="0"/>
              </a:spcAft>
              <a:buClr>
                <a:srgbClr val="00468C"/>
              </a:buClr>
              <a:buSzPct val="100000"/>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Call 2021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opened on 28 Oct 2021, </a:t>
            </a:r>
            <a:r>
              <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rPr>
              <a:t>closed</a:t>
            </a:r>
            <a:r>
              <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rPr>
              <a:t> on 16 Feb 2022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GRANTS</a:t>
            </a:r>
          </a:p>
          <a:p>
            <a:pPr marL="0" marR="0" lvl="0" indent="0" algn="l" defTabSz="457200" rtl="0" eaLnBrk="1" fontAlgn="base" latinLnBrk="0" hangingPunct="1">
              <a:lnSpc>
                <a:spcPct val="93000"/>
              </a:lnSpc>
              <a:spcBef>
                <a:spcPct val="0"/>
              </a:spcBef>
              <a:spcAft>
                <a:spcPct val="0"/>
              </a:spcAft>
              <a:buClr>
                <a:srgbClr val="00468C"/>
              </a:buClr>
              <a:buSzPct val="100000"/>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Call 2022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tentative opening on 27 Oct 2022, closing 16 Feb 2023</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riangle 3">
            <a:extLst>
              <a:ext uri="{FF2B5EF4-FFF2-40B4-BE49-F238E27FC236}">
                <a16:creationId xmlns:a16="http://schemas.microsoft.com/office/drawing/2014/main" id="{77D50937-9E6D-44C1-887A-19FD1604B57B}"/>
              </a:ext>
            </a:extLst>
          </p:cNvPr>
          <p:cNvSpPr/>
          <p:nvPr/>
        </p:nvSpPr>
        <p:spPr>
          <a:xfrm rot="5400000">
            <a:off x="5142999" y="1869821"/>
            <a:ext cx="489477" cy="140184"/>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5EAAF7ED-9487-4C59-BC27-B8E7C4A06F14}"/>
              </a:ext>
            </a:extLst>
          </p:cNvPr>
          <p:cNvSpPr/>
          <p:nvPr/>
        </p:nvSpPr>
        <p:spPr>
          <a:xfrm>
            <a:off x="2031060" y="2468920"/>
            <a:ext cx="3199260" cy="489477"/>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Fundamental Elements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(Space </a:t>
            </a:r>
            <a:r>
              <a:rPr kumimoji="0" lang="en-US" sz="1600" b="1" i="0" u="none" strike="noStrike" kern="1200" cap="none" spc="0" normalizeH="0" baseline="0" noProof="0" dirty="0" err="1">
                <a:ln>
                  <a:noFill/>
                </a:ln>
                <a:solidFill>
                  <a:srgbClr val="44546A"/>
                </a:solidFill>
                <a:effectLst/>
                <a:uLnTx/>
                <a:uFillTx/>
                <a:latin typeface="Calibri" panose="020F0502020204030204"/>
                <a:ea typeface="+mn-ea"/>
                <a:cs typeface="+mn-cs"/>
              </a:rPr>
              <a:t>Programme</a:t>
            </a: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0" marR="0" lvl="0" indent="0" algn="ctr" defTabSz="457200" rtl="0" eaLnBrk="1" fontAlgn="base" latinLnBrk="0" hangingPunct="1">
              <a:lnSpc>
                <a:spcPct val="93000"/>
              </a:lnSpc>
              <a:spcBef>
                <a:spcPct val="0"/>
              </a:spcBef>
              <a:spcAft>
                <a:spcPct val="0"/>
              </a:spcAft>
              <a:buClr>
                <a:srgbClr val="00468C"/>
              </a:buClr>
              <a:buSzPct val="100000"/>
              <a:buFontTx/>
              <a:buNone/>
              <a:tabLst/>
              <a:defRPr/>
            </a:pPr>
            <a:endPar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endParaRPr>
          </a:p>
        </p:txBody>
      </p:sp>
      <p:sp>
        <p:nvSpPr>
          <p:cNvPr id="13" name="Triangle 22">
            <a:extLst>
              <a:ext uri="{FF2B5EF4-FFF2-40B4-BE49-F238E27FC236}">
                <a16:creationId xmlns:a16="http://schemas.microsoft.com/office/drawing/2014/main" id="{380ABDA2-0BC1-48E0-AA50-B0D714EC0E70}"/>
              </a:ext>
            </a:extLst>
          </p:cNvPr>
          <p:cNvSpPr/>
          <p:nvPr/>
        </p:nvSpPr>
        <p:spPr>
          <a:xfrm rot="5400000">
            <a:off x="5188995" y="4190321"/>
            <a:ext cx="489477" cy="140184"/>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8ECC2400-72A3-47E5-9A17-DC9DC43441AE}"/>
              </a:ext>
            </a:extLst>
          </p:cNvPr>
          <p:cNvSpPr/>
          <p:nvPr/>
        </p:nvSpPr>
        <p:spPr>
          <a:xfrm>
            <a:off x="2021221" y="3285868"/>
            <a:ext cx="3177054" cy="489477"/>
          </a:xfrm>
          <a:prstGeom prst="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Arial" panose="020B0604020202020204" pitchFamily="34" charset="0"/>
              </a:rPr>
              <a:t>EGNSS/Copernicus in other Horizon Europe areas </a:t>
            </a:r>
            <a:endParaRPr kumimoji="0" lang="en-US" sz="1600" b="1" i="0" u="none" strike="noStrike" kern="1200" cap="none" spc="0" normalizeH="0" baseline="0" noProof="0" dirty="0">
              <a:ln>
                <a:noFill/>
              </a:ln>
              <a:solidFill>
                <a:schemeClr val="bg2">
                  <a:lumMod val="50000"/>
                </a:schemeClr>
              </a:solidFill>
              <a:effectLst/>
              <a:uLnTx/>
              <a:uFillTx/>
              <a:latin typeface="Calibri"/>
              <a:ea typeface="+mn-ea"/>
            </a:endParaRPr>
          </a:p>
        </p:txBody>
      </p:sp>
      <p:sp>
        <p:nvSpPr>
          <p:cNvPr id="16" name="Triangle 26">
            <a:extLst>
              <a:ext uri="{FF2B5EF4-FFF2-40B4-BE49-F238E27FC236}">
                <a16:creationId xmlns:a16="http://schemas.microsoft.com/office/drawing/2014/main" id="{4FF16E62-1040-48F5-A9B9-8764396CDD21}"/>
              </a:ext>
            </a:extLst>
          </p:cNvPr>
          <p:cNvSpPr/>
          <p:nvPr/>
        </p:nvSpPr>
        <p:spPr>
          <a:xfrm rot="5400000">
            <a:off x="5168038" y="2695974"/>
            <a:ext cx="489477" cy="140184"/>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8863090-30F8-4A9D-A1E9-0EC38F97FDE5}"/>
              </a:ext>
            </a:extLst>
          </p:cNvPr>
          <p:cNvSpPr txBox="1"/>
          <p:nvPr/>
        </p:nvSpPr>
        <p:spPr>
          <a:xfrm>
            <a:off x="5548677" y="3303140"/>
            <a:ext cx="6342492" cy="73866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Mandatory use of EGNSS/Copernicus in more than 100 Horizon Europe calls </a:t>
            </a:r>
            <a:r>
              <a:rPr kumimoji="0" lang="en-US"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in 2021/2022 – GRANTS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D4CA0B4-3B65-43D2-9468-6A1E1120DB62}"/>
              </a:ext>
            </a:extLst>
          </p:cNvPr>
          <p:cNvSpPr/>
          <p:nvPr/>
        </p:nvSpPr>
        <p:spPr>
          <a:xfrm>
            <a:off x="2021221" y="4008971"/>
            <a:ext cx="3177054" cy="489477"/>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CASSINI</a:t>
            </a:r>
          </a:p>
        </p:txBody>
      </p:sp>
      <p:sp>
        <p:nvSpPr>
          <p:cNvPr id="20" name="Triangle 31">
            <a:extLst>
              <a:ext uri="{FF2B5EF4-FFF2-40B4-BE49-F238E27FC236}">
                <a16:creationId xmlns:a16="http://schemas.microsoft.com/office/drawing/2014/main" id="{E60B4482-F0EE-4B73-A17F-AC218699724B}"/>
              </a:ext>
            </a:extLst>
          </p:cNvPr>
          <p:cNvSpPr/>
          <p:nvPr/>
        </p:nvSpPr>
        <p:spPr>
          <a:xfrm rot="5400000">
            <a:off x="5157778" y="3500355"/>
            <a:ext cx="489477" cy="140184"/>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BA07346C-F857-44B0-A3DA-757EDAF6469C}"/>
              </a:ext>
            </a:extLst>
          </p:cNvPr>
          <p:cNvSpPr txBox="1"/>
          <p:nvPr/>
        </p:nvSpPr>
        <p:spPr>
          <a:xfrm>
            <a:off x="5548677" y="4008971"/>
            <a:ext cx="6412413" cy="738664"/>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Seed and growth funding facility, hackathons, prizes,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business accelerator, matchmaking for space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Start-ups and SMEs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VARIOUS INSTRUMENTS</a:t>
            </a: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468C"/>
              </a:solidFill>
              <a:effectLst/>
              <a:uLnTx/>
              <a:uFillTx/>
              <a:latin typeface="Calibri" panose="020F0502020204030204"/>
              <a:ea typeface="+mn-ea"/>
              <a:cs typeface="Arial" pitchFamily="34" charset="0"/>
            </a:endParaRPr>
          </a:p>
        </p:txBody>
      </p:sp>
      <p:sp>
        <p:nvSpPr>
          <p:cNvPr id="23" name="TextBox 22">
            <a:extLst>
              <a:ext uri="{FF2B5EF4-FFF2-40B4-BE49-F238E27FC236}">
                <a16:creationId xmlns:a16="http://schemas.microsoft.com/office/drawing/2014/main" id="{64823F85-6B47-4AA7-B45D-459F08E3A355}"/>
              </a:ext>
            </a:extLst>
          </p:cNvPr>
          <p:cNvSpPr txBox="1"/>
          <p:nvPr/>
        </p:nvSpPr>
        <p:spPr>
          <a:xfrm>
            <a:off x="5530206" y="2471472"/>
            <a:ext cx="6360963" cy="1200329"/>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Development of receivers, chipsets and antennas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GRANTS/ PROCUREMENTS</a:t>
            </a: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468C"/>
              </a:solidFill>
              <a:effectLst/>
              <a:uLnTx/>
              <a:uFillTx/>
              <a:latin typeface="Calibri" panose="020F0502020204030204"/>
              <a:ea typeface="+mn-ea"/>
              <a:cs typeface="Arial" pitchFamily="34" charset="0"/>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468C"/>
              </a:solidFill>
              <a:effectLst/>
              <a:uLnTx/>
              <a:uFillTx/>
              <a:latin typeface="Calibri" panose="020F0502020204030204"/>
              <a:ea typeface="+mn-ea"/>
              <a:cs typeface="Arial" pitchFamily="34" charset="0"/>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468C"/>
              </a:solidFill>
              <a:effectLst/>
              <a:uLnTx/>
              <a:uFillTx/>
              <a:latin typeface="Calibri" panose="020F0502020204030204"/>
              <a:ea typeface="+mn-ea"/>
              <a:cs typeface="Arial" pitchFamily="34" charset="0"/>
            </a:endParaRPr>
          </a:p>
        </p:txBody>
      </p:sp>
      <p:sp>
        <p:nvSpPr>
          <p:cNvPr id="24" name="Rectangle 23">
            <a:extLst>
              <a:ext uri="{FF2B5EF4-FFF2-40B4-BE49-F238E27FC236}">
                <a16:creationId xmlns:a16="http://schemas.microsoft.com/office/drawing/2014/main" id="{4DEC0CB6-93A5-4E8C-A07C-17841602EA24}"/>
              </a:ext>
            </a:extLst>
          </p:cNvPr>
          <p:cNvSpPr/>
          <p:nvPr/>
        </p:nvSpPr>
        <p:spPr>
          <a:xfrm rot="16200000">
            <a:off x="-721322" y="2847364"/>
            <a:ext cx="2750530" cy="42199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a:ea typeface="+mn-ea"/>
                <a:cs typeface="+mn-cs"/>
              </a:rPr>
              <a:t>Dedicated space support</a:t>
            </a:r>
          </a:p>
        </p:txBody>
      </p:sp>
      <p:sp>
        <p:nvSpPr>
          <p:cNvPr id="25" name="Rectangle 24">
            <a:extLst>
              <a:ext uri="{FF2B5EF4-FFF2-40B4-BE49-F238E27FC236}">
                <a16:creationId xmlns:a16="http://schemas.microsoft.com/office/drawing/2014/main" id="{9A7A0E4B-5AF7-4554-95C8-38C0148BD3BC}"/>
              </a:ext>
            </a:extLst>
          </p:cNvPr>
          <p:cNvSpPr/>
          <p:nvPr/>
        </p:nvSpPr>
        <p:spPr>
          <a:xfrm rot="16200000">
            <a:off x="-184141" y="5497271"/>
            <a:ext cx="1676169" cy="42664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white"/>
                </a:solidFill>
                <a:effectLst/>
                <a:uLnTx/>
                <a:uFillTx/>
                <a:latin typeface="Calibri" panose="020F0502020204030204"/>
                <a:ea typeface="+mn-ea"/>
                <a:cs typeface="+mn-cs"/>
              </a:rPr>
              <a:t>Open to space</a:t>
            </a:r>
            <a:endParaRPr kumimoji="0" lang="de-D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EBADF02-06FD-46D4-92AE-712B92320695}"/>
              </a:ext>
            </a:extLst>
          </p:cNvPr>
          <p:cNvSpPr/>
          <p:nvPr/>
        </p:nvSpPr>
        <p:spPr>
          <a:xfrm>
            <a:off x="1982014" y="5155331"/>
            <a:ext cx="3177054" cy="489477"/>
          </a:xfrm>
          <a:prstGeom prst="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EIC Instruments – grants and equity</a:t>
            </a:r>
          </a:p>
        </p:txBody>
      </p:sp>
      <p:sp>
        <p:nvSpPr>
          <p:cNvPr id="27" name="Rectangle 26">
            <a:extLst>
              <a:ext uri="{FF2B5EF4-FFF2-40B4-BE49-F238E27FC236}">
                <a16:creationId xmlns:a16="http://schemas.microsoft.com/office/drawing/2014/main" id="{C31CAE1E-C0D0-448D-8BD1-D730470EA629}"/>
              </a:ext>
            </a:extLst>
          </p:cNvPr>
          <p:cNvSpPr/>
          <p:nvPr/>
        </p:nvSpPr>
        <p:spPr>
          <a:xfrm>
            <a:off x="1962596" y="5924196"/>
            <a:ext cx="3149178" cy="463137"/>
          </a:xfrm>
          <a:prstGeom prst="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Calibri" panose="020F0502020204030204"/>
                <a:ea typeface="+mn-ea"/>
                <a:cs typeface="Arial" panose="020B0604020202020204" pitchFamily="34" charset="0"/>
              </a:rPr>
              <a:t>Invest EU</a:t>
            </a:r>
            <a:endPar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endParaRPr>
          </a:p>
        </p:txBody>
      </p:sp>
      <p:pic>
        <p:nvPicPr>
          <p:cNvPr id="28" name="Picture 4" descr="Image result for sentinel-1">
            <a:extLst>
              <a:ext uri="{FF2B5EF4-FFF2-40B4-BE49-F238E27FC236}">
                <a16:creationId xmlns:a16="http://schemas.microsoft.com/office/drawing/2014/main" id="{F6A9D5A3-A8B6-4978-B67E-2E8C31B965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473" y="5201659"/>
            <a:ext cx="549706" cy="521013"/>
          </a:xfrm>
          <a:prstGeom prst="ellipse">
            <a:avLst/>
          </a:prstGeom>
          <a:noFill/>
          <a:ln>
            <a:solidFill>
              <a:schemeClr val="bg1"/>
            </a:solidFill>
          </a:ln>
        </p:spPr>
      </p:pic>
      <p:pic>
        <p:nvPicPr>
          <p:cNvPr id="29" name="Picture 2" descr="Image result for sentinel-2">
            <a:extLst>
              <a:ext uri="{FF2B5EF4-FFF2-40B4-BE49-F238E27FC236}">
                <a16:creationId xmlns:a16="http://schemas.microsoft.com/office/drawing/2014/main" id="{16F34F81-038E-4BA4-97B7-BF559703B21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46105">
            <a:off x="1042189" y="5943189"/>
            <a:ext cx="549707" cy="520829"/>
          </a:xfrm>
          <a:prstGeom prst="ellipse">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0" name="Triangle 22">
            <a:extLst>
              <a:ext uri="{FF2B5EF4-FFF2-40B4-BE49-F238E27FC236}">
                <a16:creationId xmlns:a16="http://schemas.microsoft.com/office/drawing/2014/main" id="{3C445871-D743-4B22-BCDC-18D74AE88A3B}"/>
              </a:ext>
            </a:extLst>
          </p:cNvPr>
          <p:cNvSpPr/>
          <p:nvPr/>
        </p:nvSpPr>
        <p:spPr>
          <a:xfrm rot="5400000">
            <a:off x="5149722" y="5293272"/>
            <a:ext cx="489477" cy="153629"/>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riangle 22">
            <a:extLst>
              <a:ext uri="{FF2B5EF4-FFF2-40B4-BE49-F238E27FC236}">
                <a16:creationId xmlns:a16="http://schemas.microsoft.com/office/drawing/2014/main" id="{37495617-84DA-4495-943A-28D7D7A4A077}"/>
              </a:ext>
            </a:extLst>
          </p:cNvPr>
          <p:cNvSpPr/>
          <p:nvPr/>
        </p:nvSpPr>
        <p:spPr>
          <a:xfrm rot="5400000">
            <a:off x="5149721" y="6003052"/>
            <a:ext cx="489477" cy="175878"/>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6C030553-7072-488C-A924-D8C2A425268A}"/>
              </a:ext>
            </a:extLst>
          </p:cNvPr>
          <p:cNvSpPr/>
          <p:nvPr/>
        </p:nvSpPr>
        <p:spPr>
          <a:xfrm>
            <a:off x="5514734" y="5211386"/>
            <a:ext cx="5643690" cy="307777"/>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EIC Pathfinder, EIC Transition and EIC Accelerator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GRANTS AND EQUITY</a:t>
            </a:r>
          </a:p>
        </p:txBody>
      </p:sp>
      <p:sp>
        <p:nvSpPr>
          <p:cNvPr id="33" name="Rectangle 32">
            <a:extLst>
              <a:ext uri="{FF2B5EF4-FFF2-40B4-BE49-F238E27FC236}">
                <a16:creationId xmlns:a16="http://schemas.microsoft.com/office/drawing/2014/main" id="{3B75168A-EA68-44D2-8830-8120AC25E367}"/>
              </a:ext>
            </a:extLst>
          </p:cNvPr>
          <p:cNvSpPr/>
          <p:nvPr/>
        </p:nvSpPr>
        <p:spPr>
          <a:xfrm>
            <a:off x="5548678" y="5846252"/>
            <a:ext cx="6412412" cy="954107"/>
          </a:xfrm>
          <a:prstGeom prst="rect">
            <a:avLst/>
          </a:prstGeom>
        </p:spPr>
        <p:txBody>
          <a:bodyPr wrap="square">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black"/>
                </a:solidFill>
                <a:effectLst/>
                <a:uLnTx/>
                <a:uFillTx/>
                <a:latin typeface="Calibri" panose="020F0502020204030204"/>
                <a:ea typeface="+mn-ea"/>
                <a:cs typeface="+mn-cs"/>
              </a:rPr>
              <a:t>1-7,5mio EUR indirect debt products, via commercial banks, </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backed by </a:t>
            </a:r>
            <a:r>
              <a:rPr kumimoji="0" lang="en-IE" sz="1400" b="0" i="0" u="none" strike="noStrike" kern="1200" cap="none" spc="0" normalizeH="0" baseline="0" noProof="0" dirty="0" err="1">
                <a:ln>
                  <a:noFill/>
                </a:ln>
                <a:solidFill>
                  <a:prstClr val="black"/>
                </a:solidFill>
                <a:effectLst/>
                <a:uLnTx/>
                <a:uFillTx/>
                <a:latin typeface="Calibri" panose="020F0502020204030204"/>
                <a:ea typeface="+mn-ea"/>
                <a:cs typeface="+mn-cs"/>
              </a:rPr>
              <a:t>InvestEU</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guarantees (companies all industry sectors); </a:t>
            </a:r>
          </a:p>
          <a:p>
            <a:pPr marL="0" marR="0" lvl="0" indent="0" algn="just" defTabSz="914378"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prstClr val="black"/>
                </a:solidFill>
                <a:effectLst/>
                <a:uLnTx/>
                <a:uFillTx/>
                <a:latin typeface="Calibri" panose="020F0502020204030204"/>
                <a:ea typeface="+mn-ea"/>
                <a:cs typeface="+mn-cs"/>
              </a:rPr>
              <a:t>7,5 </a:t>
            </a:r>
            <a:r>
              <a:rPr kumimoji="0" lang="en-IE" sz="1400" b="1" i="0" u="none" strike="noStrike" kern="1200" cap="none" spc="0" normalizeH="0" baseline="0" noProof="0" dirty="0" err="1">
                <a:ln>
                  <a:noFill/>
                </a:ln>
                <a:solidFill>
                  <a:prstClr val="black"/>
                </a:solidFill>
                <a:effectLst/>
                <a:uLnTx/>
                <a:uFillTx/>
                <a:latin typeface="Calibri" panose="020F0502020204030204"/>
                <a:ea typeface="+mn-ea"/>
                <a:cs typeface="+mn-cs"/>
              </a:rPr>
              <a:t>mio</a:t>
            </a:r>
            <a:r>
              <a:rPr kumimoji="0" lang="en-IE" sz="1400" b="1" i="0" u="none" strike="noStrike" kern="1200" cap="none" spc="0" normalizeH="0" baseline="0" noProof="0" dirty="0">
                <a:ln>
                  <a:noFill/>
                </a:ln>
                <a:solidFill>
                  <a:prstClr val="black"/>
                </a:solidFill>
                <a:effectLst/>
                <a:uLnTx/>
                <a:uFillTx/>
                <a:latin typeface="Calibri" panose="020F0502020204030204"/>
                <a:ea typeface="+mn-ea"/>
                <a:cs typeface="+mn-cs"/>
              </a:rPr>
              <a:t> EUR – upwards, direct debt products, by EIB </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IE" sz="1400" b="0" i="0" u="none" strike="noStrike" kern="1200" cap="none" spc="0" normalizeH="0" baseline="0" noProof="0" dirty="0" err="1">
                <a:ln>
                  <a:noFill/>
                </a:ln>
                <a:solidFill>
                  <a:prstClr val="black"/>
                </a:solidFill>
                <a:effectLst/>
                <a:uLnTx/>
                <a:uFillTx/>
                <a:latin typeface="Calibri" panose="020F0502020204030204"/>
                <a:ea typeface="+mn-ea"/>
                <a:cs typeface="+mn-cs"/>
              </a:rPr>
              <a:t>InvestEU</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R&amp;I and sustainable infrastructure products).</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Space companies eligible - LOANS</a:t>
            </a:r>
          </a:p>
        </p:txBody>
      </p:sp>
      <p:sp>
        <p:nvSpPr>
          <p:cNvPr id="34" name="TextBox 33">
            <a:extLst>
              <a:ext uri="{FF2B5EF4-FFF2-40B4-BE49-F238E27FC236}">
                <a16:creationId xmlns:a16="http://schemas.microsoft.com/office/drawing/2014/main" id="{9E134AA0-0B83-4E80-A03A-37EEAC2A2432}"/>
              </a:ext>
            </a:extLst>
          </p:cNvPr>
          <p:cNvSpPr txBox="1"/>
          <p:nvPr/>
        </p:nvSpPr>
        <p:spPr>
          <a:xfrm>
            <a:off x="10350211" y="5523149"/>
            <a:ext cx="1610879" cy="276999"/>
          </a:xfrm>
          <a:prstGeom prst="rect">
            <a:avLst/>
          </a:prstGeom>
          <a:noFill/>
          <a:ln>
            <a:solidFill>
              <a:schemeClr val="accent5"/>
            </a:solidFill>
          </a:ln>
        </p:spPr>
        <p:txBody>
          <a:bodyPr wrap="square" rtlCol="0">
            <a:spAutoFit/>
          </a:bodyPr>
          <a:lstStyle>
            <a:defPPr>
              <a:defRPr lang="en-US"/>
            </a:defPPr>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EIC WP 2022 </a:t>
            </a: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hlinkClick r:id="rId4"/>
              </a:rPr>
              <a:t>&amp; space</a:t>
            </a: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9809257-C007-408A-92C7-B5D5659F42E7}"/>
              </a:ext>
            </a:extLst>
          </p:cNvPr>
          <p:cNvSpPr txBox="1"/>
          <p:nvPr/>
        </p:nvSpPr>
        <p:spPr>
          <a:xfrm>
            <a:off x="10746104" y="4470636"/>
            <a:ext cx="824640" cy="276999"/>
          </a:xfrm>
          <a:prstGeom prst="rect">
            <a:avLst/>
          </a:prstGeom>
          <a:noFill/>
          <a:ln>
            <a:solidFill>
              <a:schemeClr val="accent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cassini.eu</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6" name="TextBox 35">
            <a:extLst>
              <a:ext uri="{FF2B5EF4-FFF2-40B4-BE49-F238E27FC236}">
                <a16:creationId xmlns:a16="http://schemas.microsoft.com/office/drawing/2014/main" id="{B799F39C-709E-4D38-86FA-629CAF5D250A}"/>
              </a:ext>
            </a:extLst>
          </p:cNvPr>
          <p:cNvSpPr txBox="1"/>
          <p:nvPr/>
        </p:nvSpPr>
        <p:spPr>
          <a:xfrm>
            <a:off x="10650099" y="3610245"/>
            <a:ext cx="948205" cy="276999"/>
          </a:xfrm>
          <a:prstGeom prst="rect">
            <a:avLst/>
          </a:prstGeom>
          <a:noFill/>
          <a:ln>
            <a:solidFill>
              <a:schemeClr val="accent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list of calls</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7" name="Rectangle 36">
            <a:extLst>
              <a:ext uri="{FF2B5EF4-FFF2-40B4-BE49-F238E27FC236}">
                <a16:creationId xmlns:a16="http://schemas.microsoft.com/office/drawing/2014/main" id="{D43F266B-E46B-4B94-86FA-9AD4DCF4873B}"/>
              </a:ext>
            </a:extLst>
          </p:cNvPr>
          <p:cNvSpPr/>
          <p:nvPr/>
        </p:nvSpPr>
        <p:spPr>
          <a:xfrm>
            <a:off x="10204534" y="2939196"/>
            <a:ext cx="1686635" cy="276999"/>
          </a:xfrm>
          <a:prstGeom prst="rect">
            <a:avLst/>
          </a:prstGeom>
          <a:noFill/>
          <a:ln>
            <a:solidFill>
              <a:schemeClr val="accent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Fundamental Elements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ID4096"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320E519-4F60-40F3-8004-3A060F420052}"/>
              </a:ext>
            </a:extLst>
          </p:cNvPr>
          <p:cNvSpPr/>
          <p:nvPr/>
        </p:nvSpPr>
        <p:spPr>
          <a:xfrm>
            <a:off x="10066238" y="2218409"/>
            <a:ext cx="1907709" cy="276999"/>
          </a:xfrm>
          <a:prstGeom prst="rect">
            <a:avLst/>
          </a:prstGeom>
          <a:noFill/>
          <a:ln>
            <a:solidFill>
              <a:schemeClr val="accent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Horizon Europe EUSPA calls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ID4096"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8513E991-99A9-444A-BAB6-AF412394DEB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 r="50483" b="3561"/>
          <a:stretch/>
        </p:blipFill>
        <p:spPr>
          <a:xfrm>
            <a:off x="1052473" y="2353323"/>
            <a:ext cx="776254" cy="679925"/>
          </a:xfrm>
          <a:prstGeom prst="rect">
            <a:avLst/>
          </a:prstGeom>
        </p:spPr>
      </p:pic>
      <p:pic>
        <p:nvPicPr>
          <p:cNvPr id="40" name="Picture 2" descr="European Commission prepares for Horizon Europe | ETIPWind">
            <a:extLst>
              <a:ext uri="{FF2B5EF4-FFF2-40B4-BE49-F238E27FC236}">
                <a16:creationId xmlns:a16="http://schemas.microsoft.com/office/drawing/2014/main" id="{62C76475-7096-4207-9DF0-E9F1F838E4DB}"/>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6381"/>
          <a:stretch/>
        </p:blipFill>
        <p:spPr bwMode="auto">
          <a:xfrm>
            <a:off x="987783" y="1666979"/>
            <a:ext cx="974813" cy="51767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myEUspace competition | EU Agency for the Space Programme">
            <a:extLst>
              <a:ext uri="{FF2B5EF4-FFF2-40B4-BE49-F238E27FC236}">
                <a16:creationId xmlns:a16="http://schemas.microsoft.com/office/drawing/2014/main" id="{B100C6E3-4B38-470A-9F4E-13DE5A13265B}"/>
              </a:ext>
            </a:extLst>
          </p:cNvPr>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71029" y="3904621"/>
            <a:ext cx="648000" cy="648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2" name="Picture 2" descr="European Commission prepares for Horizon Europe | ETIPWind">
            <a:extLst>
              <a:ext uri="{FF2B5EF4-FFF2-40B4-BE49-F238E27FC236}">
                <a16:creationId xmlns:a16="http://schemas.microsoft.com/office/drawing/2014/main" id="{274C4358-B81C-4062-8C5C-CC0BEC287A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6381"/>
          <a:stretch/>
        </p:blipFill>
        <p:spPr bwMode="auto">
          <a:xfrm>
            <a:off x="955674" y="3252745"/>
            <a:ext cx="974813" cy="51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82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1600" dirty="0">
            <a:solidFill>
              <a:schemeClr val="tx1">
                <a:lumMod val="65000"/>
                <a:lumOff val="35000"/>
              </a:schemeClr>
            </a:solidFill>
            <a:latin typeface="Neo Sans W1G" panose="020B0504030504040204" pitchFamily="34" charset="0"/>
          </a:defRPr>
        </a:defPPr>
      </a:lstStyle>
    </a:txDef>
  </a:objectDefaults>
  <a:extraClrSchemeLst/>
  <a:extLst>
    <a:ext uri="{05A4C25C-085E-4340-85A3-A5531E510DB2}">
      <thm15:themeFamily xmlns:thm15="http://schemas.microsoft.com/office/thememl/2012/main" name="EUSPA PPT template V4_widescreen.pptx" id="{13C5D958-77EE-436E-8885-583026D392B8}" vid="{8B1FF276-531D-45C3-9670-1C38671FC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Presentation-widescreen</Template>
  <TotalTime>875</TotalTime>
  <Words>6865</Words>
  <Application>Microsoft Office PowerPoint</Application>
  <PresentationFormat>Widescreen</PresentationFormat>
  <Paragraphs>788</Paragraphs>
  <Slides>67</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67</vt:i4>
      </vt:variant>
    </vt:vector>
  </HeadingPairs>
  <TitlesOfParts>
    <vt:vector size="83" baseType="lpstr">
      <vt:lpstr>MS PGothic</vt:lpstr>
      <vt:lpstr>Arial</vt:lpstr>
      <vt:lpstr>Arial Body</vt:lpstr>
      <vt:lpstr>Arial Narrow</vt:lpstr>
      <vt:lpstr>Calibri</vt:lpstr>
      <vt:lpstr>Calibri Light</vt:lpstr>
      <vt:lpstr>DIN Next LT Pro</vt:lpstr>
      <vt:lpstr>DIN Next LT Pro Light</vt:lpstr>
      <vt:lpstr>DIN Next LT Pro Medium</vt:lpstr>
      <vt:lpstr>DIN Next LT Pro Ultra Light</vt:lpstr>
      <vt:lpstr>Lato</vt:lpstr>
      <vt:lpstr>Neo Sans W1G</vt:lpstr>
      <vt:lpstr>Roboto</vt:lpstr>
      <vt:lpstr>Times New Roman</vt:lpstr>
      <vt:lpstr>Wingdings</vt:lpstr>
      <vt:lpstr>Office Theme</vt:lpstr>
      <vt:lpstr>An overview of EUSPA opportunities for the downstream ecosystem</vt:lpstr>
      <vt:lpstr>PowerPoint Presentation</vt:lpstr>
      <vt:lpstr>A new EU Space Programme and new Agency</vt:lpstr>
      <vt:lpstr>A new EU Agency for the Space Programme</vt:lpstr>
      <vt:lpstr>EUSPA Mission in a nutshell</vt:lpstr>
      <vt:lpstr>PowerPoint Presentation</vt:lpstr>
      <vt:lpstr>PowerPoint Presentation</vt:lpstr>
      <vt:lpstr>PowerPoint Presentation</vt:lpstr>
      <vt:lpstr>New opportunities for space downstream 2021-2027 - summary</vt:lpstr>
      <vt:lpstr>Horizon 2020 results (2014-2021)</vt:lpstr>
      <vt:lpstr>GIMS: Galileo for landslide prevention</vt:lpstr>
      <vt:lpstr>Horizon Europe 2021 (1st call)</vt:lpstr>
      <vt:lpstr>Horizon Europe 2022 (2nd call)</vt:lpstr>
      <vt:lpstr>EUSPA Horizon Europe  proposals shall…</vt:lpstr>
      <vt:lpstr>EGNSS APPLICATIONS FOR  SMART MOBILITY</vt:lpstr>
      <vt:lpstr>PUBLIC SECTOR AS GALILEO AND/OR COPERNICUS USER</vt:lpstr>
      <vt:lpstr>COPERNICUS DOWNSTREAM APPLICATIONS &amp; THE EUROPEAN DATA ECONOMY</vt:lpstr>
      <vt:lpstr>LARGE-SCALE COPERNICUS DATA UPTAKE WITH AI AND HPC</vt:lpstr>
      <vt:lpstr>DESIGNING SPACE-BASED DOWNSTREAM APPLICATIONS WITH INTERNATIONAL PARTNERS</vt:lpstr>
      <vt:lpstr>GOVSATCOM SERVICE DEVELOPMENTS &amp; DEMONSTRATIONS</vt:lpstr>
      <vt:lpstr>PowerPoint Presentation</vt:lpstr>
      <vt:lpstr>Fundamental Elements (1):  a successful story</vt:lpstr>
      <vt:lpstr>Fundamental Elements (1): expected results from on-going projects</vt:lpstr>
      <vt:lpstr>Further developments needed to fill the identified gaps</vt:lpstr>
      <vt:lpstr>PowerPoint Presentation</vt:lpstr>
      <vt:lpstr>Slovenian startups supported through EUSPA Entrepreneurship Programmes</vt:lpstr>
      <vt:lpstr>PowerPoint Presentation</vt:lpstr>
      <vt:lpstr>Slovenian startups supported through EUSPA Entrepreneurship Programmes</vt:lpstr>
      <vt:lpstr>CASSINI Space Entrepreneurship Initiative</vt:lpstr>
      <vt:lpstr>Why support space entrepreneurship?</vt:lpstr>
      <vt:lpstr>Cassini 2021-2027 overview</vt:lpstr>
      <vt:lpstr>CASSINI supports entrepreneurship during the entire innovation cycle</vt:lpstr>
      <vt:lpstr>PowerPoint Presentation</vt:lpstr>
      <vt:lpstr>#3 Cassini Hackathon in May 2022</vt:lpstr>
      <vt:lpstr>PowerPoint Presentation</vt:lpstr>
      <vt:lpstr>CASSINI Maritime Prize coming soon</vt:lpstr>
      <vt:lpstr>PowerPoint Presentation</vt:lpstr>
      <vt:lpstr>PowerPoint Presentation</vt:lpstr>
      <vt:lpstr>PowerPoint Presentation</vt:lpstr>
      <vt:lpstr>PowerPoint Presentation</vt:lpstr>
      <vt:lpstr>PowerPoint Presentation</vt:lpstr>
      <vt:lpstr>EUSPA support for start-ups under Cassini</vt:lpstr>
      <vt:lpstr>EUSPA is working closely with investors who can play a key role helping start-ups to reach market success</vt:lpstr>
      <vt:lpstr>Not sure what funding is available to your company?  </vt:lpstr>
      <vt:lpstr>PowerPoint Presentation</vt:lpstr>
      <vt:lpstr>EO and GNSS Market report builds upon years of expertise</vt:lpstr>
      <vt:lpstr>Content of EO and GNSS Market report</vt:lpstr>
      <vt:lpstr>Generic GNSS value chain</vt:lpstr>
      <vt:lpstr>GNSS highlights from the report</vt:lpstr>
      <vt:lpstr>Segment`s EO market share</vt:lpstr>
      <vt:lpstr>Generic EO value chain</vt:lpstr>
      <vt:lpstr>EO highlights from the report</vt:lpstr>
      <vt:lpstr>PowerPoint Presentation</vt:lpstr>
      <vt:lpstr>Segment`s content - First page </vt:lpstr>
      <vt:lpstr>Segment`s content – Key trends</vt:lpstr>
      <vt:lpstr>PowerPoint Presentation</vt:lpstr>
      <vt:lpstr>Segment`s content – Value Chains</vt:lpstr>
      <vt:lpstr>Segment`s content – European Systems and projects</vt:lpstr>
      <vt:lpstr>Editor`s Special: Innovative solutions for Health</vt:lpstr>
      <vt:lpstr>User Technology Report</vt:lpstr>
      <vt:lpstr>User Consultation Platform 2022</vt:lpstr>
      <vt:lpstr>PowerPoint Presentation</vt:lpstr>
      <vt:lpstr>Seventeen market segments</vt:lpstr>
      <vt:lpstr>Addressing needs and gaps</vt:lpstr>
      <vt:lpstr>Copernicus for 5G/6G deployment</vt:lpstr>
      <vt:lpstr>Copernicus for drones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EUSPA opportunities for the downstream ecosystem</dc:title>
  <dc:creator>KALOGIROU Vasileios</dc:creator>
  <cp:lastModifiedBy>KALOGIROU Vasileios</cp:lastModifiedBy>
  <cp:revision>87</cp:revision>
  <dcterms:created xsi:type="dcterms:W3CDTF">2022-03-22T20:03:59Z</dcterms:created>
  <dcterms:modified xsi:type="dcterms:W3CDTF">2022-03-25T10:49:49Z</dcterms:modified>
</cp:coreProperties>
</file>