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4"/>
  </p:notesMasterIdLst>
  <p:sldIdLst>
    <p:sldId id="261" r:id="rId2"/>
    <p:sldId id="292" r:id="rId3"/>
  </p:sldIdLst>
  <p:sldSz cx="7559675" cy="9720263"/>
  <p:notesSz cx="6858000" cy="9144000"/>
  <p:embeddedFontLst>
    <p:embeddedFont>
      <p:font typeface="Fira Sans Black" panose="020B0A03050000020004" pitchFamily="34" charset="0"/>
      <p:bold r:id="rId5"/>
      <p:boldItalic r:id="rId6"/>
    </p:embeddedFont>
    <p:embeddedFont>
      <p:font typeface="Overpass" panose="020B0604020202020204" charset="-18"/>
      <p:regular r:id="rId7"/>
      <p:bold r:id="rId8"/>
      <p:italic r:id="rId9"/>
      <p:boldItalic r:id="rId10"/>
    </p:embeddedFont>
    <p:embeddedFont>
      <p:font typeface="Overpass ExtraBold" panose="020B0604020202020204" charset="-18"/>
      <p:bold r:id="rId11"/>
      <p:boldItalic r:id="rId12"/>
    </p:embeddedFont>
    <p:embeddedFont>
      <p:font typeface="Overpass SemiBold" panose="020B0604020202020204" charset="-18"/>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61">
          <p15:clr>
            <a:srgbClr val="A4A3A4"/>
          </p15:clr>
        </p15:guide>
        <p15:guide id="2" pos="2381">
          <p15:clr>
            <a:srgbClr val="A4A3A4"/>
          </p15:clr>
        </p15:guide>
        <p15:guide id="3" pos="238">
          <p15:clr>
            <a:srgbClr val="9AA0A6"/>
          </p15:clr>
        </p15:guide>
        <p15:guide id="4" pos="2243">
          <p15:clr>
            <a:srgbClr val="9AA0A6"/>
          </p15:clr>
        </p15:guide>
        <p15:guide id="5" pos="251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496" y="53"/>
      </p:cViewPr>
      <p:guideLst>
        <p:guide orient="horz" pos="3061"/>
        <p:guide pos="2381"/>
        <p:guide pos="238"/>
        <p:guide pos="2243"/>
        <p:guide pos="25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95821" y="685800"/>
            <a:ext cx="2667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f3ed2888c_2_488:notes"/>
          <p:cNvSpPr>
            <a:spLocks noGrp="1" noRot="1" noChangeAspect="1"/>
          </p:cNvSpPr>
          <p:nvPr>
            <p:ph type="sldImg" idx="2"/>
          </p:nvPr>
        </p:nvSpPr>
        <p:spPr>
          <a:xfrm>
            <a:off x="2095500" y="685800"/>
            <a:ext cx="2667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f3ed2888c_2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09A925A0-BFBD-51AD-137D-5DBA10E1AAD1}"/>
            </a:ext>
          </a:extLst>
        </p:cNvPr>
        <p:cNvGrpSpPr/>
        <p:nvPr/>
      </p:nvGrpSpPr>
      <p:grpSpPr>
        <a:xfrm>
          <a:off x="0" y="0"/>
          <a:ext cx="0" cy="0"/>
          <a:chOff x="0" y="0"/>
          <a:chExt cx="0" cy="0"/>
        </a:xfrm>
      </p:grpSpPr>
      <p:sp>
        <p:nvSpPr>
          <p:cNvPr id="148" name="Google Shape;148;g12f3ed2888c_2_488:notes">
            <a:extLst>
              <a:ext uri="{FF2B5EF4-FFF2-40B4-BE49-F238E27FC236}">
                <a16:creationId xmlns:a16="http://schemas.microsoft.com/office/drawing/2014/main" id="{C39646D7-0739-C822-CEB8-1816CB51240B}"/>
              </a:ext>
            </a:extLst>
          </p:cNvPr>
          <p:cNvSpPr>
            <a:spLocks noGrp="1" noRot="1" noChangeAspect="1"/>
          </p:cNvSpPr>
          <p:nvPr>
            <p:ph type="sldImg" idx="2"/>
          </p:nvPr>
        </p:nvSpPr>
        <p:spPr>
          <a:xfrm>
            <a:off x="2095500" y="685800"/>
            <a:ext cx="2667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f3ed2888c_2_488:notes">
            <a:extLst>
              <a:ext uri="{FF2B5EF4-FFF2-40B4-BE49-F238E27FC236}">
                <a16:creationId xmlns:a16="http://schemas.microsoft.com/office/drawing/2014/main" id="{B3EA43BA-32F1-63AD-9D83-288361A1CC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490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Strip">
  <p:cSld name="CUSTOM_2_1_1">
    <p:bg>
      <p:bgPr>
        <a:solidFill>
          <a:schemeClr val="lt1"/>
        </a:solid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l="228" r="228"/>
          <a:stretch/>
        </p:blipFill>
        <p:spPr>
          <a:xfrm>
            <a:off x="672900" y="652817"/>
            <a:ext cx="1779076" cy="702750"/>
          </a:xfrm>
          <a:prstGeom prst="rect">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ue white strip 2 1">
  <p:cSld name="CUSTOM_2_1_1_1_1_3_1">
    <p:bg>
      <p:bgPr>
        <a:solidFill>
          <a:schemeClr val="accent1"/>
        </a:solidFill>
        <a:effectLst/>
      </p:bgPr>
    </p:bg>
    <p:spTree>
      <p:nvGrpSpPr>
        <p:cNvPr id="1" name="Shape 67"/>
        <p:cNvGrpSpPr/>
        <p:nvPr/>
      </p:nvGrpSpPr>
      <p:grpSpPr>
        <a:xfrm>
          <a:off x="0" y="0"/>
          <a:ext cx="0" cy="0"/>
          <a:chOff x="0" y="0"/>
          <a:chExt cx="0" cy="0"/>
        </a:xfrm>
      </p:grpSpPr>
      <p:pic>
        <p:nvPicPr>
          <p:cNvPr id="68" name="Google Shape;68;p20"/>
          <p:cNvPicPr preferRelativeResize="0"/>
          <p:nvPr/>
        </p:nvPicPr>
        <p:blipFill rotWithShape="1">
          <a:blip r:embed="rId2">
            <a:alphaModFix/>
          </a:blip>
          <a:srcRect b="-106228"/>
          <a:stretch/>
        </p:blipFill>
        <p:spPr>
          <a:xfrm>
            <a:off x="0" y="0"/>
            <a:ext cx="7560003" cy="8768474"/>
          </a:xfrm>
          <a:prstGeom prst="rect">
            <a:avLst/>
          </a:prstGeom>
          <a:noFill/>
          <a:ln>
            <a:noFill/>
          </a:ln>
        </p:spPr>
      </p:pic>
      <p:sp>
        <p:nvSpPr>
          <p:cNvPr id="69" name="Google Shape;69;p20"/>
          <p:cNvSpPr/>
          <p:nvPr/>
        </p:nvSpPr>
        <p:spPr>
          <a:xfrm>
            <a:off x="0" y="8768475"/>
            <a:ext cx="7560000" cy="95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20"/>
          <p:cNvPicPr preferRelativeResize="0"/>
          <p:nvPr/>
        </p:nvPicPr>
        <p:blipFill>
          <a:blip r:embed="rId3">
            <a:alphaModFix/>
          </a:blip>
          <a:stretch>
            <a:fillRect/>
          </a:stretch>
        </p:blipFill>
        <p:spPr>
          <a:xfrm>
            <a:off x="672900" y="652817"/>
            <a:ext cx="1779076" cy="702750"/>
          </a:xfrm>
          <a:prstGeom prst="rect">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radient white strip  2">
  <p:cSld name="CUSTOM_2_1_1_1_1_1_2">
    <p:bg>
      <p:bgPr>
        <a:gradFill>
          <a:gsLst>
            <a:gs pos="0">
              <a:schemeClr val="accent1"/>
            </a:gs>
            <a:gs pos="100000">
              <a:schemeClr val="dk2"/>
            </a:gs>
          </a:gsLst>
          <a:lin ang="2700006" scaled="0"/>
        </a:gradFill>
        <a:effectLst/>
      </p:bgPr>
    </p:bg>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t="11413" r="11449" b="589"/>
          <a:stretch/>
        </p:blipFill>
        <p:spPr>
          <a:xfrm>
            <a:off x="4399300" y="-132100"/>
            <a:ext cx="3273924" cy="3290501"/>
          </a:xfrm>
          <a:prstGeom prst="rect">
            <a:avLst/>
          </a:prstGeom>
          <a:noFill/>
          <a:ln>
            <a:noFill/>
          </a:ln>
        </p:spPr>
      </p:pic>
      <p:pic>
        <p:nvPicPr>
          <p:cNvPr id="28" name="Google Shape;28;p9"/>
          <p:cNvPicPr preferRelativeResize="0"/>
          <p:nvPr/>
        </p:nvPicPr>
        <p:blipFill rotWithShape="1">
          <a:blip r:embed="rId3">
            <a:alphaModFix/>
          </a:blip>
          <a:srcRect l="5791" t="5791" r="5791" b="5783"/>
          <a:stretch/>
        </p:blipFill>
        <p:spPr>
          <a:xfrm>
            <a:off x="5159703" y="222469"/>
            <a:ext cx="2176500" cy="2176800"/>
          </a:xfrm>
          <a:prstGeom prst="ellipse">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radient white strip  2 1">
  <p:cSld name="CUSTOM_2_1_1_1_1_1_2_1">
    <p:bg>
      <p:bgPr>
        <a:solidFill>
          <a:schemeClr val="lt1"/>
        </a:solidFill>
        <a:effectLst/>
      </p:bgPr>
    </p:bg>
    <p:spTree>
      <p:nvGrpSpPr>
        <p:cNvPr id="1" name="Shape 29"/>
        <p:cNvGrpSpPr/>
        <p:nvPr/>
      </p:nvGrpSpPr>
      <p:grpSpPr>
        <a:xfrm>
          <a:off x="0" y="0"/>
          <a:ext cx="0" cy="0"/>
          <a:chOff x="0" y="0"/>
          <a:chExt cx="0" cy="0"/>
        </a:xfrm>
      </p:grpSpPr>
      <p:pic>
        <p:nvPicPr>
          <p:cNvPr id="30" name="Google Shape;30;p10"/>
          <p:cNvPicPr preferRelativeResize="0"/>
          <p:nvPr/>
        </p:nvPicPr>
        <p:blipFill rotWithShape="1">
          <a:blip r:embed="rId2">
            <a:alphaModFix amt="58000"/>
          </a:blip>
          <a:srcRect t="11413" r="11449" b="589"/>
          <a:stretch/>
        </p:blipFill>
        <p:spPr>
          <a:xfrm>
            <a:off x="4095900" y="-132100"/>
            <a:ext cx="3577325" cy="3595448"/>
          </a:xfrm>
          <a:prstGeom prst="rect">
            <a:avLst/>
          </a:prstGeom>
          <a:noFill/>
          <a:ln>
            <a:noFill/>
          </a:ln>
        </p:spPr>
      </p:pic>
      <p:pic>
        <p:nvPicPr>
          <p:cNvPr id="31" name="Google Shape;31;p10"/>
          <p:cNvPicPr preferRelativeResize="0"/>
          <p:nvPr/>
        </p:nvPicPr>
        <p:blipFill rotWithShape="1">
          <a:blip r:embed="rId3">
            <a:alphaModFix/>
          </a:blip>
          <a:srcRect t="23547" r="23330" b="221"/>
          <a:stretch/>
        </p:blipFill>
        <p:spPr>
          <a:xfrm>
            <a:off x="4926770" y="255328"/>
            <a:ext cx="2378100" cy="2378400"/>
          </a:xfrm>
          <a:prstGeom prst="ellipse">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rey Strip 1">
  <p:cSld name="CUSTOM_2_1_2">
    <p:bg>
      <p:bgPr>
        <a:solidFill>
          <a:schemeClr val="lt1"/>
        </a:solidFill>
        <a:effectLst/>
      </p:bgPr>
    </p:bg>
    <p:spTree>
      <p:nvGrpSpPr>
        <p:cNvPr id="1" name="Shape 32"/>
        <p:cNvGrpSpPr/>
        <p:nvPr/>
      </p:nvGrpSpPr>
      <p:grpSpPr>
        <a:xfrm>
          <a:off x="0" y="0"/>
          <a:ext cx="0" cy="0"/>
          <a:chOff x="0" y="0"/>
          <a:chExt cx="0" cy="0"/>
        </a:xfrm>
      </p:grpSpPr>
      <p:pic>
        <p:nvPicPr>
          <p:cNvPr id="33" name="Google Shape;33;p11"/>
          <p:cNvPicPr preferRelativeResize="0"/>
          <p:nvPr/>
        </p:nvPicPr>
        <p:blipFill>
          <a:blip r:embed="rId2">
            <a:alphaModFix/>
          </a:blip>
          <a:stretch>
            <a:fillRect/>
          </a:stretch>
        </p:blipFill>
        <p:spPr>
          <a:xfrm>
            <a:off x="-29025" y="0"/>
            <a:ext cx="7618048" cy="4285152"/>
          </a:xfrm>
          <a:prstGeom prst="rect">
            <a:avLst/>
          </a:prstGeom>
          <a:noFill/>
          <a:ln>
            <a:noFill/>
          </a:ln>
        </p:spPr>
      </p:pic>
      <p:sp>
        <p:nvSpPr>
          <p:cNvPr id="34" name="Google Shape;34;p11"/>
          <p:cNvSpPr/>
          <p:nvPr/>
        </p:nvSpPr>
        <p:spPr>
          <a:xfrm>
            <a:off x="0" y="8768475"/>
            <a:ext cx="7560000" cy="951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11"/>
          <p:cNvPicPr preferRelativeResize="0"/>
          <p:nvPr/>
        </p:nvPicPr>
        <p:blipFill rotWithShape="1">
          <a:blip r:embed="rId3">
            <a:alphaModFix/>
          </a:blip>
          <a:srcRect l="228" r="228"/>
          <a:stretch/>
        </p:blipFill>
        <p:spPr>
          <a:xfrm>
            <a:off x="672900" y="652817"/>
            <a:ext cx="1779076" cy="702750"/>
          </a:xfrm>
          <a:prstGeom prst="rect">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Strip 1">
  <p:cSld name="CUSTOM_2_1_1_2">
    <p:bg>
      <p:bgPr>
        <a:solidFill>
          <a:schemeClr val="lt1"/>
        </a:solidFill>
        <a:effectLst/>
      </p:bgPr>
    </p:bg>
    <p:spTree>
      <p:nvGrpSpPr>
        <p:cNvPr id="1" name="Shape 36"/>
        <p:cNvGrpSpPr/>
        <p:nvPr/>
      </p:nvGrpSpPr>
      <p:grpSpPr>
        <a:xfrm>
          <a:off x="0" y="0"/>
          <a:ext cx="0" cy="0"/>
          <a:chOff x="0" y="0"/>
          <a:chExt cx="0" cy="0"/>
        </a:xfrm>
      </p:grpSpPr>
      <p:pic>
        <p:nvPicPr>
          <p:cNvPr id="37" name="Google Shape;37;p12"/>
          <p:cNvPicPr preferRelativeResize="0"/>
          <p:nvPr/>
        </p:nvPicPr>
        <p:blipFill rotWithShape="1">
          <a:blip r:embed="rId2">
            <a:alphaModFix/>
          </a:blip>
          <a:srcRect t="9139" b="3653"/>
          <a:stretch/>
        </p:blipFill>
        <p:spPr>
          <a:xfrm>
            <a:off x="-58025" y="0"/>
            <a:ext cx="7673549" cy="3763950"/>
          </a:xfrm>
          <a:prstGeom prst="rect">
            <a:avLst/>
          </a:prstGeom>
          <a:noFill/>
          <a:ln>
            <a:noFill/>
          </a:ln>
        </p:spPr>
      </p:pic>
      <p:pic>
        <p:nvPicPr>
          <p:cNvPr id="38" name="Google Shape;38;p12"/>
          <p:cNvPicPr preferRelativeResize="0"/>
          <p:nvPr/>
        </p:nvPicPr>
        <p:blipFill rotWithShape="1">
          <a:blip r:embed="rId3">
            <a:alphaModFix/>
          </a:blip>
          <a:srcRect l="228" r="228"/>
          <a:stretch/>
        </p:blipFill>
        <p:spPr>
          <a:xfrm>
            <a:off x="672900" y="652817"/>
            <a:ext cx="1779076" cy="702750"/>
          </a:xfrm>
          <a:prstGeom prst="rect">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ep blue white strip 1">
  <p:cSld name="CUSTOM_2_1_1_1_3">
    <p:bg>
      <p:bgPr>
        <a:solidFill>
          <a:schemeClr val="dk2"/>
        </a:solidFill>
        <a:effectLst/>
      </p:bgPr>
    </p:bg>
    <p:spTree>
      <p:nvGrpSpPr>
        <p:cNvPr id="1" name="Shape 39"/>
        <p:cNvGrpSpPr/>
        <p:nvPr/>
      </p:nvGrpSpPr>
      <p:grpSpPr>
        <a:xfrm>
          <a:off x="0" y="0"/>
          <a:ext cx="0" cy="0"/>
          <a:chOff x="0" y="0"/>
          <a:chExt cx="0" cy="0"/>
        </a:xfrm>
      </p:grpSpPr>
      <p:pic>
        <p:nvPicPr>
          <p:cNvPr id="40" name="Google Shape;40;p13"/>
          <p:cNvPicPr preferRelativeResize="0"/>
          <p:nvPr/>
        </p:nvPicPr>
        <p:blipFill>
          <a:blip r:embed="rId2">
            <a:alphaModFix/>
          </a:blip>
          <a:stretch>
            <a:fillRect/>
          </a:stretch>
        </p:blipFill>
        <p:spPr>
          <a:xfrm>
            <a:off x="0" y="0"/>
            <a:ext cx="7560003" cy="4252501"/>
          </a:xfrm>
          <a:prstGeom prst="rect">
            <a:avLst/>
          </a:prstGeom>
          <a:noFill/>
          <a:ln>
            <a:noFill/>
          </a:ln>
        </p:spPr>
      </p:pic>
      <p:sp>
        <p:nvSpPr>
          <p:cNvPr id="41" name="Google Shape;41;p13"/>
          <p:cNvSpPr/>
          <p:nvPr/>
        </p:nvSpPr>
        <p:spPr>
          <a:xfrm>
            <a:off x="0" y="8768475"/>
            <a:ext cx="7560000" cy="95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13"/>
          <p:cNvPicPr preferRelativeResize="0"/>
          <p:nvPr/>
        </p:nvPicPr>
        <p:blipFill>
          <a:blip r:embed="rId3">
            <a:alphaModFix/>
          </a:blip>
          <a:stretch>
            <a:fillRect/>
          </a:stretch>
        </p:blipFill>
        <p:spPr>
          <a:xfrm>
            <a:off x="672900" y="652817"/>
            <a:ext cx="1779076" cy="702750"/>
          </a:xfrm>
          <a:prstGeom prst="rect">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 white strip 1 1">
  <p:cSld name="CUSTOM_2_1_1_1_1_2_1">
    <p:bg>
      <p:bgPr>
        <a:solidFill>
          <a:schemeClr val="accent1"/>
        </a:solidFill>
        <a:effectLst/>
      </p:bgPr>
    </p:bg>
    <p:spTree>
      <p:nvGrpSpPr>
        <p:cNvPr id="1" name="Shape 51"/>
        <p:cNvGrpSpPr/>
        <p:nvPr/>
      </p:nvGrpSpPr>
      <p:grpSpPr>
        <a:xfrm>
          <a:off x="0" y="0"/>
          <a:ext cx="0" cy="0"/>
          <a:chOff x="0" y="0"/>
          <a:chExt cx="0" cy="0"/>
        </a:xfrm>
      </p:grpSpPr>
      <p:pic>
        <p:nvPicPr>
          <p:cNvPr id="52" name="Google Shape;52;p16"/>
          <p:cNvPicPr preferRelativeResize="0"/>
          <p:nvPr/>
        </p:nvPicPr>
        <p:blipFill rotWithShape="1">
          <a:blip r:embed="rId2">
            <a:alphaModFix/>
          </a:blip>
          <a:srcRect t="6500" b="-6500"/>
          <a:stretch/>
        </p:blipFill>
        <p:spPr>
          <a:xfrm>
            <a:off x="0" y="0"/>
            <a:ext cx="7560003" cy="4252501"/>
          </a:xfrm>
          <a:prstGeom prst="rect">
            <a:avLst/>
          </a:prstGeom>
          <a:noFill/>
          <a:ln>
            <a:noFill/>
          </a:ln>
        </p:spPr>
      </p:pic>
      <p:sp>
        <p:nvSpPr>
          <p:cNvPr id="53" name="Google Shape;53;p16"/>
          <p:cNvSpPr/>
          <p:nvPr/>
        </p:nvSpPr>
        <p:spPr>
          <a:xfrm>
            <a:off x="0" y="8768475"/>
            <a:ext cx="7560000" cy="951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16"/>
          <p:cNvPicPr preferRelativeResize="0"/>
          <p:nvPr/>
        </p:nvPicPr>
        <p:blipFill>
          <a:blip r:embed="rId3">
            <a:alphaModFix/>
          </a:blip>
          <a:stretch>
            <a:fillRect/>
          </a:stretch>
        </p:blipFill>
        <p:spPr>
          <a:xfrm>
            <a:off x="672900" y="652817"/>
            <a:ext cx="1779076" cy="702750"/>
          </a:xfrm>
          <a:prstGeom prst="rect">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ep blue white strip 1 1">
  <p:cSld name="CUSTOM_2_1_1_1_3_1">
    <p:bg>
      <p:bgPr>
        <a:solidFill>
          <a:schemeClr val="dk2"/>
        </a:solidFill>
        <a:effectLst/>
      </p:bgPr>
    </p:bg>
    <p:spTree>
      <p:nvGrpSpPr>
        <p:cNvPr id="1" name="Shape 59"/>
        <p:cNvGrpSpPr/>
        <p:nvPr/>
      </p:nvGrpSpPr>
      <p:grpSpPr>
        <a:xfrm>
          <a:off x="0" y="0"/>
          <a:ext cx="0" cy="0"/>
          <a:chOff x="0" y="0"/>
          <a:chExt cx="0" cy="0"/>
        </a:xfrm>
      </p:grpSpPr>
      <p:pic>
        <p:nvPicPr>
          <p:cNvPr id="60" name="Google Shape;60;p18"/>
          <p:cNvPicPr preferRelativeResize="0"/>
          <p:nvPr/>
        </p:nvPicPr>
        <p:blipFill>
          <a:blip r:embed="rId2">
            <a:alphaModFix/>
          </a:blip>
          <a:stretch>
            <a:fillRect/>
          </a:stretch>
        </p:blipFill>
        <p:spPr>
          <a:xfrm>
            <a:off x="0" y="0"/>
            <a:ext cx="7560003" cy="4252501"/>
          </a:xfrm>
          <a:prstGeom prst="rect">
            <a:avLst/>
          </a:prstGeom>
          <a:noFill/>
          <a:ln>
            <a:noFill/>
          </a:ln>
        </p:spPr>
      </p:pic>
      <p:sp>
        <p:nvSpPr>
          <p:cNvPr id="61" name="Google Shape;61;p18"/>
          <p:cNvSpPr/>
          <p:nvPr/>
        </p:nvSpPr>
        <p:spPr>
          <a:xfrm>
            <a:off x="0" y="8768475"/>
            <a:ext cx="7560000" cy="95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8"/>
          <p:cNvPicPr preferRelativeResize="0"/>
          <p:nvPr/>
        </p:nvPicPr>
        <p:blipFill>
          <a:blip r:embed="rId3">
            <a:alphaModFix/>
          </a:blip>
          <a:stretch>
            <a:fillRect/>
          </a:stretch>
        </p:blipFill>
        <p:spPr>
          <a:xfrm>
            <a:off x="672900" y="652817"/>
            <a:ext cx="1779076" cy="702750"/>
          </a:xfrm>
          <a:prstGeom prst="rect">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ep blue grey strip 1 1 1">
  <p:cSld name="CUSTOM_2_1_1_1_2_1_1">
    <p:bg>
      <p:bgPr>
        <a:solidFill>
          <a:schemeClr val="dk2"/>
        </a:solidFill>
        <a:effectLst/>
      </p:bgPr>
    </p:bg>
    <p:spTree>
      <p:nvGrpSpPr>
        <p:cNvPr id="1" name="Shape 63"/>
        <p:cNvGrpSpPr/>
        <p:nvPr/>
      </p:nvGrpSpPr>
      <p:grpSpPr>
        <a:xfrm>
          <a:off x="0" y="0"/>
          <a:ext cx="0" cy="0"/>
          <a:chOff x="0" y="0"/>
          <a:chExt cx="0" cy="0"/>
        </a:xfrm>
      </p:grpSpPr>
      <p:pic>
        <p:nvPicPr>
          <p:cNvPr id="64" name="Google Shape;64;p19"/>
          <p:cNvPicPr preferRelativeResize="0"/>
          <p:nvPr/>
        </p:nvPicPr>
        <p:blipFill rotWithShape="1">
          <a:blip r:embed="rId2">
            <a:alphaModFix/>
          </a:blip>
          <a:srcRect t="11039"/>
          <a:stretch/>
        </p:blipFill>
        <p:spPr>
          <a:xfrm>
            <a:off x="0" y="0"/>
            <a:ext cx="7559997" cy="3814350"/>
          </a:xfrm>
          <a:prstGeom prst="rect">
            <a:avLst/>
          </a:prstGeom>
          <a:noFill/>
          <a:ln>
            <a:noFill/>
          </a:ln>
        </p:spPr>
      </p:pic>
      <p:sp>
        <p:nvSpPr>
          <p:cNvPr id="65" name="Google Shape;65;p19"/>
          <p:cNvSpPr/>
          <p:nvPr/>
        </p:nvSpPr>
        <p:spPr>
          <a:xfrm>
            <a:off x="0" y="8768475"/>
            <a:ext cx="7560000" cy="95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9"/>
          <p:cNvPicPr preferRelativeResize="0"/>
          <p:nvPr/>
        </p:nvPicPr>
        <p:blipFill>
          <a:blip r:embed="rId3">
            <a:alphaModFix/>
          </a:blip>
          <a:stretch>
            <a:fillRect/>
          </a:stretch>
        </p:blipFill>
        <p:spPr>
          <a:xfrm>
            <a:off x="672900" y="652817"/>
            <a:ext cx="1779076" cy="702750"/>
          </a:xfrm>
          <a:prstGeom prst="rect">
            <a:avLst/>
          </a:prstGeom>
          <a:noFill/>
          <a:ln>
            <a:noFill/>
          </a:ln>
        </p:spPr>
      </p:pic>
    </p:spTree>
  </p:cSld>
  <p:clrMapOvr>
    <a:masterClrMapping/>
  </p:clrMapOvr>
  <p:extLst>
    <p:ext uri="{DCECCB84-F9BA-43D5-87BE-67443E8EF086}">
      <p15:sldGuideLst xmlns:p15="http://schemas.microsoft.com/office/powerpoint/2012/main">
        <p15:guide id="1" pos="424">
          <p15:clr>
            <a:srgbClr val="FA7B17"/>
          </p15:clr>
        </p15:guide>
        <p15:guide id="2" orient="horz" pos="424">
          <p15:clr>
            <a:srgbClr val="FA7B17"/>
          </p15:clr>
        </p15:guide>
        <p15:guide id="3" pos="4338">
          <p15:clr>
            <a:srgbClr val="FA7B17"/>
          </p15:clr>
        </p15:guide>
        <p15:guide id="4" orient="horz" pos="5307">
          <p15:clr>
            <a:srgbClr val="FA7B17"/>
          </p15:clr>
        </p15:guide>
        <p15:guide id="5" orient="horz" pos="5523">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2" r:id="rId7"/>
    <p:sldLayoutId id="2147483664"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science.nasa.gov/earth-science" TargetMode="External"/><Relationship Id="rId3" Type="http://schemas.openxmlformats.org/officeDocument/2006/relationships/image" Target="../media/image12.png"/><Relationship Id="rId7" Type="http://schemas.openxmlformats.org/officeDocument/2006/relationships/hyperlink" Target="https://www.instagram.com/nasa_spaceapps/?hl=en" TargetMode="External"/><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hyperlink" Target="https://www.youtube.com/channel/UCJAwE_T5mZ6rwMi6zInuKeg" TargetMode="External"/><Relationship Id="rId5" Type="http://schemas.openxmlformats.org/officeDocument/2006/relationships/hyperlink" Target="https://www.facebook.com/spaceappschallenge"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twitter.com/spaceapps" TargetMode="Externa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https://twitter.com/spaceapps" TargetMode="External"/><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science.nasa.gov/earth-science" TargetMode="External"/><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https://www.instagram.com/nasa_spaceapps/?hl=en"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0.jpg"/><Relationship Id="rId10" Type="http://schemas.openxmlformats.org/officeDocument/2006/relationships/hyperlink" Target="https://www.youtube.com/channel/UCJAwE_T5mZ6rwMi6zInuKeg" TargetMode="External"/><Relationship Id="rId4" Type="http://schemas.openxmlformats.org/officeDocument/2006/relationships/hyperlink" Target="https://www.facebook.com/spaceappschallenge" TargetMode="External"/><Relationship Id="rId9" Type="http://schemas.openxmlformats.org/officeDocument/2006/relationships/image" Target="../media/image16.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p:nvPr/>
        </p:nvSpPr>
        <p:spPr>
          <a:xfrm>
            <a:off x="-1700" y="3275850"/>
            <a:ext cx="7560000" cy="5492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3" name="Google Shape;153;p29"/>
          <p:cNvSpPr txBox="1"/>
          <p:nvPr/>
        </p:nvSpPr>
        <p:spPr>
          <a:xfrm>
            <a:off x="672900" y="1757375"/>
            <a:ext cx="3835200" cy="1477328"/>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US" sz="3000" dirty="0">
                <a:solidFill>
                  <a:srgbClr val="FFFFFF"/>
                </a:solidFill>
                <a:latin typeface="Fira Sans Black"/>
                <a:ea typeface="Fira Sans Black"/>
                <a:cs typeface="Fira Sans Black"/>
                <a:sym typeface="Fira Sans Black"/>
              </a:rPr>
              <a:t>Collaboration Opportunity with the NASA Space Apps Challenge – Sežana </a:t>
            </a:r>
            <a:endParaRPr sz="3000" dirty="0">
              <a:solidFill>
                <a:srgbClr val="FFFFFF"/>
              </a:solidFill>
              <a:latin typeface="Fira Sans Black"/>
              <a:ea typeface="Fira Sans Black"/>
              <a:cs typeface="Fira Sans Black"/>
              <a:sym typeface="Fira Sans Black"/>
            </a:endParaRPr>
          </a:p>
        </p:txBody>
      </p:sp>
      <p:sp>
        <p:nvSpPr>
          <p:cNvPr id="154" name="Google Shape;154;p29"/>
          <p:cNvSpPr txBox="1"/>
          <p:nvPr/>
        </p:nvSpPr>
        <p:spPr>
          <a:xfrm>
            <a:off x="671200" y="3737500"/>
            <a:ext cx="6214200" cy="5412251"/>
          </a:xfrm>
          <a:prstGeom prst="rect">
            <a:avLst/>
          </a:prstGeom>
          <a:noFill/>
          <a:ln>
            <a:noFill/>
          </a:ln>
        </p:spPr>
        <p:txBody>
          <a:bodyPr spcFirstLastPara="1" wrap="square" lIns="0" tIns="0" rIns="0" bIns="0" anchor="t" anchorCtr="0">
            <a:spAutoFit/>
          </a:bodyPr>
          <a:lstStyle/>
          <a:p>
            <a:pPr marL="0" lvl="0" indent="0" algn="just" rtl="0">
              <a:lnSpc>
                <a:spcPct val="115000"/>
              </a:lnSpc>
              <a:spcBef>
                <a:spcPts val="0"/>
              </a:spcBef>
              <a:spcAft>
                <a:spcPts val="0"/>
              </a:spcAft>
              <a:buNone/>
            </a:pPr>
            <a:r>
              <a:rPr lang="en-US" sz="1200" dirty="0">
                <a:solidFill>
                  <a:schemeClr val="dk2"/>
                </a:solidFill>
                <a:latin typeface="+mn-lt"/>
                <a:ea typeface="Overpass Medium"/>
                <a:cs typeface="Overpass Medium"/>
                <a:sym typeface="Overpass Medium"/>
              </a:rPr>
              <a:t>Hello there, </a:t>
            </a:r>
            <a:endParaRPr lang="sl-SI" sz="1200" dirty="0">
              <a:solidFill>
                <a:schemeClr val="dk2"/>
              </a:solidFill>
              <a:latin typeface="+mn-lt"/>
              <a:ea typeface="Overpass Medium"/>
              <a:cs typeface="Overpass Medium"/>
              <a:sym typeface="Overpass Medium"/>
            </a:endParaRPr>
          </a:p>
          <a:p>
            <a:pPr marL="0" lvl="0" indent="0" algn="just" rtl="0">
              <a:lnSpc>
                <a:spcPct val="115000"/>
              </a:lnSpc>
              <a:spcBef>
                <a:spcPts val="0"/>
              </a:spcBef>
              <a:spcAft>
                <a:spcPts val="0"/>
              </a:spcAft>
              <a:buNone/>
            </a:pPr>
            <a:endParaRPr lang="en-US" sz="1200" dirty="0">
              <a:solidFill>
                <a:schemeClr val="dk2"/>
              </a:solidFill>
              <a:latin typeface="+mn-lt"/>
              <a:ea typeface="Overpass Medium"/>
              <a:cs typeface="Overpass Medium"/>
              <a:sym typeface="Overpass Medium"/>
            </a:endParaRPr>
          </a:p>
          <a:p>
            <a:pPr marL="0" lvl="0" indent="0" algn="just" rtl="0">
              <a:lnSpc>
                <a:spcPct val="115000"/>
              </a:lnSpc>
              <a:spcBef>
                <a:spcPts val="0"/>
              </a:spcBef>
              <a:spcAft>
                <a:spcPts val="0"/>
              </a:spcAft>
              <a:buNone/>
            </a:pPr>
            <a:r>
              <a:rPr lang="en-US" sz="1200" dirty="0">
                <a:solidFill>
                  <a:schemeClr val="dk2"/>
                </a:solidFill>
                <a:latin typeface="+mn-lt"/>
                <a:ea typeface="Overpass Medium"/>
                <a:cs typeface="Overpass Medium"/>
                <a:sym typeface="Overpass Medium"/>
              </a:rPr>
              <a:t>My name is Dorijan Maršič and I am the Local Lead of the Inkubator Sežana Local Event of the NASA International Space Apps Challenge. We are very excited to be hosting in-person again October </a:t>
            </a:r>
            <a:r>
              <a:rPr lang="sl-SI" sz="1200" dirty="0">
                <a:solidFill>
                  <a:schemeClr val="dk2"/>
                </a:solidFill>
                <a:latin typeface="+mn-lt"/>
                <a:ea typeface="Overpass Medium"/>
                <a:cs typeface="Overpass Medium"/>
                <a:sym typeface="Overpass Medium"/>
              </a:rPr>
              <a:t>5</a:t>
            </a:r>
            <a:r>
              <a:rPr lang="en-US" sz="1200" dirty="0" err="1">
                <a:solidFill>
                  <a:schemeClr val="dk2"/>
                </a:solidFill>
                <a:latin typeface="+mn-lt"/>
                <a:ea typeface="Overpass Medium"/>
                <a:cs typeface="Overpass Medium"/>
                <a:sym typeface="Overpass Medium"/>
              </a:rPr>
              <a:t>th</a:t>
            </a:r>
            <a:r>
              <a:rPr lang="en-US" sz="1200" dirty="0">
                <a:solidFill>
                  <a:schemeClr val="dk2"/>
                </a:solidFill>
                <a:latin typeface="+mn-lt"/>
                <a:ea typeface="Overpass Medium"/>
                <a:cs typeface="Overpass Medium"/>
                <a:sym typeface="Overpass Medium"/>
              </a:rPr>
              <a:t> - </a:t>
            </a:r>
            <a:r>
              <a:rPr lang="sl-SI" sz="1200" dirty="0">
                <a:solidFill>
                  <a:schemeClr val="dk2"/>
                </a:solidFill>
                <a:latin typeface="+mn-lt"/>
                <a:ea typeface="Overpass Medium"/>
                <a:cs typeface="Overpass Medium"/>
                <a:sym typeface="Overpass Medium"/>
              </a:rPr>
              <a:t>6</a:t>
            </a:r>
            <a:r>
              <a:rPr lang="en-US" sz="1200" dirty="0" err="1">
                <a:solidFill>
                  <a:schemeClr val="dk2"/>
                </a:solidFill>
                <a:latin typeface="+mn-lt"/>
                <a:ea typeface="Overpass Medium"/>
                <a:cs typeface="Overpass Medium"/>
                <a:sym typeface="Overpass Medium"/>
              </a:rPr>
              <a:t>th</a:t>
            </a:r>
            <a:r>
              <a:rPr lang="en-US" sz="1200" dirty="0">
                <a:solidFill>
                  <a:schemeClr val="dk2"/>
                </a:solidFill>
                <a:latin typeface="+mn-lt"/>
                <a:ea typeface="Overpass Medium"/>
                <a:cs typeface="Overpass Medium"/>
                <a:sym typeface="Overpass Medium"/>
              </a:rPr>
              <a:t> </a:t>
            </a:r>
            <a:r>
              <a:rPr lang="sl-SI" sz="1200" dirty="0">
                <a:solidFill>
                  <a:schemeClr val="dk2"/>
                </a:solidFill>
                <a:latin typeface="+mn-lt"/>
                <a:ea typeface="Overpass Medium"/>
                <a:cs typeface="Overpass Medium"/>
                <a:sym typeface="Overpass Medium"/>
              </a:rPr>
              <a:t>2024 </a:t>
            </a:r>
            <a:r>
              <a:rPr lang="en-US" sz="1200" dirty="0">
                <a:solidFill>
                  <a:schemeClr val="dk2"/>
                </a:solidFill>
                <a:latin typeface="+mn-lt"/>
                <a:ea typeface="Overpass Medium"/>
                <a:cs typeface="Overpass Medium"/>
                <a:sym typeface="Overpass Medium"/>
              </a:rPr>
              <a:t>and expect a full house! </a:t>
            </a:r>
          </a:p>
          <a:p>
            <a:pPr marL="0" lvl="0" indent="0" algn="just" rtl="0">
              <a:lnSpc>
                <a:spcPct val="115000"/>
              </a:lnSpc>
              <a:spcBef>
                <a:spcPts val="0"/>
              </a:spcBef>
              <a:spcAft>
                <a:spcPts val="0"/>
              </a:spcAft>
              <a:buNone/>
            </a:pPr>
            <a:endParaRPr lang="en-US" sz="1100" dirty="0">
              <a:solidFill>
                <a:schemeClr val="dk2"/>
              </a:solidFill>
              <a:latin typeface="+mn-lt"/>
              <a:ea typeface="Overpass Medium"/>
              <a:cs typeface="Overpass Medium"/>
              <a:sym typeface="Overpass Medium"/>
            </a:endParaRPr>
          </a:p>
          <a:p>
            <a:pPr marL="0" lvl="0" indent="0" algn="just" rtl="0">
              <a:lnSpc>
                <a:spcPct val="115000"/>
              </a:lnSpc>
              <a:spcBef>
                <a:spcPts val="0"/>
              </a:spcBef>
              <a:spcAft>
                <a:spcPts val="0"/>
              </a:spcAft>
              <a:buNone/>
            </a:pPr>
            <a:r>
              <a:rPr lang="en-US" sz="1200" dirty="0">
                <a:solidFill>
                  <a:schemeClr val="dk2"/>
                </a:solidFill>
                <a:latin typeface="+mn-lt"/>
                <a:ea typeface="Overpass Medium"/>
                <a:cs typeface="Overpass Medium"/>
                <a:sym typeface="Overpass Medium"/>
              </a:rPr>
              <a:t>Since its inception in 2012, Space Apps, a part of NASA’s Earth Science Division, has become the world’s largest annual global hackathon. Space Apps engages thousands of individuals and teams each year across the globe to work with NASA data in the building of innovative solutions to challenges we face on Earth and in space. Space Apps inspires local innovation communities in cities across six continents to convene, ideate, and build. Diverse and collaborative teams of technologists, scientists, designers, entrepreneurs, and others work together in a 48-hour sprint to develop answers to some of the most pressing challenges in Space and facing planet Earth. Space Apps 202</a:t>
            </a:r>
            <a:r>
              <a:rPr lang="sl-SI" sz="1200" dirty="0">
                <a:solidFill>
                  <a:schemeClr val="dk2"/>
                </a:solidFill>
                <a:latin typeface="+mn-lt"/>
                <a:ea typeface="Overpass Medium"/>
                <a:cs typeface="Overpass Medium"/>
                <a:sym typeface="Overpass Medium"/>
              </a:rPr>
              <a:t>3</a:t>
            </a:r>
            <a:r>
              <a:rPr lang="en-US" sz="1200" dirty="0">
                <a:solidFill>
                  <a:schemeClr val="dk2"/>
                </a:solidFill>
                <a:latin typeface="+mn-lt"/>
                <a:ea typeface="Overpass Medium"/>
                <a:cs typeface="Overpass Medium"/>
                <a:sym typeface="Overpass Medium"/>
              </a:rPr>
              <a:t> welcomed 31,500+ participants from 162 countries/territories, producing 3,000+ projects in response to Earth Science challenge statements written by NASA.</a:t>
            </a:r>
            <a:endParaRPr lang="sl-SI" sz="1200" dirty="0">
              <a:solidFill>
                <a:schemeClr val="dk2"/>
              </a:solidFill>
              <a:latin typeface="+mn-lt"/>
              <a:ea typeface="Overpass Medium"/>
              <a:cs typeface="Overpass Medium"/>
              <a:sym typeface="Overpass Medium"/>
            </a:endParaRPr>
          </a:p>
          <a:p>
            <a:pPr marL="0" lvl="0" indent="0" algn="just" rtl="0">
              <a:lnSpc>
                <a:spcPct val="115000"/>
              </a:lnSpc>
              <a:spcBef>
                <a:spcPts val="0"/>
              </a:spcBef>
              <a:spcAft>
                <a:spcPts val="0"/>
              </a:spcAft>
              <a:buNone/>
            </a:pPr>
            <a:endParaRPr lang="sl-SI" sz="1200" dirty="0">
              <a:solidFill>
                <a:schemeClr val="dk2"/>
              </a:solidFill>
              <a:latin typeface="+mn-lt"/>
              <a:ea typeface="Overpass Medium"/>
              <a:cs typeface="Overpass Medium"/>
              <a:sym typeface="Overpass Medium"/>
            </a:endParaRPr>
          </a:p>
          <a:p>
            <a:pPr marL="0" lvl="0" indent="0" algn="just" rtl="0">
              <a:lnSpc>
                <a:spcPct val="115000"/>
              </a:lnSpc>
              <a:spcBef>
                <a:spcPts val="0"/>
              </a:spcBef>
              <a:spcAft>
                <a:spcPts val="0"/>
              </a:spcAft>
              <a:buNone/>
            </a:pPr>
            <a:r>
              <a:rPr lang="en-US" sz="1200" dirty="0">
                <a:solidFill>
                  <a:schemeClr val="dk2"/>
                </a:solidFill>
                <a:latin typeface="+mn-lt"/>
                <a:ea typeface="Overpass Medium"/>
                <a:cs typeface="Overpass Medium"/>
                <a:sym typeface="Overpass Medium"/>
              </a:rPr>
              <a:t>This year at the Inkubator Sežana  event we are very interested in collaborating with your </a:t>
            </a:r>
            <a:r>
              <a:rPr lang="en-US" sz="1200" dirty="0" err="1">
                <a:solidFill>
                  <a:schemeClr val="dk2"/>
                </a:solidFill>
                <a:latin typeface="+mn-lt"/>
                <a:ea typeface="Overpass Medium"/>
                <a:cs typeface="Overpass Medium"/>
                <a:sym typeface="Overpass Medium"/>
              </a:rPr>
              <a:t>organisation</a:t>
            </a:r>
            <a:r>
              <a:rPr lang="en-US" sz="1200" dirty="0">
                <a:solidFill>
                  <a:schemeClr val="dk2"/>
                </a:solidFill>
                <a:latin typeface="+mn-lt"/>
                <a:ea typeface="Overpass Medium"/>
                <a:cs typeface="Overpass Medium"/>
                <a:sym typeface="Overpass Medium"/>
              </a:rPr>
              <a:t>  in order for our participants to gain access to any tool, product or platform useful for their challenge. We believe that bringing your technology and knowledge to our Local Event would benefit the participants. </a:t>
            </a:r>
          </a:p>
          <a:p>
            <a:pPr marL="0" lvl="0" indent="0" algn="just" rtl="0">
              <a:lnSpc>
                <a:spcPct val="115000"/>
              </a:lnSpc>
              <a:spcBef>
                <a:spcPts val="0"/>
              </a:spcBef>
              <a:spcAft>
                <a:spcPts val="0"/>
              </a:spcAft>
              <a:buNone/>
            </a:pPr>
            <a:endParaRPr lang="en-US" sz="1200" dirty="0">
              <a:solidFill>
                <a:schemeClr val="dk2"/>
              </a:solidFill>
              <a:latin typeface="+mn-lt"/>
              <a:ea typeface="Overpass Medium"/>
              <a:cs typeface="Overpass Medium"/>
              <a:sym typeface="Overpass Medium"/>
            </a:endParaRPr>
          </a:p>
          <a:p>
            <a:pPr marL="0" lvl="0" indent="0" algn="just" rtl="0">
              <a:lnSpc>
                <a:spcPct val="115000"/>
              </a:lnSpc>
              <a:spcBef>
                <a:spcPts val="0"/>
              </a:spcBef>
              <a:spcAft>
                <a:spcPts val="0"/>
              </a:spcAft>
              <a:buNone/>
            </a:pPr>
            <a:endParaRPr lang="en-US" sz="1200" dirty="0">
              <a:solidFill>
                <a:schemeClr val="dk2"/>
              </a:solidFill>
              <a:latin typeface="+mn-lt"/>
              <a:ea typeface="Overpass Medium"/>
              <a:cs typeface="Overpass Medium"/>
              <a:sym typeface="Overpass Medium"/>
            </a:endParaRPr>
          </a:p>
          <a:p>
            <a:pPr marL="0" lvl="0" indent="0" algn="just" rtl="0">
              <a:lnSpc>
                <a:spcPct val="115000"/>
              </a:lnSpc>
              <a:spcBef>
                <a:spcPts val="0"/>
              </a:spcBef>
              <a:spcAft>
                <a:spcPts val="0"/>
              </a:spcAft>
              <a:buNone/>
            </a:pPr>
            <a:endParaRPr lang="en-US" dirty="0">
              <a:solidFill>
                <a:schemeClr val="dk2"/>
              </a:solidFill>
              <a:latin typeface="+mn-lt"/>
              <a:ea typeface="Overpass Medium"/>
              <a:cs typeface="Overpass Medium"/>
              <a:sym typeface="Overpass Medium"/>
            </a:endParaRPr>
          </a:p>
          <a:p>
            <a:pPr marL="0" lvl="0" indent="0" algn="just" rtl="0">
              <a:lnSpc>
                <a:spcPct val="115000"/>
              </a:lnSpc>
              <a:spcBef>
                <a:spcPts val="0"/>
              </a:spcBef>
              <a:spcAft>
                <a:spcPts val="0"/>
              </a:spcAft>
              <a:buNone/>
            </a:pPr>
            <a:endParaRPr sz="900" dirty="0">
              <a:solidFill>
                <a:schemeClr val="dk2"/>
              </a:solidFill>
              <a:latin typeface="+mn-lt"/>
              <a:ea typeface="Overpass"/>
              <a:cs typeface="Overpass"/>
              <a:sym typeface="Overpass"/>
            </a:endParaRPr>
          </a:p>
          <a:p>
            <a:pPr marL="0" lvl="0" indent="0" algn="just" rtl="0">
              <a:spcBef>
                <a:spcPts val="0"/>
              </a:spcBef>
              <a:spcAft>
                <a:spcPts val="0"/>
              </a:spcAft>
              <a:buNone/>
            </a:pPr>
            <a:endParaRPr sz="900" dirty="0">
              <a:solidFill>
                <a:schemeClr val="dk2"/>
              </a:solidFill>
              <a:latin typeface="+mn-lt"/>
              <a:ea typeface="Overpass"/>
              <a:cs typeface="Overpass"/>
              <a:sym typeface="Overpass"/>
            </a:endParaRPr>
          </a:p>
        </p:txBody>
      </p:sp>
      <p:pic>
        <p:nvPicPr>
          <p:cNvPr id="157" name="Google Shape;157;p29"/>
          <p:cNvPicPr preferRelativeResize="0"/>
          <p:nvPr/>
        </p:nvPicPr>
        <p:blipFill rotWithShape="1">
          <a:blip r:embed="rId3">
            <a:alphaModFix/>
          </a:blip>
          <a:srcRect l="13403" r="13395"/>
          <a:stretch/>
        </p:blipFill>
        <p:spPr>
          <a:xfrm>
            <a:off x="4640225" y="335025"/>
            <a:ext cx="2615100" cy="2615100"/>
          </a:xfrm>
          <a:prstGeom prst="ellipse">
            <a:avLst/>
          </a:prstGeom>
          <a:noFill/>
          <a:ln>
            <a:noFill/>
          </a:ln>
        </p:spPr>
      </p:pic>
      <p:pic>
        <p:nvPicPr>
          <p:cNvPr id="158" name="Google Shape;158;p29"/>
          <p:cNvPicPr preferRelativeResize="0"/>
          <p:nvPr/>
        </p:nvPicPr>
        <p:blipFill>
          <a:blip r:embed="rId4">
            <a:alphaModFix/>
          </a:blip>
          <a:stretch>
            <a:fillRect/>
          </a:stretch>
        </p:blipFill>
        <p:spPr>
          <a:xfrm>
            <a:off x="16313" y="8953925"/>
            <a:ext cx="1160776" cy="580401"/>
          </a:xfrm>
          <a:prstGeom prst="rect">
            <a:avLst/>
          </a:prstGeom>
          <a:noFill/>
          <a:ln>
            <a:noFill/>
          </a:ln>
        </p:spPr>
      </p:pic>
      <p:pic>
        <p:nvPicPr>
          <p:cNvPr id="159" name="Google Shape;159;p29">
            <a:hlinkClick r:id="rId5"/>
          </p:cNvPr>
          <p:cNvPicPr preferRelativeResize="0"/>
          <p:nvPr/>
        </p:nvPicPr>
        <p:blipFill>
          <a:blip r:embed="rId6">
            <a:alphaModFix/>
          </a:blip>
          <a:stretch>
            <a:fillRect/>
          </a:stretch>
        </p:blipFill>
        <p:spPr>
          <a:xfrm>
            <a:off x="6274449" y="9333526"/>
            <a:ext cx="134045" cy="134048"/>
          </a:xfrm>
          <a:prstGeom prst="rect">
            <a:avLst/>
          </a:prstGeom>
          <a:noFill/>
          <a:ln>
            <a:noFill/>
          </a:ln>
        </p:spPr>
      </p:pic>
      <p:pic>
        <p:nvPicPr>
          <p:cNvPr id="160" name="Google Shape;160;p29">
            <a:hlinkClick r:id="rId7"/>
          </p:cNvPr>
          <p:cNvPicPr preferRelativeResize="0"/>
          <p:nvPr/>
        </p:nvPicPr>
        <p:blipFill>
          <a:blip r:embed="rId8">
            <a:alphaModFix/>
          </a:blip>
          <a:stretch>
            <a:fillRect/>
          </a:stretch>
        </p:blipFill>
        <p:spPr>
          <a:xfrm>
            <a:off x="6036049" y="9333526"/>
            <a:ext cx="134045" cy="134048"/>
          </a:xfrm>
          <a:prstGeom prst="rect">
            <a:avLst/>
          </a:prstGeom>
          <a:noFill/>
          <a:ln>
            <a:noFill/>
          </a:ln>
        </p:spPr>
      </p:pic>
      <p:pic>
        <p:nvPicPr>
          <p:cNvPr id="161" name="Google Shape;161;p29">
            <a:hlinkClick r:id="rId9"/>
          </p:cNvPr>
          <p:cNvPicPr preferRelativeResize="0"/>
          <p:nvPr/>
        </p:nvPicPr>
        <p:blipFill>
          <a:blip r:embed="rId10">
            <a:alphaModFix/>
          </a:blip>
          <a:stretch>
            <a:fillRect/>
          </a:stretch>
        </p:blipFill>
        <p:spPr>
          <a:xfrm>
            <a:off x="6512850" y="9333526"/>
            <a:ext cx="134045" cy="134048"/>
          </a:xfrm>
          <a:prstGeom prst="rect">
            <a:avLst/>
          </a:prstGeom>
          <a:noFill/>
          <a:ln>
            <a:noFill/>
          </a:ln>
        </p:spPr>
      </p:pic>
      <p:sp>
        <p:nvSpPr>
          <p:cNvPr id="162" name="Google Shape;162;p29"/>
          <p:cNvSpPr txBox="1"/>
          <p:nvPr/>
        </p:nvSpPr>
        <p:spPr>
          <a:xfrm>
            <a:off x="6036050" y="9043788"/>
            <a:ext cx="12753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750">
                <a:solidFill>
                  <a:srgbClr val="0042A6"/>
                </a:solidFill>
                <a:latin typeface="Overpass"/>
                <a:ea typeface="Overpass"/>
                <a:cs typeface="Overpass"/>
                <a:sym typeface="Overpass"/>
              </a:rPr>
              <a:t>For more information, visit </a:t>
            </a:r>
            <a:endParaRPr sz="750">
              <a:solidFill>
                <a:srgbClr val="0042A6"/>
              </a:solidFill>
              <a:latin typeface="Overpass"/>
              <a:ea typeface="Overpass"/>
              <a:cs typeface="Overpass"/>
              <a:sym typeface="Overpass"/>
            </a:endParaRPr>
          </a:p>
          <a:p>
            <a:pPr marL="0" lvl="0" indent="0" algn="l" rtl="0">
              <a:spcBef>
                <a:spcPts val="0"/>
              </a:spcBef>
              <a:spcAft>
                <a:spcPts val="0"/>
              </a:spcAft>
              <a:buNone/>
            </a:pPr>
            <a:r>
              <a:rPr lang="en" sz="750">
                <a:solidFill>
                  <a:srgbClr val="0042A6"/>
                </a:solidFill>
                <a:latin typeface="Overpass ExtraBold"/>
                <a:ea typeface="Overpass ExtraBold"/>
                <a:cs typeface="Overpass ExtraBold"/>
                <a:sym typeface="Overpass ExtraBold"/>
              </a:rPr>
              <a:t>spaceappschallenge.org</a:t>
            </a:r>
            <a:endParaRPr sz="750">
              <a:solidFill>
                <a:srgbClr val="0042A6"/>
              </a:solidFill>
              <a:latin typeface="Overpass ExtraBold"/>
              <a:ea typeface="Overpass ExtraBold"/>
              <a:cs typeface="Overpass ExtraBold"/>
              <a:sym typeface="Overpass ExtraBold"/>
            </a:endParaRPr>
          </a:p>
        </p:txBody>
      </p:sp>
      <p:pic>
        <p:nvPicPr>
          <p:cNvPr id="163" name="Google Shape;163;p29">
            <a:hlinkClick r:id="rId11"/>
          </p:cNvPr>
          <p:cNvPicPr preferRelativeResize="0"/>
          <p:nvPr/>
        </p:nvPicPr>
        <p:blipFill>
          <a:blip r:embed="rId12">
            <a:alphaModFix/>
          </a:blip>
          <a:stretch>
            <a:fillRect/>
          </a:stretch>
        </p:blipFill>
        <p:spPr>
          <a:xfrm>
            <a:off x="6751250" y="9333637"/>
            <a:ext cx="134049" cy="133850"/>
          </a:xfrm>
          <a:prstGeom prst="rect">
            <a:avLst/>
          </a:prstGeom>
          <a:noFill/>
          <a:ln>
            <a:noFill/>
          </a:ln>
        </p:spPr>
      </p:pic>
      <p:sp>
        <p:nvSpPr>
          <p:cNvPr id="164" name="Google Shape;164;p29"/>
          <p:cNvSpPr txBox="1"/>
          <p:nvPr/>
        </p:nvSpPr>
        <p:spPr>
          <a:xfrm>
            <a:off x="1039925" y="9071025"/>
            <a:ext cx="47364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 sz="800" b="1">
                <a:solidFill>
                  <a:schemeClr val="accent1"/>
                </a:solidFill>
                <a:latin typeface="Overpass"/>
                <a:ea typeface="Overpass"/>
                <a:cs typeface="Overpass"/>
                <a:sym typeface="Overpass"/>
              </a:rPr>
              <a:t>Space Apps</a:t>
            </a:r>
            <a:r>
              <a:rPr lang="en" sz="800">
                <a:solidFill>
                  <a:schemeClr val="accent1"/>
                </a:solidFill>
                <a:latin typeface="Overpass"/>
                <a:ea typeface="Overpass"/>
                <a:cs typeface="Overpass"/>
                <a:sym typeface="Overpass"/>
              </a:rPr>
              <a:t> is funded by NASA's </a:t>
            </a:r>
            <a:r>
              <a:rPr lang="en" sz="800" u="sng">
                <a:solidFill>
                  <a:schemeClr val="accent1"/>
                </a:solidFill>
                <a:latin typeface="Overpass"/>
                <a:ea typeface="Overpass"/>
                <a:cs typeface="Overpass"/>
                <a:sym typeface="Overpass"/>
                <a:hlinkClick r:id="rId13">
                  <a:extLst>
                    <a:ext uri="{A12FA001-AC4F-418D-AE19-62706E023703}">
                      <ahyp:hlinkClr xmlns:ahyp="http://schemas.microsoft.com/office/drawing/2018/hyperlinkcolor" val="tx"/>
                    </a:ext>
                  </a:extLst>
                </a:hlinkClick>
              </a:rPr>
              <a:t>Earth Science Division</a:t>
            </a:r>
            <a:r>
              <a:rPr lang="en" sz="800">
                <a:solidFill>
                  <a:schemeClr val="accent1"/>
                </a:solidFill>
                <a:latin typeface="Overpass"/>
                <a:ea typeface="Overpass"/>
                <a:cs typeface="Overpass"/>
                <a:sym typeface="Overpass"/>
              </a:rPr>
              <a:t> through a contract with Booz Allen Hamilton, Mindgrub, and SecondMuse.</a:t>
            </a:r>
            <a:endParaRPr sz="800">
              <a:solidFill>
                <a:schemeClr val="accent1"/>
              </a:solidFill>
              <a:latin typeface="Overpass"/>
              <a:ea typeface="Overpass"/>
              <a:cs typeface="Overpass"/>
              <a:sym typeface="Overpass"/>
            </a:endParaRPr>
          </a:p>
          <a:p>
            <a:pPr marL="0" lvl="0" indent="0" algn="l" rtl="0">
              <a:spcBef>
                <a:spcPts val="0"/>
              </a:spcBef>
              <a:spcAft>
                <a:spcPts val="0"/>
              </a:spcAft>
              <a:buNone/>
            </a:pPr>
            <a:endParaRPr sz="800" b="1">
              <a:solidFill>
                <a:srgbClr val="0042A6"/>
              </a:solidFill>
              <a:latin typeface="Overpass"/>
              <a:ea typeface="Overpass"/>
              <a:cs typeface="Overpass"/>
              <a:sym typeface="Overpass"/>
            </a:endParaRPr>
          </a:p>
        </p:txBody>
      </p:sp>
      <p:pic>
        <p:nvPicPr>
          <p:cNvPr id="2" name="Slika 1">
            <a:extLst>
              <a:ext uri="{FF2B5EF4-FFF2-40B4-BE49-F238E27FC236}">
                <a16:creationId xmlns:a16="http://schemas.microsoft.com/office/drawing/2014/main" id="{760B4CDE-27B0-8575-05CE-60382DC9695C}"/>
              </a:ext>
            </a:extLst>
          </p:cNvPr>
          <p:cNvPicPr>
            <a:picLocks noChangeAspect="1"/>
          </p:cNvPicPr>
          <p:nvPr/>
        </p:nvPicPr>
        <p:blipFill>
          <a:blip r:embed="rId14"/>
          <a:stretch>
            <a:fillRect/>
          </a:stretch>
        </p:blipFill>
        <p:spPr>
          <a:xfrm>
            <a:off x="4210419" y="2620607"/>
            <a:ext cx="859611" cy="6218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a:extLst>
            <a:ext uri="{FF2B5EF4-FFF2-40B4-BE49-F238E27FC236}">
              <a16:creationId xmlns:a16="http://schemas.microsoft.com/office/drawing/2014/main" id="{05D30A1B-C646-8A2A-53AB-CC4F43C22D1D}"/>
            </a:ext>
          </a:extLst>
        </p:cNvPr>
        <p:cNvGrpSpPr/>
        <p:nvPr/>
      </p:nvGrpSpPr>
      <p:grpSpPr>
        <a:xfrm>
          <a:off x="0" y="0"/>
          <a:ext cx="0" cy="0"/>
          <a:chOff x="0" y="0"/>
          <a:chExt cx="0" cy="0"/>
        </a:xfrm>
      </p:grpSpPr>
      <p:sp>
        <p:nvSpPr>
          <p:cNvPr id="151" name="Google Shape;151;p29">
            <a:extLst>
              <a:ext uri="{FF2B5EF4-FFF2-40B4-BE49-F238E27FC236}">
                <a16:creationId xmlns:a16="http://schemas.microsoft.com/office/drawing/2014/main" id="{CE64CDC0-76D5-E2AF-EEDB-4156806539EF}"/>
              </a:ext>
            </a:extLst>
          </p:cNvPr>
          <p:cNvSpPr/>
          <p:nvPr/>
        </p:nvSpPr>
        <p:spPr>
          <a:xfrm>
            <a:off x="-10591" y="2854390"/>
            <a:ext cx="7560000" cy="5492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29">
            <a:extLst>
              <a:ext uri="{FF2B5EF4-FFF2-40B4-BE49-F238E27FC236}">
                <a16:creationId xmlns:a16="http://schemas.microsoft.com/office/drawing/2014/main" id="{8936980F-7879-653C-F194-4D93BBEB20A0}"/>
              </a:ext>
            </a:extLst>
          </p:cNvPr>
          <p:cNvSpPr txBox="1"/>
          <p:nvPr/>
        </p:nvSpPr>
        <p:spPr>
          <a:xfrm>
            <a:off x="683598" y="2604812"/>
            <a:ext cx="6214200" cy="4431983"/>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lang="sl-SI" sz="1200" dirty="0">
              <a:solidFill>
                <a:srgbClr val="07173F"/>
              </a:solidFill>
              <a:latin typeface="+mn-lt"/>
              <a:ea typeface="Overpass Medium"/>
              <a:cs typeface="Overpass Medium"/>
              <a:sym typeface="Overpass Medium"/>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If you are interested we could potentially work together in following ways:</a:t>
            </a:r>
            <a:endPar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1.</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 </a:t>
            </a: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Providing access to the tool, product or platform at no cost to the participants. </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2.</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 </a:t>
            </a: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Having someone from </a:t>
            </a:r>
            <a:r>
              <a:rPr kumimoji="0" lang="sl-SI" sz="1200" b="0" i="0" u="none" strike="noStrike" kern="0" cap="none" spc="0" normalizeH="0" baseline="0" noProof="0" dirty="0" err="1">
                <a:ln>
                  <a:noFill/>
                </a:ln>
                <a:solidFill>
                  <a:srgbClr val="07173F"/>
                </a:solidFill>
                <a:effectLst/>
                <a:uLnTx/>
                <a:uFillTx/>
                <a:latin typeface="+mn-lt"/>
                <a:ea typeface="Overpass Medium"/>
                <a:cs typeface="Overpass Medium"/>
                <a:sym typeface="Overpass Medium"/>
              </a:rPr>
              <a:t>your</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 </a:t>
            </a:r>
            <a:r>
              <a:rPr kumimoji="0" lang="sl-SI" sz="1200" b="0" i="0" u="none" strike="noStrike" kern="0" cap="none" spc="0" normalizeH="0" baseline="0" noProof="0" dirty="0" err="1">
                <a:ln>
                  <a:noFill/>
                </a:ln>
                <a:solidFill>
                  <a:srgbClr val="07173F"/>
                </a:solidFill>
                <a:effectLst/>
                <a:uLnTx/>
                <a:uFillTx/>
                <a:latin typeface="+mn-lt"/>
                <a:ea typeface="Overpass Medium"/>
                <a:cs typeface="Overpass Medium"/>
                <a:sym typeface="Overpass Medium"/>
              </a:rPr>
              <a:t>organisation</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 </a:t>
            </a: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present at the event to mentor participants on </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  </a:t>
            </a: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how to use the tool.</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3.</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 </a:t>
            </a: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Having </a:t>
            </a:r>
            <a:r>
              <a:rPr kumimoji="0" lang="sl-SI" sz="1200" b="0" i="0" u="none" strike="noStrike" kern="0" cap="none" spc="0" normalizeH="0" baseline="0" noProof="0" dirty="0" err="1">
                <a:ln>
                  <a:noFill/>
                </a:ln>
                <a:solidFill>
                  <a:srgbClr val="07173F"/>
                </a:solidFill>
                <a:effectLst/>
                <a:uLnTx/>
                <a:uFillTx/>
                <a:latin typeface="+mn-lt"/>
                <a:ea typeface="Overpass Medium"/>
                <a:cs typeface="Overpass Medium"/>
                <a:sym typeface="Overpass Medium"/>
              </a:rPr>
              <a:t>your</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 </a:t>
            </a:r>
            <a:r>
              <a:rPr kumimoji="0" lang="sl-SI" sz="1200" b="0" i="0" u="none" strike="noStrike" kern="0" cap="none" spc="0" normalizeH="0" baseline="0" noProof="0" dirty="0" err="1">
                <a:ln>
                  <a:noFill/>
                </a:ln>
                <a:solidFill>
                  <a:srgbClr val="07173F"/>
                </a:solidFill>
                <a:effectLst/>
                <a:uLnTx/>
                <a:uFillTx/>
                <a:latin typeface="+mn-lt"/>
                <a:ea typeface="Overpass Medium"/>
                <a:cs typeface="Overpass Medium"/>
                <a:sym typeface="Overpass Medium"/>
              </a:rPr>
              <a:t>organisation</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 </a:t>
            </a: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give a 1 hour workshop to participants on uses of the tool and its relevance to the challenges.</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4.</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 </a:t>
            </a: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Any other way you can think of, we are open to ideas!</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We’d also love to feature your logo on our marketing materials and social media posts to let everyone know we’re working together! In return we’d ask that once the registration link goes live that you would also share the word about our event!</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If you’re interested, we’d love to chat more about this opportunity to work together! We look forward to working together at the </a:t>
            </a:r>
            <a:r>
              <a:rPr kumimoji="0" lang="sl-SI"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Sežana </a:t>
            </a:r>
            <a:r>
              <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rPr>
              <a:t>event of the NASA Space Apps Challenge. If you have any questions I’m happy to answer!</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7173F"/>
              </a:solidFill>
              <a:effectLst/>
              <a:uLnTx/>
              <a:uFillTx/>
              <a:latin typeface="+mn-lt"/>
              <a:ea typeface="Overpass Medium"/>
              <a:cs typeface="Overpass Medium"/>
              <a:sym typeface="Overpass Medium"/>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7173F"/>
              </a:solidFill>
              <a:effectLst/>
              <a:uLnTx/>
              <a:uFillTx/>
              <a:latin typeface="+mn-lt"/>
              <a:ea typeface="Overpass"/>
              <a:cs typeface="Overpass"/>
              <a:sym typeface="Overpass"/>
            </a:endParaRPr>
          </a:p>
        </p:txBody>
      </p:sp>
      <p:sp>
        <p:nvSpPr>
          <p:cNvPr id="155" name="Google Shape;155;p29">
            <a:extLst>
              <a:ext uri="{FF2B5EF4-FFF2-40B4-BE49-F238E27FC236}">
                <a16:creationId xmlns:a16="http://schemas.microsoft.com/office/drawing/2014/main" id="{0B65A86E-2F29-339B-2569-75D2FC2DDF1C}"/>
              </a:ext>
            </a:extLst>
          </p:cNvPr>
          <p:cNvSpPr txBox="1"/>
          <p:nvPr/>
        </p:nvSpPr>
        <p:spPr>
          <a:xfrm>
            <a:off x="648756" y="7713082"/>
            <a:ext cx="6214200" cy="10802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0" lang="sl-SI" sz="1500" b="0" i="0" u="none" strike="noStrike" kern="0" cap="none" spc="0" normalizeH="0" baseline="0" noProof="0" dirty="0">
                <a:ln>
                  <a:noFill/>
                </a:ln>
                <a:solidFill>
                  <a:schemeClr val="accent1"/>
                </a:solidFill>
                <a:effectLst/>
                <a:uLnTx/>
                <a:uFillTx/>
                <a:latin typeface="Overpass SemiBold"/>
                <a:ea typeface="Overpass SemiBold"/>
                <a:cs typeface="Overpass SemiBold"/>
                <a:sym typeface="Overpass SemiBold"/>
              </a:rPr>
              <a:t>					Dorijan Maršič</a:t>
            </a:r>
          </a:p>
          <a:p>
            <a:pPr lvl="0">
              <a:lnSpc>
                <a:spcPct val="135000"/>
              </a:lnSpc>
            </a:pPr>
            <a:r>
              <a:rPr lang="sl-SI" sz="1500" dirty="0">
                <a:solidFill>
                  <a:schemeClr val="accent1"/>
                </a:solidFill>
                <a:latin typeface="Overpass SemiBold"/>
                <a:ea typeface="Overpass SemiBold"/>
                <a:cs typeface="Overpass SemiBold"/>
                <a:sym typeface="Overpass SemiBold"/>
              </a:rPr>
              <a:t>			JOIN US		Local </a:t>
            </a:r>
            <a:r>
              <a:rPr lang="sl-SI" sz="1500" dirty="0" err="1">
                <a:solidFill>
                  <a:schemeClr val="accent1"/>
                </a:solidFill>
                <a:latin typeface="Overpass SemiBold"/>
                <a:ea typeface="Overpass SemiBold"/>
                <a:cs typeface="Overpass SemiBold"/>
                <a:sym typeface="Overpass SemiBold"/>
              </a:rPr>
              <a:t>Lead</a:t>
            </a:r>
            <a:endParaRPr kumimoji="0" sz="1500" b="0" i="0" u="none" strike="noStrike" kern="0" cap="none" spc="0" normalizeH="0" baseline="0" noProof="0" dirty="0">
              <a:ln>
                <a:noFill/>
              </a:ln>
              <a:solidFill>
                <a:schemeClr val="accent1"/>
              </a:solidFill>
              <a:effectLst/>
              <a:uLnTx/>
              <a:uFillTx/>
              <a:latin typeface="Overpass SemiBold"/>
              <a:ea typeface="Overpass SemiBold"/>
              <a:cs typeface="Overpass SemiBold"/>
              <a:sym typeface="Overpass SemiBold"/>
            </a:endParaRPr>
          </a:p>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0" lang="en" sz="1100" b="1" i="0" u="none" strike="noStrike" kern="0" cap="none" spc="0" normalizeH="0" baseline="0" noProof="0" dirty="0">
                <a:ln>
                  <a:noFill/>
                </a:ln>
                <a:solidFill>
                  <a:srgbClr val="FFFFFF"/>
                </a:solidFill>
                <a:effectLst/>
                <a:uLnTx/>
                <a:uFillTx/>
                <a:latin typeface="Overpass"/>
                <a:ea typeface="Overpass"/>
                <a:cs typeface="Overpass"/>
                <a:sym typeface="Overpass"/>
              </a:rPr>
              <a:t>Call To Action copy goes here.</a:t>
            </a:r>
            <a:r>
              <a:rPr kumimoji="0" lang="en" sz="1100" b="0" i="0" u="none" strike="noStrike" kern="0" cap="none" spc="0" normalizeH="0" baseline="0" noProof="0" dirty="0">
                <a:ln>
                  <a:noFill/>
                </a:ln>
                <a:solidFill>
                  <a:srgbClr val="FFFFFF"/>
                </a:solidFill>
                <a:effectLst/>
                <a:uLnTx/>
                <a:uFillTx/>
                <a:latin typeface="Overpass"/>
                <a:ea typeface="Overpass"/>
                <a:cs typeface="Overpass"/>
                <a:sym typeface="Overpass"/>
              </a:rPr>
              <a:t> Quis sundio cullesequi cus as quas aute officipsam sitatur aut vendit, apidebit, utem hicaerchic tota quis soluptur sed ut ut porrum,</a:t>
            </a:r>
            <a:endParaRPr kumimoji="0" sz="1000" b="0" i="0" u="none" strike="noStrike" kern="0" cap="none" spc="0" normalizeH="0" baseline="0" noProof="0" dirty="0">
              <a:ln>
                <a:noFill/>
              </a:ln>
              <a:solidFill>
                <a:srgbClr val="FFFFFF"/>
              </a:solidFill>
              <a:effectLst/>
              <a:uLnTx/>
              <a:uFillTx/>
              <a:latin typeface="Overpass"/>
              <a:ea typeface="Overpass"/>
              <a:cs typeface="Overpass"/>
              <a:sym typeface="Overpass"/>
            </a:endParaRPr>
          </a:p>
        </p:txBody>
      </p:sp>
      <p:pic>
        <p:nvPicPr>
          <p:cNvPr id="158" name="Google Shape;158;p29">
            <a:extLst>
              <a:ext uri="{FF2B5EF4-FFF2-40B4-BE49-F238E27FC236}">
                <a16:creationId xmlns:a16="http://schemas.microsoft.com/office/drawing/2014/main" id="{8C1B7B6C-BE2E-496E-C000-C525CAF16C7C}"/>
              </a:ext>
            </a:extLst>
          </p:cNvPr>
          <p:cNvPicPr preferRelativeResize="0"/>
          <p:nvPr/>
        </p:nvPicPr>
        <p:blipFill>
          <a:blip r:embed="rId3">
            <a:alphaModFix/>
          </a:blip>
          <a:stretch>
            <a:fillRect/>
          </a:stretch>
        </p:blipFill>
        <p:spPr>
          <a:xfrm>
            <a:off x="16313" y="8953925"/>
            <a:ext cx="1160776" cy="580401"/>
          </a:xfrm>
          <a:prstGeom prst="rect">
            <a:avLst/>
          </a:prstGeom>
          <a:noFill/>
          <a:ln>
            <a:noFill/>
          </a:ln>
        </p:spPr>
      </p:pic>
      <p:pic>
        <p:nvPicPr>
          <p:cNvPr id="159" name="Google Shape;159;p29">
            <a:hlinkClick r:id="rId4"/>
            <a:extLst>
              <a:ext uri="{FF2B5EF4-FFF2-40B4-BE49-F238E27FC236}">
                <a16:creationId xmlns:a16="http://schemas.microsoft.com/office/drawing/2014/main" id="{21F6DD39-32B8-E057-8AB7-E26689352429}"/>
              </a:ext>
            </a:extLst>
          </p:cNvPr>
          <p:cNvPicPr preferRelativeResize="0"/>
          <p:nvPr/>
        </p:nvPicPr>
        <p:blipFill>
          <a:blip r:embed="rId5">
            <a:alphaModFix/>
          </a:blip>
          <a:stretch>
            <a:fillRect/>
          </a:stretch>
        </p:blipFill>
        <p:spPr>
          <a:xfrm>
            <a:off x="6274449" y="9333526"/>
            <a:ext cx="134045" cy="134048"/>
          </a:xfrm>
          <a:prstGeom prst="rect">
            <a:avLst/>
          </a:prstGeom>
          <a:noFill/>
          <a:ln>
            <a:noFill/>
          </a:ln>
        </p:spPr>
      </p:pic>
      <p:pic>
        <p:nvPicPr>
          <p:cNvPr id="160" name="Google Shape;160;p29">
            <a:hlinkClick r:id="rId6"/>
            <a:extLst>
              <a:ext uri="{FF2B5EF4-FFF2-40B4-BE49-F238E27FC236}">
                <a16:creationId xmlns:a16="http://schemas.microsoft.com/office/drawing/2014/main" id="{76840BB9-ACFD-1D47-DE75-F52C6821CCEF}"/>
              </a:ext>
            </a:extLst>
          </p:cNvPr>
          <p:cNvPicPr preferRelativeResize="0"/>
          <p:nvPr/>
        </p:nvPicPr>
        <p:blipFill>
          <a:blip r:embed="rId7">
            <a:alphaModFix/>
          </a:blip>
          <a:stretch>
            <a:fillRect/>
          </a:stretch>
        </p:blipFill>
        <p:spPr>
          <a:xfrm>
            <a:off x="6036049" y="9333526"/>
            <a:ext cx="134045" cy="134048"/>
          </a:xfrm>
          <a:prstGeom prst="rect">
            <a:avLst/>
          </a:prstGeom>
          <a:noFill/>
          <a:ln>
            <a:noFill/>
          </a:ln>
        </p:spPr>
      </p:pic>
      <p:pic>
        <p:nvPicPr>
          <p:cNvPr id="161" name="Google Shape;161;p29">
            <a:hlinkClick r:id="rId8"/>
            <a:extLst>
              <a:ext uri="{FF2B5EF4-FFF2-40B4-BE49-F238E27FC236}">
                <a16:creationId xmlns:a16="http://schemas.microsoft.com/office/drawing/2014/main" id="{B17E15F2-14D6-BE67-E58B-BDCCB8E8CE6B}"/>
              </a:ext>
            </a:extLst>
          </p:cNvPr>
          <p:cNvPicPr preferRelativeResize="0"/>
          <p:nvPr/>
        </p:nvPicPr>
        <p:blipFill>
          <a:blip r:embed="rId9">
            <a:alphaModFix/>
          </a:blip>
          <a:stretch>
            <a:fillRect/>
          </a:stretch>
        </p:blipFill>
        <p:spPr>
          <a:xfrm>
            <a:off x="6512850" y="9333526"/>
            <a:ext cx="134045" cy="134048"/>
          </a:xfrm>
          <a:prstGeom prst="rect">
            <a:avLst/>
          </a:prstGeom>
          <a:noFill/>
          <a:ln>
            <a:noFill/>
          </a:ln>
        </p:spPr>
      </p:pic>
      <p:sp>
        <p:nvSpPr>
          <p:cNvPr id="162" name="Google Shape;162;p29">
            <a:extLst>
              <a:ext uri="{FF2B5EF4-FFF2-40B4-BE49-F238E27FC236}">
                <a16:creationId xmlns:a16="http://schemas.microsoft.com/office/drawing/2014/main" id="{5B0EE801-81EA-2E22-8C52-30804EFF291F}"/>
              </a:ext>
            </a:extLst>
          </p:cNvPr>
          <p:cNvSpPr txBox="1"/>
          <p:nvPr/>
        </p:nvSpPr>
        <p:spPr>
          <a:xfrm>
            <a:off x="6036050" y="9043788"/>
            <a:ext cx="1275300" cy="2310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0042A6"/>
                </a:solidFill>
                <a:effectLst/>
                <a:uLnTx/>
                <a:uFillTx/>
                <a:latin typeface="Overpass"/>
                <a:ea typeface="Overpass"/>
                <a:cs typeface="Overpass"/>
                <a:sym typeface="Overpass"/>
              </a:rPr>
              <a:t>For more information, visit </a:t>
            </a:r>
            <a:endParaRPr kumimoji="0" sz="750" b="0" i="0" u="none" strike="noStrike" kern="0" cap="none" spc="0" normalizeH="0" baseline="0" noProof="0">
              <a:ln>
                <a:noFill/>
              </a:ln>
              <a:solidFill>
                <a:srgbClr val="0042A6"/>
              </a:solidFill>
              <a:effectLst/>
              <a:uLnTx/>
              <a:uFillTx/>
              <a:latin typeface="Overpass"/>
              <a:ea typeface="Overpass"/>
              <a:cs typeface="Overpass"/>
              <a:sym typeface="Overpas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0042A6"/>
                </a:solidFill>
                <a:effectLst/>
                <a:uLnTx/>
                <a:uFillTx/>
                <a:latin typeface="Overpass ExtraBold"/>
                <a:ea typeface="Overpass ExtraBold"/>
                <a:cs typeface="Overpass ExtraBold"/>
                <a:sym typeface="Overpass ExtraBold"/>
              </a:rPr>
              <a:t>spaceappschallenge.org</a:t>
            </a:r>
            <a:endParaRPr kumimoji="0" sz="750" b="0" i="0" u="none" strike="noStrike" kern="0" cap="none" spc="0" normalizeH="0" baseline="0" noProof="0">
              <a:ln>
                <a:noFill/>
              </a:ln>
              <a:solidFill>
                <a:srgbClr val="0042A6"/>
              </a:solidFill>
              <a:effectLst/>
              <a:uLnTx/>
              <a:uFillTx/>
              <a:latin typeface="Overpass ExtraBold"/>
              <a:ea typeface="Overpass ExtraBold"/>
              <a:cs typeface="Overpass ExtraBold"/>
              <a:sym typeface="Overpass ExtraBold"/>
            </a:endParaRPr>
          </a:p>
        </p:txBody>
      </p:sp>
      <p:pic>
        <p:nvPicPr>
          <p:cNvPr id="163" name="Google Shape;163;p29">
            <a:hlinkClick r:id="rId10"/>
            <a:extLst>
              <a:ext uri="{FF2B5EF4-FFF2-40B4-BE49-F238E27FC236}">
                <a16:creationId xmlns:a16="http://schemas.microsoft.com/office/drawing/2014/main" id="{FE1E1180-3EB1-81CC-956C-DEED85825E2D}"/>
              </a:ext>
            </a:extLst>
          </p:cNvPr>
          <p:cNvPicPr preferRelativeResize="0"/>
          <p:nvPr/>
        </p:nvPicPr>
        <p:blipFill>
          <a:blip r:embed="rId11">
            <a:alphaModFix/>
          </a:blip>
          <a:stretch>
            <a:fillRect/>
          </a:stretch>
        </p:blipFill>
        <p:spPr>
          <a:xfrm>
            <a:off x="6751250" y="9333637"/>
            <a:ext cx="134049" cy="133850"/>
          </a:xfrm>
          <a:prstGeom prst="rect">
            <a:avLst/>
          </a:prstGeom>
          <a:noFill/>
          <a:ln>
            <a:noFill/>
          </a:ln>
        </p:spPr>
      </p:pic>
      <p:sp>
        <p:nvSpPr>
          <p:cNvPr id="164" name="Google Shape;164;p29">
            <a:extLst>
              <a:ext uri="{FF2B5EF4-FFF2-40B4-BE49-F238E27FC236}">
                <a16:creationId xmlns:a16="http://schemas.microsoft.com/office/drawing/2014/main" id="{2D5AE005-59BA-8DC1-1982-71401B9E9F68}"/>
              </a:ext>
            </a:extLst>
          </p:cNvPr>
          <p:cNvSpPr txBox="1"/>
          <p:nvPr/>
        </p:nvSpPr>
        <p:spPr>
          <a:xfrm>
            <a:off x="1039925" y="9071025"/>
            <a:ext cx="4736400" cy="369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42A6"/>
                </a:solidFill>
                <a:effectLst/>
                <a:uLnTx/>
                <a:uFillTx/>
                <a:latin typeface="Overpass"/>
                <a:ea typeface="Overpass"/>
                <a:cs typeface="Overpass"/>
                <a:sym typeface="Overpass"/>
              </a:rPr>
              <a:t>Space Apps</a:t>
            </a:r>
            <a:r>
              <a:rPr kumimoji="0" lang="en" sz="800" b="0" i="0" u="none" strike="noStrike" kern="0" cap="none" spc="0" normalizeH="0" baseline="0" noProof="0">
                <a:ln>
                  <a:noFill/>
                </a:ln>
                <a:solidFill>
                  <a:srgbClr val="0042A6"/>
                </a:solidFill>
                <a:effectLst/>
                <a:uLnTx/>
                <a:uFillTx/>
                <a:latin typeface="Overpass"/>
                <a:ea typeface="Overpass"/>
                <a:cs typeface="Overpass"/>
                <a:sym typeface="Overpass"/>
              </a:rPr>
              <a:t> is funded by NASA's </a:t>
            </a:r>
            <a:r>
              <a:rPr kumimoji="0" lang="en" sz="800" b="0" i="0" u="sng" strike="noStrike" kern="0" cap="none" spc="0" normalizeH="0" baseline="0" noProof="0">
                <a:ln>
                  <a:noFill/>
                </a:ln>
                <a:solidFill>
                  <a:srgbClr val="0042A6"/>
                </a:solidFill>
                <a:effectLst/>
                <a:uLnTx/>
                <a:uFillTx/>
                <a:latin typeface="Overpass"/>
                <a:ea typeface="Overpass"/>
                <a:cs typeface="Overpass"/>
                <a:sym typeface="Overpass"/>
                <a:hlinkClick r:id="rId12">
                  <a:extLst>
                    <a:ext uri="{A12FA001-AC4F-418D-AE19-62706E023703}">
                      <ahyp:hlinkClr xmlns:ahyp="http://schemas.microsoft.com/office/drawing/2018/hyperlinkcolor" val="tx"/>
                    </a:ext>
                  </a:extLst>
                </a:hlinkClick>
              </a:rPr>
              <a:t>Earth Science Division</a:t>
            </a:r>
            <a:r>
              <a:rPr kumimoji="0" lang="en" sz="800" b="0" i="0" u="none" strike="noStrike" kern="0" cap="none" spc="0" normalizeH="0" baseline="0" noProof="0">
                <a:ln>
                  <a:noFill/>
                </a:ln>
                <a:solidFill>
                  <a:srgbClr val="0042A6"/>
                </a:solidFill>
                <a:effectLst/>
                <a:uLnTx/>
                <a:uFillTx/>
                <a:latin typeface="Overpass"/>
                <a:ea typeface="Overpass"/>
                <a:cs typeface="Overpass"/>
                <a:sym typeface="Overpass"/>
              </a:rPr>
              <a:t> through a contract with Booz Allen Hamilton, Mindgrub, and SecondMuse.</a:t>
            </a:r>
            <a:endParaRPr kumimoji="0" sz="800" b="0" i="0" u="none" strike="noStrike" kern="0" cap="none" spc="0" normalizeH="0" baseline="0" noProof="0">
              <a:ln>
                <a:noFill/>
              </a:ln>
              <a:solidFill>
                <a:srgbClr val="0042A6"/>
              </a:solidFill>
              <a:effectLst/>
              <a:uLnTx/>
              <a:uFillTx/>
              <a:latin typeface="Overpass"/>
              <a:ea typeface="Overpass"/>
              <a:cs typeface="Overpass"/>
              <a:sym typeface="Overpas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1" i="0" u="none" strike="noStrike" kern="0" cap="none" spc="0" normalizeH="0" baseline="0" noProof="0">
              <a:ln>
                <a:noFill/>
              </a:ln>
              <a:solidFill>
                <a:srgbClr val="0042A6"/>
              </a:solidFill>
              <a:effectLst/>
              <a:uLnTx/>
              <a:uFillTx/>
              <a:latin typeface="Overpass"/>
              <a:ea typeface="Overpass"/>
              <a:cs typeface="Overpass"/>
              <a:sym typeface="Overpass"/>
            </a:endParaRPr>
          </a:p>
        </p:txBody>
      </p:sp>
      <p:pic>
        <p:nvPicPr>
          <p:cNvPr id="2" name="Slika 1" descr="Slika, ki vsebuje besede besedilo, pisava, logotip, posnetek zaslona&#10;&#10;Opis je samodejno ustvarjen">
            <a:extLst>
              <a:ext uri="{FF2B5EF4-FFF2-40B4-BE49-F238E27FC236}">
                <a16:creationId xmlns:a16="http://schemas.microsoft.com/office/drawing/2014/main" id="{F0D81E91-BF5B-3897-0506-7FFDA278AD4B}"/>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Lst>
          </a:blip>
          <a:stretch>
            <a:fillRect/>
          </a:stretch>
        </p:blipFill>
        <p:spPr>
          <a:xfrm>
            <a:off x="2632870" y="766485"/>
            <a:ext cx="858300" cy="621838"/>
          </a:xfrm>
          <a:prstGeom prst="rect">
            <a:avLst/>
          </a:prstGeom>
        </p:spPr>
      </p:pic>
      <p:pic>
        <p:nvPicPr>
          <p:cNvPr id="4" name="Google Shape;301;p36">
            <a:extLst>
              <a:ext uri="{FF2B5EF4-FFF2-40B4-BE49-F238E27FC236}">
                <a16:creationId xmlns:a16="http://schemas.microsoft.com/office/drawing/2014/main" id="{CDC64853-595C-5641-83DB-2431A9BB6A28}"/>
              </a:ext>
            </a:extLst>
          </p:cNvPr>
          <p:cNvPicPr preferRelativeResize="0"/>
          <p:nvPr/>
        </p:nvPicPr>
        <p:blipFill rotWithShape="1">
          <a:blip r:embed="rId15">
            <a:alphaModFix/>
          </a:blip>
          <a:srcRect l="16724" r="16724"/>
          <a:stretch/>
        </p:blipFill>
        <p:spPr>
          <a:xfrm>
            <a:off x="4388059" y="326960"/>
            <a:ext cx="2690400" cy="2690400"/>
          </a:xfrm>
          <a:prstGeom prst="ellipse">
            <a:avLst/>
          </a:prstGeom>
          <a:noFill/>
          <a:ln>
            <a:noFill/>
          </a:ln>
        </p:spPr>
      </p:pic>
      <p:sp>
        <p:nvSpPr>
          <p:cNvPr id="12" name="Google Shape;267;p35">
            <a:extLst>
              <a:ext uri="{FF2B5EF4-FFF2-40B4-BE49-F238E27FC236}">
                <a16:creationId xmlns:a16="http://schemas.microsoft.com/office/drawing/2014/main" id="{993165C5-4400-CB61-EA4E-74EFFC8D4A01}"/>
              </a:ext>
            </a:extLst>
          </p:cNvPr>
          <p:cNvSpPr/>
          <p:nvPr/>
        </p:nvSpPr>
        <p:spPr>
          <a:xfrm>
            <a:off x="1712490" y="6770879"/>
            <a:ext cx="4156417" cy="502800"/>
          </a:xfrm>
          <a:prstGeom prst="round2SameRect">
            <a:avLst>
              <a:gd name="adj1" fmla="val 11293"/>
              <a:gd name="adj2" fmla="val 0"/>
            </a:avLst>
          </a:prstGeom>
          <a:gradFill>
            <a:gsLst>
              <a:gs pos="0">
                <a:schemeClr val="accen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pl-PL" dirty="0">
                <a:latin typeface="+mj-lt"/>
              </a:rPr>
            </a:br>
            <a:r>
              <a:rPr lang="pl-PL" dirty="0">
                <a:solidFill>
                  <a:schemeClr val="bg1"/>
                </a:solidFill>
                <a:latin typeface="+mj-lt"/>
              </a:rPr>
              <a:t>Inkubator Sežana, Kraška ulica 2, </a:t>
            </a:r>
            <a:r>
              <a:rPr lang="pl-PL" b="0" i="0" dirty="0">
                <a:solidFill>
                  <a:schemeClr val="bg1"/>
                </a:solidFill>
                <a:effectLst/>
                <a:latin typeface="+mj-lt"/>
              </a:rPr>
              <a:t>6210 Sežana</a:t>
            </a:r>
            <a:endParaRPr lang="sl-SI" dirty="0">
              <a:solidFill>
                <a:schemeClr val="bg1"/>
              </a:solidFill>
              <a:latin typeface="+mj-lt"/>
            </a:endParaRPr>
          </a:p>
        </p:txBody>
      </p:sp>
      <p:pic>
        <p:nvPicPr>
          <p:cNvPr id="13" name="Picture 2" descr="Instagram, facebook and twitter icons. Round social media logo set. Isolated instagram, facebook and twitter logotype in circle. Editorial vector. Rivne, Ukraine - November 13, 2020.">
            <a:extLst>
              <a:ext uri="{FF2B5EF4-FFF2-40B4-BE49-F238E27FC236}">
                <a16:creationId xmlns:a16="http://schemas.microsoft.com/office/drawing/2014/main" id="{91D72852-EB4D-1075-57CA-EA6F85EA814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92070" y="7449534"/>
            <a:ext cx="1046825" cy="299187"/>
          </a:xfrm>
          <a:prstGeom prst="rect">
            <a:avLst/>
          </a:prstGeom>
          <a:noFill/>
          <a:extLst>
            <a:ext uri="{909E8E84-426E-40DD-AFC4-6F175D3DCCD1}">
              <a14:hiddenFill xmlns:a14="http://schemas.microsoft.com/office/drawing/2010/main">
                <a:solidFill>
                  <a:srgbClr val="FFFFFF"/>
                </a:solidFill>
              </a14:hiddenFill>
            </a:ext>
          </a:extLst>
        </p:spPr>
      </p:pic>
      <p:sp>
        <p:nvSpPr>
          <p:cNvPr id="14" name="PoljeZBesedilom 13">
            <a:extLst>
              <a:ext uri="{FF2B5EF4-FFF2-40B4-BE49-F238E27FC236}">
                <a16:creationId xmlns:a16="http://schemas.microsoft.com/office/drawing/2014/main" id="{786A14D7-201F-6C98-6634-894673A99CEE}"/>
              </a:ext>
            </a:extLst>
          </p:cNvPr>
          <p:cNvSpPr txBox="1"/>
          <p:nvPr/>
        </p:nvSpPr>
        <p:spPr>
          <a:xfrm>
            <a:off x="5460084" y="7411877"/>
            <a:ext cx="1677062" cy="307777"/>
          </a:xfrm>
          <a:prstGeom prst="rect">
            <a:avLst/>
          </a:prstGeom>
          <a:noFill/>
        </p:spPr>
        <p:txBody>
          <a:bodyPr wrap="none" rtlCol="0">
            <a:spAutoFit/>
          </a:bodyPr>
          <a:lstStyle/>
          <a:p>
            <a:pPr algn="ctr"/>
            <a:r>
              <a:rPr lang="sl-SI" dirty="0">
                <a:solidFill>
                  <a:schemeClr val="tx1"/>
                </a:solidFill>
                <a:latin typeface="+mj-lt"/>
              </a:rPr>
              <a:t>/</a:t>
            </a:r>
            <a:r>
              <a:rPr lang="sl-SI" dirty="0" err="1">
                <a:solidFill>
                  <a:schemeClr val="tx1"/>
                </a:solidFill>
                <a:latin typeface="+mj-lt"/>
              </a:rPr>
              <a:t>spaceappssezana</a:t>
            </a:r>
            <a:endParaRPr lang="sl-SI" dirty="0">
              <a:solidFill>
                <a:schemeClr val="tx1"/>
              </a:solidFill>
              <a:latin typeface="+mj-lt"/>
            </a:endParaRPr>
          </a:p>
        </p:txBody>
      </p:sp>
      <p:pic>
        <p:nvPicPr>
          <p:cNvPr id="15" name="Slika 14">
            <a:extLst>
              <a:ext uri="{FF2B5EF4-FFF2-40B4-BE49-F238E27FC236}">
                <a16:creationId xmlns:a16="http://schemas.microsoft.com/office/drawing/2014/main" id="{423519D0-AB3C-5141-80CE-5C2C91644E69}"/>
              </a:ext>
            </a:extLst>
          </p:cNvPr>
          <p:cNvPicPr>
            <a:picLocks noChangeAspect="1"/>
          </p:cNvPicPr>
          <p:nvPr/>
        </p:nvPicPr>
        <p:blipFill>
          <a:blip r:embed="rId17"/>
          <a:stretch>
            <a:fillRect/>
          </a:stretch>
        </p:blipFill>
        <p:spPr>
          <a:xfrm>
            <a:off x="842356" y="7402845"/>
            <a:ext cx="334733" cy="334733"/>
          </a:xfrm>
          <a:prstGeom prst="rect">
            <a:avLst/>
          </a:prstGeom>
        </p:spPr>
      </p:pic>
      <p:sp>
        <p:nvSpPr>
          <p:cNvPr id="16" name="PoljeZBesedilom 15">
            <a:extLst>
              <a:ext uri="{FF2B5EF4-FFF2-40B4-BE49-F238E27FC236}">
                <a16:creationId xmlns:a16="http://schemas.microsoft.com/office/drawing/2014/main" id="{71807463-59D3-14E2-9F57-6CBB02EBF22D}"/>
              </a:ext>
            </a:extLst>
          </p:cNvPr>
          <p:cNvSpPr txBox="1"/>
          <p:nvPr/>
        </p:nvSpPr>
        <p:spPr>
          <a:xfrm>
            <a:off x="1152679" y="7428201"/>
            <a:ext cx="1571264" cy="307777"/>
          </a:xfrm>
          <a:prstGeom prst="rect">
            <a:avLst/>
          </a:prstGeom>
          <a:noFill/>
        </p:spPr>
        <p:txBody>
          <a:bodyPr wrap="none" rtlCol="0">
            <a:spAutoFit/>
          </a:bodyPr>
          <a:lstStyle/>
          <a:p>
            <a:pPr algn="ctr"/>
            <a:r>
              <a:rPr lang="sl-SI" dirty="0">
                <a:solidFill>
                  <a:schemeClr val="tx1"/>
                </a:solidFill>
                <a:latin typeface="+mj-lt"/>
              </a:rPr>
              <a:t>info@inkubator.si</a:t>
            </a:r>
          </a:p>
        </p:txBody>
      </p:sp>
      <p:pic>
        <p:nvPicPr>
          <p:cNvPr id="17" name="Picture 4" descr="Phone contact icon logo, iPhone Computer Icons Telephone ...">
            <a:extLst>
              <a:ext uri="{FF2B5EF4-FFF2-40B4-BE49-F238E27FC236}">
                <a16:creationId xmlns:a16="http://schemas.microsoft.com/office/drawing/2014/main" id="{72F5A671-612C-5B99-34B9-A4F49E4CF79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27204" y="7429163"/>
            <a:ext cx="352174" cy="352174"/>
          </a:xfrm>
          <a:prstGeom prst="rect">
            <a:avLst/>
          </a:prstGeom>
          <a:noFill/>
          <a:extLst>
            <a:ext uri="{909E8E84-426E-40DD-AFC4-6F175D3DCCD1}">
              <a14:hiddenFill xmlns:a14="http://schemas.microsoft.com/office/drawing/2010/main">
                <a:solidFill>
                  <a:srgbClr val="FFFFFF"/>
                </a:solidFill>
              </a14:hiddenFill>
            </a:ext>
          </a:extLst>
        </p:spPr>
      </p:pic>
      <p:sp>
        <p:nvSpPr>
          <p:cNvPr id="18" name="PoljeZBesedilom 17">
            <a:extLst>
              <a:ext uri="{FF2B5EF4-FFF2-40B4-BE49-F238E27FC236}">
                <a16:creationId xmlns:a16="http://schemas.microsoft.com/office/drawing/2014/main" id="{03AC4495-49CF-20B9-2267-CE3B2FCFE50F}"/>
              </a:ext>
            </a:extLst>
          </p:cNvPr>
          <p:cNvSpPr txBox="1"/>
          <p:nvPr/>
        </p:nvSpPr>
        <p:spPr>
          <a:xfrm>
            <a:off x="3100498" y="7314442"/>
            <a:ext cx="1274708" cy="430887"/>
          </a:xfrm>
          <a:prstGeom prst="rect">
            <a:avLst/>
          </a:prstGeom>
          <a:noFill/>
        </p:spPr>
        <p:txBody>
          <a:bodyPr wrap="none" rtlCol="0">
            <a:spAutoFit/>
          </a:bodyPr>
          <a:lstStyle/>
          <a:p>
            <a:pPr algn="ctr"/>
            <a:br>
              <a:rPr lang="sl-SI" sz="1100" dirty="0">
                <a:solidFill>
                  <a:schemeClr val="tx1"/>
                </a:solidFill>
                <a:latin typeface="+mj-lt"/>
              </a:rPr>
            </a:br>
            <a:r>
              <a:rPr lang="sl-SI" sz="1100" b="0" i="0" dirty="0">
                <a:solidFill>
                  <a:schemeClr val="tx1"/>
                </a:solidFill>
                <a:effectLst/>
                <a:latin typeface="+mj-lt"/>
              </a:rPr>
              <a:t>+386 5 7313 500</a:t>
            </a:r>
            <a:endParaRPr lang="sl-SI" sz="1100" dirty="0">
              <a:solidFill>
                <a:schemeClr val="tx1"/>
              </a:solidFill>
              <a:latin typeface="+mj-lt"/>
            </a:endParaRPr>
          </a:p>
        </p:txBody>
      </p:sp>
    </p:spTree>
    <p:extLst>
      <p:ext uri="{BB962C8B-B14F-4D97-AF65-F5344CB8AC3E}">
        <p14:creationId xmlns:p14="http://schemas.microsoft.com/office/powerpoint/2010/main" val="43912888"/>
      </p:ext>
    </p:extLst>
  </p:cSld>
  <p:clrMapOvr>
    <a:masterClrMapping/>
  </p:clrMapOvr>
</p:sld>
</file>

<file path=ppt/theme/theme1.xml><?xml version="1.0" encoding="utf-8"?>
<a:theme xmlns:a="http://schemas.openxmlformats.org/drawingml/2006/main" name="SpaceApps">
  <a:themeElements>
    <a:clrScheme name="Simple Light">
      <a:dk1>
        <a:srgbClr val="000000"/>
      </a:dk1>
      <a:lt1>
        <a:srgbClr val="FFFFFF"/>
      </a:lt1>
      <a:dk2>
        <a:srgbClr val="07173F"/>
      </a:dk2>
      <a:lt2>
        <a:srgbClr val="EBEBEB"/>
      </a:lt2>
      <a:accent1>
        <a:srgbClr val="0042A6"/>
      </a:accent1>
      <a:accent2>
        <a:srgbClr val="0960E1"/>
      </a:accent2>
      <a:accent3>
        <a:srgbClr val="2E96F5"/>
      </a:accent3>
      <a:accent4>
        <a:srgbClr val="FFFFFF"/>
      </a:accent4>
      <a:accent5>
        <a:srgbClr val="FFFFFF"/>
      </a:accent5>
      <a:accent6>
        <a:srgbClr val="EAFE07"/>
      </a:accent6>
      <a:hlink>
        <a:srgbClr val="E437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569</Words>
  <Application>Microsoft Office PowerPoint</Application>
  <PresentationFormat>Po meri</PresentationFormat>
  <Paragraphs>37</Paragraphs>
  <Slides>2</Slides>
  <Notes>2</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vt:i4>
      </vt:variant>
    </vt:vector>
  </HeadingPairs>
  <TitlesOfParts>
    <vt:vector size="8" baseType="lpstr">
      <vt:lpstr>Overpass SemiBold</vt:lpstr>
      <vt:lpstr>Arial</vt:lpstr>
      <vt:lpstr>Overpass</vt:lpstr>
      <vt:lpstr>Fira Sans Black</vt:lpstr>
      <vt:lpstr>Overpass ExtraBold</vt:lpstr>
      <vt:lpstr>SpaceApps</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cp:lastModifiedBy>Dorijan Maršič</cp:lastModifiedBy>
  <cp:revision>4</cp:revision>
  <dcterms:modified xsi:type="dcterms:W3CDTF">2024-02-19T10:11:02Z</dcterms:modified>
</cp:coreProperties>
</file>