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7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6FDDF"/>
    <a:srgbClr val="FDFFEF"/>
    <a:srgbClr val="FFE1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13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4233BA2E-D574-0896-093E-D9E0C062862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94AA6F3-4102-CD9D-3EC6-80775C69F30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0ED15-AAAD-4B89-BA16-738DBAB57759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83096B7-861D-95DF-4797-3761A6A0C1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1146E86-305B-F0B8-2B68-EE57B8DD627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8B1C09-AFDC-48B3-A699-13FF5A7F1B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05290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3DF6E2-1C00-4D71-BD17-C9C49C92D74B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26D96-C7E4-4241-B9F6-1C2C4876B4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484959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880CB-629E-4D5F-ACE3-9C07B94A69E0}" type="datetime1">
              <a:rPr lang="fr-FR" smtClean="0"/>
              <a:t>14/03/2025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Call of Interest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8FAC-D226-4E95-97E5-9AE14B7D60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1879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083E-912D-49B4-B871-4EB3B3833970}" type="datetime1">
              <a:rPr lang="fr-FR" smtClean="0"/>
              <a:t>14/03/2025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Call of Interest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8FAC-D226-4E95-97E5-9AE14B7D60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2108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777C-1592-462E-AD17-DE4C120B0A27}" type="datetime1">
              <a:rPr lang="fr-FR" smtClean="0"/>
              <a:t>14/03/2025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Call of Interest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8FAC-D226-4E95-97E5-9AE14B7D60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045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8CAF6-BCB5-4FC9-9025-5CA62C1DB879}" type="datetime1">
              <a:rPr lang="fr-FR" smtClean="0"/>
              <a:t>14/03/2025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Call of Interest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8FAC-D226-4E95-97E5-9AE14B7D60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8903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104A-E1F6-4B66-8DBA-8A78072C4528}" type="datetime1">
              <a:rPr lang="fr-FR" smtClean="0"/>
              <a:t>14/03/2025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Call of Interest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8FAC-D226-4E95-97E5-9AE14B7D60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8025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EA9ED-5F1E-4D22-8F33-B3D3529744C8}" type="datetime1">
              <a:rPr lang="fr-FR" smtClean="0"/>
              <a:t>14/03/2025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Call of Interest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8FAC-D226-4E95-97E5-9AE14B7D60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4857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1FD22-09CC-42E0-AE2D-2D7146A1A3E3}" type="datetime1">
              <a:rPr lang="fr-FR" smtClean="0"/>
              <a:t>14/03/2025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Call of Interest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8FAC-D226-4E95-97E5-9AE14B7D60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5249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F72D-40F7-43DB-9285-DC2321C4D097}" type="datetime1">
              <a:rPr lang="fr-FR" smtClean="0"/>
              <a:t>14/03/2025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Call of Interest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8FAC-D226-4E95-97E5-9AE14B7D60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0818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1067-C83B-4E13-B4F3-8DDC5CB44333}" type="datetime1">
              <a:rPr lang="fr-FR" smtClean="0"/>
              <a:t>14/03/2025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Call of Interest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8FAC-D226-4E95-97E5-9AE14B7D60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6928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7166E-376E-4A29-8260-55D0E123D537}" type="datetime1">
              <a:rPr lang="fr-FR" smtClean="0"/>
              <a:t>14/03/2025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Call of Interest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8FAC-D226-4E95-97E5-9AE14B7D60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3299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921DB-FAD7-45C9-8B8B-4DF29B3B12D5}" type="datetime1">
              <a:rPr lang="fr-FR" smtClean="0"/>
              <a:t>14/03/2025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Call of Interest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8FAC-D226-4E95-97E5-9AE14B7D60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441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9483F-95BD-4835-9612-B03955DD4615}" type="datetime1">
              <a:rPr lang="fr-FR" smtClean="0"/>
              <a:t>14/03/2025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Call of Interest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F8FAC-D226-4E95-97E5-9AE14B7D60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2456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C7C660CD-757E-9BC2-B78B-A90DD1DA7CE0}"/>
              </a:ext>
            </a:extLst>
          </p:cNvPr>
          <p:cNvSpPr txBox="1"/>
          <p:nvPr/>
        </p:nvSpPr>
        <p:spPr>
          <a:xfrm>
            <a:off x="3600439" y="2993204"/>
            <a:ext cx="3409269" cy="1019617"/>
          </a:xfrm>
          <a:prstGeom prst="rect">
            <a:avLst/>
          </a:prstGeom>
          <a:noFill/>
          <a:ln w="12700">
            <a:solidFill>
              <a:srgbClr val="2F528F"/>
            </a:solidFill>
          </a:ln>
        </p:spPr>
        <p:txBody>
          <a:bodyPr wrap="square" lIns="31862" tIns="31862" rIns="31862" bIns="31862" rtlCol="0">
            <a:noAutofit/>
          </a:bodyPr>
          <a:lstStyle/>
          <a:p>
            <a:pPr>
              <a:lnSpc>
                <a:spcPts val="1071"/>
              </a:lnSpc>
              <a:tabLst>
                <a:tab pos="312493" algn="l"/>
              </a:tabLst>
            </a:pPr>
            <a:endParaRPr lang="fr-FR" sz="974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5">
            <a:extLst>
              <a:ext uri="{FF2B5EF4-FFF2-40B4-BE49-F238E27FC236}">
                <a16:creationId xmlns:a16="http://schemas.microsoft.com/office/drawing/2014/main" id="{C48EC3AC-6B12-5163-4039-46A6F324CD22}"/>
              </a:ext>
            </a:extLst>
          </p:cNvPr>
          <p:cNvCxnSpPr>
            <a:cxnSpLocks/>
          </p:cNvCxnSpPr>
          <p:nvPr/>
        </p:nvCxnSpPr>
        <p:spPr>
          <a:xfrm>
            <a:off x="2363567" y="727278"/>
            <a:ext cx="460800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ED91C320-1ADC-4F83-B352-A631D8424BA3}"/>
              </a:ext>
            </a:extLst>
          </p:cNvPr>
          <p:cNvSpPr/>
          <p:nvPr/>
        </p:nvSpPr>
        <p:spPr>
          <a:xfrm>
            <a:off x="7116864" y="1938204"/>
            <a:ext cx="1911739" cy="140693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776" rIns="33655" rtlCol="0" anchor="ctr"/>
          <a:lstStyle/>
          <a:p>
            <a:r>
              <a:rPr lang="fr-FR" sz="92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 </a:t>
            </a:r>
            <a:r>
              <a:rPr lang="fr-FR" sz="929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  <a:r>
              <a:rPr lang="fr-FR" sz="92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endParaRPr lang="en-GB" sz="929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797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929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Website</a:t>
            </a:r>
            <a:r>
              <a:rPr lang="fr-FR" sz="92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endParaRPr lang="fr-FR" sz="797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92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Size : </a:t>
            </a:r>
            <a:r>
              <a:rPr lang="fr-FR" sz="9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Start-Up or SME or </a:t>
            </a:r>
            <a:r>
              <a:rPr lang="fr-FR" sz="9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MidCap</a:t>
            </a:r>
            <a:r>
              <a:rPr lang="fr-FR" sz="9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fr-FR" sz="9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fr-FR" sz="9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Institute or </a:t>
            </a:r>
            <a:r>
              <a:rPr lang="fr-FR" sz="9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endParaRPr lang="fr-FR" sz="929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797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92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Establishment </a:t>
            </a:r>
            <a:r>
              <a:rPr lang="fr-FR" sz="929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r>
              <a:rPr lang="fr-FR" sz="92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endParaRPr lang="fr-FR" sz="929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92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Intra-</a:t>
            </a:r>
            <a:r>
              <a:rPr lang="fr-FR" sz="929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</a:t>
            </a:r>
            <a:r>
              <a:rPr lang="fr-FR" sz="92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VAT 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B9E006-64EF-2943-0426-DE95F6451A22}"/>
              </a:ext>
            </a:extLst>
          </p:cNvPr>
          <p:cNvSpPr/>
          <p:nvPr/>
        </p:nvSpPr>
        <p:spPr>
          <a:xfrm>
            <a:off x="7090099" y="1573016"/>
            <a:ext cx="1911739" cy="25489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776" rIns="33655" rtlCol="0" anchor="ctr"/>
          <a:lstStyle/>
          <a:p>
            <a:pPr algn="ctr"/>
            <a:r>
              <a:rPr lang="fr-FR" sz="115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</a:t>
            </a:r>
            <a:r>
              <a:rPr lang="fr-FR" sz="115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Information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4C3E860-D489-1A5A-E8CF-5C32503973E6}"/>
              </a:ext>
            </a:extLst>
          </p:cNvPr>
          <p:cNvSpPr/>
          <p:nvPr/>
        </p:nvSpPr>
        <p:spPr>
          <a:xfrm>
            <a:off x="7116863" y="3450943"/>
            <a:ext cx="1911739" cy="90312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776" rIns="33655" rtlCol="0" anchor="ctr"/>
          <a:lstStyle/>
          <a:p>
            <a:r>
              <a:rPr lang="fr-FR" sz="92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 - Country :</a:t>
            </a:r>
            <a:endParaRPr lang="fr-FR" sz="797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797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929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92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 - Cluster organisation :</a:t>
            </a:r>
          </a:p>
          <a:p>
            <a:endParaRPr lang="fr-FR" sz="929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itre 1">
            <a:extLst>
              <a:ext uri="{FF2B5EF4-FFF2-40B4-BE49-F238E27FC236}">
                <a16:creationId xmlns:a16="http://schemas.microsoft.com/office/drawing/2014/main" id="{BD3C252D-1E4D-1E73-F52A-AC6D0EE6D9C1}"/>
              </a:ext>
            </a:extLst>
          </p:cNvPr>
          <p:cNvSpPr txBox="1">
            <a:spLocks/>
          </p:cNvSpPr>
          <p:nvPr/>
        </p:nvSpPr>
        <p:spPr>
          <a:xfrm>
            <a:off x="2389776" y="153733"/>
            <a:ext cx="4608000" cy="477935"/>
          </a:xfrm>
          <a:prstGeom prst="rect">
            <a:avLst/>
          </a:prstGeom>
        </p:spPr>
        <p:txBody>
          <a:bodyPr vert="horz" lIns="65756" tIns="32878" rIns="65756" bIns="32878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11273C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 algn="ctr" defTabSz="657565">
              <a:defRPr/>
            </a:pPr>
            <a:r>
              <a:rPr lang="fr-FR" sz="2478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OF THE COMPANY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7EEB560-2F01-8DFD-9423-4B0F7787FF63}"/>
              </a:ext>
            </a:extLst>
          </p:cNvPr>
          <p:cNvSpPr/>
          <p:nvPr/>
        </p:nvSpPr>
        <p:spPr>
          <a:xfrm>
            <a:off x="7116863" y="5440075"/>
            <a:ext cx="1911740" cy="679917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776" rIns="33655" rtlCol="0" anchor="t"/>
          <a:lstStyle/>
          <a:p>
            <a:r>
              <a:rPr lang="fr-FR" sz="929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Markets</a:t>
            </a:r>
            <a:r>
              <a:rPr lang="fr-FR" sz="92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Main Clients : </a:t>
            </a:r>
            <a:endParaRPr lang="fr-FR" sz="266" dirty="0">
              <a:solidFill>
                <a:schemeClr val="bg1"/>
              </a:solidFill>
            </a:endParaRPr>
          </a:p>
          <a:p>
            <a:endParaRPr lang="fr-FR" sz="929" dirty="0">
              <a:solidFill>
                <a:schemeClr val="bg1"/>
              </a:solidFill>
            </a:endParaRPr>
          </a:p>
          <a:p>
            <a:endParaRPr lang="fr-FR" sz="929" dirty="0">
              <a:solidFill>
                <a:schemeClr val="bg1"/>
              </a:solidFill>
            </a:endParaRPr>
          </a:p>
          <a:p>
            <a:endParaRPr lang="fr-FR" sz="929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Titre 1">
            <a:extLst>
              <a:ext uri="{FF2B5EF4-FFF2-40B4-BE49-F238E27FC236}">
                <a16:creationId xmlns:a16="http://schemas.microsoft.com/office/drawing/2014/main" id="{12D7FE38-09B9-C5B2-A118-10EAA7EBD121}"/>
              </a:ext>
            </a:extLst>
          </p:cNvPr>
          <p:cNvSpPr txBox="1">
            <a:spLocks/>
          </p:cNvSpPr>
          <p:nvPr/>
        </p:nvSpPr>
        <p:spPr>
          <a:xfrm>
            <a:off x="2363567" y="705531"/>
            <a:ext cx="4608000" cy="477935"/>
          </a:xfrm>
          <a:prstGeom prst="rect">
            <a:avLst/>
          </a:prstGeom>
        </p:spPr>
        <p:txBody>
          <a:bodyPr vert="horz" lIns="65756" tIns="32878" rIns="65756" bIns="32878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11273C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 algn="ctr" defTabSz="657565">
              <a:defRPr/>
            </a:pPr>
            <a:r>
              <a:rPr lang="fr-F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Topic</a:t>
            </a:r>
          </a:p>
        </p:txBody>
      </p:sp>
      <p:grpSp>
        <p:nvGrpSpPr>
          <p:cNvPr id="112" name="Groupe 111">
            <a:extLst>
              <a:ext uri="{FF2B5EF4-FFF2-40B4-BE49-F238E27FC236}">
                <a16:creationId xmlns:a16="http://schemas.microsoft.com/office/drawing/2014/main" id="{D8C8A2E5-A707-3257-CC79-4F76636B9A51}"/>
              </a:ext>
            </a:extLst>
          </p:cNvPr>
          <p:cNvGrpSpPr/>
          <p:nvPr/>
        </p:nvGrpSpPr>
        <p:grpSpPr>
          <a:xfrm>
            <a:off x="110777" y="1384397"/>
            <a:ext cx="6898931" cy="2631941"/>
            <a:chOff x="142643" y="2862854"/>
            <a:chExt cx="6898931" cy="2631941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831260D-4199-88E9-46D5-97DDCFA2B0DF}"/>
                </a:ext>
              </a:extLst>
            </p:cNvPr>
            <p:cNvSpPr/>
            <p:nvPr/>
          </p:nvSpPr>
          <p:spPr>
            <a:xfrm>
              <a:off x="3680272" y="4479132"/>
              <a:ext cx="2873641" cy="1015663"/>
            </a:xfrm>
            <a:prstGeom prst="rect">
              <a:avLst/>
            </a:prstGeom>
          </p:spPr>
          <p:txBody>
            <a:bodyPr wrap="square" lIns="38832" rIns="38832">
              <a:spAutoFit/>
            </a:bodyPr>
            <a:lstStyle/>
            <a:p>
              <a:r>
                <a:rPr lang="fr-FR" sz="9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Technology </a:t>
              </a:r>
              <a:r>
                <a:rPr lang="fr-FR" sz="900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Research</a:t>
              </a:r>
              <a:endParaRPr lang="fr-FR" sz="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fr-FR" sz="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fr-FR" sz="9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Technology </a:t>
              </a:r>
              <a:r>
                <a:rPr lang="fr-FR" sz="900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Development</a:t>
              </a:r>
              <a:endParaRPr lang="fr-FR" sz="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fr-FR" sz="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fr-FR" sz="9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Prototype</a:t>
              </a:r>
            </a:p>
            <a:p>
              <a:endParaRPr lang="fr-FR" sz="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fr-FR" sz="900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Already</a:t>
              </a:r>
              <a:r>
                <a:rPr lang="fr-FR" sz="9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on the </a:t>
              </a:r>
              <a:r>
                <a:rPr lang="fr-FR" sz="900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market</a:t>
              </a:r>
              <a:endParaRPr lang="fr-FR" sz="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766D0EF-E938-8BE6-9EDC-260459F72A23}"/>
                </a:ext>
              </a:extLst>
            </p:cNvPr>
            <p:cNvSpPr/>
            <p:nvPr/>
          </p:nvSpPr>
          <p:spPr>
            <a:xfrm>
              <a:off x="3680272" y="4269236"/>
              <a:ext cx="1300036" cy="149913"/>
            </a:xfrm>
            <a:prstGeom prst="rect">
              <a:avLst/>
            </a:prstGeom>
          </p:spPr>
          <p:txBody>
            <a:bodyPr wrap="none" lIns="0" tIns="0" rIns="0" bIns="0" anchor="t">
              <a:spAutoFit/>
            </a:bodyPr>
            <a:lstStyle/>
            <a:p>
              <a:r>
                <a:rPr lang="fr-FR" sz="974" b="1" i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Stage of </a:t>
              </a:r>
              <a:r>
                <a:rPr lang="fr-FR" sz="974" b="1" i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development</a:t>
              </a:r>
              <a:endParaRPr lang="fr-FR" sz="974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42530FE0-AB41-6D74-9870-8C8112D6224B}"/>
                </a:ext>
              </a:extLst>
            </p:cNvPr>
            <p:cNvSpPr/>
            <p:nvPr/>
          </p:nvSpPr>
          <p:spPr>
            <a:xfrm>
              <a:off x="142643" y="4272489"/>
              <a:ext cx="1445909" cy="149913"/>
            </a:xfrm>
            <a:prstGeom prst="rect">
              <a:avLst/>
            </a:prstGeom>
          </p:spPr>
          <p:txBody>
            <a:bodyPr wrap="none" lIns="0" tIns="0" rIns="0" bIns="0" anchor="t">
              <a:spAutoFit/>
            </a:bodyPr>
            <a:lstStyle/>
            <a:p>
              <a:r>
                <a:rPr lang="fr-FR" sz="974" b="1" i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Technical specifications</a:t>
              </a:r>
            </a:p>
          </p:txBody>
        </p:sp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696F4836-0F99-8899-93D7-BCAD662619EF}"/>
                </a:ext>
              </a:extLst>
            </p:cNvPr>
            <p:cNvSpPr txBox="1"/>
            <p:nvPr/>
          </p:nvSpPr>
          <p:spPr>
            <a:xfrm>
              <a:off x="142645" y="4474061"/>
              <a:ext cx="3409269" cy="1017217"/>
            </a:xfrm>
            <a:prstGeom prst="rect">
              <a:avLst/>
            </a:prstGeom>
            <a:noFill/>
            <a:ln w="12700">
              <a:solidFill>
                <a:srgbClr val="2F528F"/>
              </a:solidFill>
            </a:ln>
          </p:spPr>
          <p:txBody>
            <a:bodyPr wrap="square" lIns="31862" tIns="31862" rIns="31862" bIns="31862" rtlCol="0">
              <a:noAutofit/>
            </a:bodyPr>
            <a:lstStyle/>
            <a:p>
              <a:pPr algn="just">
                <a:lnSpc>
                  <a:spcPts val="1071"/>
                </a:lnSpc>
                <a:tabLst>
                  <a:tab pos="312493" algn="l"/>
                </a:tabLst>
              </a:pPr>
              <a:r>
                <a:rPr lang="fr-FR" sz="1000" i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Share </a:t>
              </a:r>
              <a:r>
                <a:rPr lang="fr-FR" sz="1000" i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any</a:t>
              </a:r>
              <a:r>
                <a:rPr lang="fr-FR" sz="1000" i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1000" i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useful</a:t>
              </a:r>
              <a:r>
                <a:rPr lang="fr-FR" sz="1000" i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data or information </a:t>
              </a:r>
              <a:r>
                <a:rPr lang="fr-FR" sz="1000" i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related</a:t>
              </a:r>
              <a:r>
                <a:rPr lang="fr-FR" sz="1000" i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to the performance of </a:t>
              </a:r>
              <a:r>
                <a:rPr lang="fr-FR" sz="1000" i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</a:t>
              </a:r>
              <a:r>
                <a:rPr lang="fr-FR" sz="1000" i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1000" i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technology</a:t>
              </a:r>
              <a:r>
                <a:rPr lang="fr-FR" sz="1000" i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algn="just">
                <a:lnSpc>
                  <a:spcPts val="1071"/>
                </a:lnSpc>
                <a:tabLst>
                  <a:tab pos="312493" algn="l"/>
                </a:tabLst>
              </a:pPr>
              <a:r>
                <a:rPr lang="fr-FR" sz="1000" i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(Maximum : 370 </a:t>
              </a:r>
              <a:r>
                <a:rPr lang="fr-FR" sz="1000" i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characters</a:t>
              </a:r>
              <a:r>
                <a:rPr lang="fr-FR" sz="1000" i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282D3FE2-B173-586A-9FD3-9A733069791D}"/>
                </a:ext>
              </a:extLst>
            </p:cNvPr>
            <p:cNvSpPr/>
            <p:nvPr/>
          </p:nvSpPr>
          <p:spPr>
            <a:xfrm>
              <a:off x="6734395" y="4549592"/>
              <a:ext cx="129441" cy="129441"/>
            </a:xfrm>
            <a:prstGeom prst="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94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1A350FBD-210F-CE03-3BCE-20D709F466FA}"/>
                </a:ext>
              </a:extLst>
            </p:cNvPr>
            <p:cNvSpPr/>
            <p:nvPr/>
          </p:nvSpPr>
          <p:spPr>
            <a:xfrm>
              <a:off x="6734395" y="4795293"/>
              <a:ext cx="129441" cy="129441"/>
            </a:xfrm>
            <a:prstGeom prst="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94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CD01F9EB-5D82-9A90-98E1-68F9AAE1DC48}"/>
                </a:ext>
              </a:extLst>
            </p:cNvPr>
            <p:cNvSpPr/>
            <p:nvPr/>
          </p:nvSpPr>
          <p:spPr>
            <a:xfrm>
              <a:off x="6734395" y="5040948"/>
              <a:ext cx="129441" cy="129441"/>
            </a:xfrm>
            <a:prstGeom prst="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94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2FEBEF3B-D690-A300-A571-8622E794052A}"/>
                </a:ext>
              </a:extLst>
            </p:cNvPr>
            <p:cNvSpPr/>
            <p:nvPr/>
          </p:nvSpPr>
          <p:spPr>
            <a:xfrm>
              <a:off x="6734395" y="5296151"/>
              <a:ext cx="129441" cy="129441"/>
            </a:xfrm>
            <a:prstGeom prst="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94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" name="ZoneTexte 103">
              <a:extLst>
                <a:ext uri="{FF2B5EF4-FFF2-40B4-BE49-F238E27FC236}">
                  <a16:creationId xmlns:a16="http://schemas.microsoft.com/office/drawing/2014/main" id="{62E52E19-E7A6-6140-7CC5-DE3A7E63BD7F}"/>
                </a:ext>
              </a:extLst>
            </p:cNvPr>
            <p:cNvSpPr txBox="1"/>
            <p:nvPr/>
          </p:nvSpPr>
          <p:spPr>
            <a:xfrm>
              <a:off x="3632305" y="3051473"/>
              <a:ext cx="3409269" cy="1120016"/>
            </a:xfrm>
            <a:prstGeom prst="rect">
              <a:avLst/>
            </a:prstGeom>
            <a:noFill/>
            <a:ln w="12700">
              <a:solidFill>
                <a:srgbClr val="2F528F"/>
              </a:solidFill>
            </a:ln>
          </p:spPr>
          <p:txBody>
            <a:bodyPr wrap="square" lIns="31862" tIns="31862" rIns="31862" bIns="31862" rtlCol="0">
              <a:noAutofit/>
            </a:bodyPr>
            <a:lstStyle/>
            <a:p>
              <a:pPr>
                <a:lnSpc>
                  <a:spcPts val="1062"/>
                </a:lnSpc>
              </a:pPr>
              <a:r>
                <a:rPr lang="fr-FR" sz="1000" i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Explain</a:t>
              </a:r>
              <a:r>
                <a:rPr lang="fr-FR" sz="1000" i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the main </a:t>
              </a:r>
              <a:r>
                <a:rPr lang="fr-FR" sz="1000" i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advantage</a:t>
              </a:r>
              <a:r>
                <a:rPr lang="fr-FR" sz="1000" i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of </a:t>
              </a:r>
              <a:r>
                <a:rPr lang="fr-FR" sz="1000" i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</a:t>
              </a:r>
              <a:r>
                <a:rPr lang="fr-FR" sz="1000" i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innovation / the </a:t>
              </a:r>
              <a:r>
                <a:rPr lang="fr-FR" sz="1000" i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added</a:t>
              </a:r>
              <a:r>
                <a:rPr lang="fr-FR" sz="1000" i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value.</a:t>
              </a:r>
            </a:p>
            <a:p>
              <a:pPr>
                <a:lnSpc>
                  <a:spcPts val="1062"/>
                </a:lnSpc>
              </a:pPr>
              <a:r>
                <a:rPr lang="fr-FR" sz="1000" i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(Maximum : 370 </a:t>
              </a:r>
              <a:r>
                <a:rPr lang="fr-FR" sz="1000" i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characters</a:t>
              </a:r>
              <a:r>
                <a:rPr lang="fr-FR" sz="1000" i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  <a:p>
              <a:pPr>
                <a:lnSpc>
                  <a:spcPts val="1062"/>
                </a:lnSpc>
              </a:pPr>
              <a:endParaRPr lang="fr-FR" sz="1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53299F51-FA25-70F5-FDFC-53B0CFAA0C21}"/>
                </a:ext>
              </a:extLst>
            </p:cNvPr>
            <p:cNvSpPr/>
            <p:nvPr/>
          </p:nvSpPr>
          <p:spPr>
            <a:xfrm>
              <a:off x="3680272" y="2862855"/>
              <a:ext cx="1059585" cy="149913"/>
            </a:xfrm>
            <a:prstGeom prst="rect">
              <a:avLst/>
            </a:prstGeom>
          </p:spPr>
          <p:txBody>
            <a:bodyPr wrap="none" lIns="0" tIns="0" rIns="0" bIns="0" anchor="t">
              <a:spAutoFit/>
            </a:bodyPr>
            <a:lstStyle/>
            <a:p>
              <a:r>
                <a:rPr lang="fr-FR" sz="974" b="1" i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Value proposition</a:t>
              </a: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29B916F1-D6E1-6D68-2F4D-500B8881434E}"/>
                </a:ext>
              </a:extLst>
            </p:cNvPr>
            <p:cNvSpPr/>
            <p:nvPr/>
          </p:nvSpPr>
          <p:spPr>
            <a:xfrm>
              <a:off x="142645" y="2862854"/>
              <a:ext cx="1413849" cy="149913"/>
            </a:xfrm>
            <a:prstGeom prst="rect">
              <a:avLst/>
            </a:prstGeom>
          </p:spPr>
          <p:txBody>
            <a:bodyPr wrap="none" lIns="0" tIns="0" rIns="0" bIns="0" anchor="ctr" anchorCtr="1">
              <a:spAutoFit/>
            </a:bodyPr>
            <a:lstStyle/>
            <a:p>
              <a:r>
                <a:rPr lang="fr-FR" sz="974" b="1" i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Technology description</a:t>
              </a:r>
            </a:p>
          </p:txBody>
        </p:sp>
      </p:grpSp>
      <p:sp>
        <p:nvSpPr>
          <p:cNvPr id="113" name="Rectangle 112">
            <a:extLst>
              <a:ext uri="{FF2B5EF4-FFF2-40B4-BE49-F238E27FC236}">
                <a16:creationId xmlns:a16="http://schemas.microsoft.com/office/drawing/2014/main" id="{7E8DDFC0-E33A-9F73-EF42-3C2A03D28F51}"/>
              </a:ext>
            </a:extLst>
          </p:cNvPr>
          <p:cNvSpPr/>
          <p:nvPr/>
        </p:nvSpPr>
        <p:spPr>
          <a:xfrm>
            <a:off x="110779" y="4128889"/>
            <a:ext cx="3359894" cy="149913"/>
          </a:xfrm>
          <a:prstGeom prst="rect">
            <a:avLst/>
          </a:prstGeom>
        </p:spPr>
        <p:txBody>
          <a:bodyPr wrap="none" lIns="0" tIns="0" rIns="0" bIns="0" anchor="t">
            <a:spAutoFit/>
          </a:bodyPr>
          <a:lstStyle/>
          <a:p>
            <a:r>
              <a:rPr lang="fr-FR" sz="974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</a:t>
            </a:r>
            <a:r>
              <a:rPr lang="fr-FR" sz="974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how the </a:t>
            </a:r>
            <a:r>
              <a:rPr lang="fr-FR" sz="974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  <a:r>
              <a:rPr lang="fr-FR" sz="974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74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fr-FR" sz="974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solve the challenge ? </a:t>
            </a:r>
          </a:p>
        </p:txBody>
      </p:sp>
      <p:pic>
        <p:nvPicPr>
          <p:cNvPr id="163" name="Graphique 162" descr="Plan avec un remplissage uni">
            <a:extLst>
              <a:ext uri="{FF2B5EF4-FFF2-40B4-BE49-F238E27FC236}">
                <a16:creationId xmlns:a16="http://schemas.microsoft.com/office/drawing/2014/main" id="{1AC9AD6E-53C6-2AB8-D842-C665AD3C0A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71273" y="1344880"/>
            <a:ext cx="212855" cy="212855"/>
          </a:xfrm>
          <a:prstGeom prst="rect">
            <a:avLst/>
          </a:prstGeom>
        </p:spPr>
      </p:pic>
      <p:pic>
        <p:nvPicPr>
          <p:cNvPr id="164" name="Graphique 163" descr="Main de robot avec un remplissage uni">
            <a:extLst>
              <a:ext uri="{FF2B5EF4-FFF2-40B4-BE49-F238E27FC236}">
                <a16:creationId xmlns:a16="http://schemas.microsoft.com/office/drawing/2014/main" id="{3C6C906C-F5AC-04C3-6D31-EF06933756E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61270" y="4071370"/>
            <a:ext cx="245900" cy="245900"/>
          </a:xfrm>
          <a:prstGeom prst="rect">
            <a:avLst/>
          </a:prstGeom>
        </p:spPr>
      </p:pic>
      <p:sp>
        <p:nvSpPr>
          <p:cNvPr id="168" name="Rectangle 167">
            <a:extLst>
              <a:ext uri="{FF2B5EF4-FFF2-40B4-BE49-F238E27FC236}">
                <a16:creationId xmlns:a16="http://schemas.microsoft.com/office/drawing/2014/main" id="{73473CE8-4127-B6F0-DFB1-83DFB5FAE515}"/>
              </a:ext>
            </a:extLst>
          </p:cNvPr>
          <p:cNvSpPr/>
          <p:nvPr/>
        </p:nvSpPr>
        <p:spPr>
          <a:xfrm>
            <a:off x="4589661" y="4138414"/>
            <a:ext cx="1779333" cy="149913"/>
          </a:xfrm>
          <a:prstGeom prst="rect">
            <a:avLst/>
          </a:prstGeom>
        </p:spPr>
        <p:txBody>
          <a:bodyPr wrap="none" lIns="0" tIns="0" rIns="0" bIns="0" anchor="t">
            <a:spAutoFit/>
          </a:bodyPr>
          <a:lstStyle/>
          <a:p>
            <a:r>
              <a:rPr lang="fr-FR" sz="974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Relevant </a:t>
            </a:r>
            <a:r>
              <a:rPr lang="fr-FR" sz="974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</a:t>
            </a:r>
            <a:r>
              <a:rPr lang="fr-FR" sz="974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74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endParaRPr lang="fr-FR" sz="974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9" name="Graphique 168" descr="Ruban avec un remplissage uni">
            <a:extLst>
              <a:ext uri="{FF2B5EF4-FFF2-40B4-BE49-F238E27FC236}">
                <a16:creationId xmlns:a16="http://schemas.microsoft.com/office/drawing/2014/main" id="{4FAC6614-B6FC-D09A-82C4-72082D9D9AF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396335" y="4095997"/>
            <a:ext cx="214905" cy="214905"/>
          </a:xfrm>
          <a:prstGeom prst="rect">
            <a:avLst/>
          </a:prstGeom>
        </p:spPr>
      </p:pic>
      <p:pic>
        <p:nvPicPr>
          <p:cNvPr id="171" name="Image 170" descr="Une image contenant texte, Police, logo, symbole&#10;&#10;Description générée automatiquement">
            <a:extLst>
              <a:ext uri="{FF2B5EF4-FFF2-40B4-BE49-F238E27FC236}">
                <a16:creationId xmlns:a16="http://schemas.microsoft.com/office/drawing/2014/main" id="{6858F525-FCFC-CD18-F46E-6BA861AE0C3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9382" y="6476077"/>
            <a:ext cx="1558265" cy="296634"/>
          </a:xfrm>
          <a:prstGeom prst="rect">
            <a:avLst/>
          </a:prstGeom>
        </p:spPr>
      </p:pic>
      <p:pic>
        <p:nvPicPr>
          <p:cNvPr id="173" name="Image 172">
            <a:extLst>
              <a:ext uri="{FF2B5EF4-FFF2-40B4-BE49-F238E27FC236}">
                <a16:creationId xmlns:a16="http://schemas.microsoft.com/office/drawing/2014/main" id="{3B2DBCF4-AA34-026A-0753-53B63C9FF40D}"/>
              </a:ext>
            </a:extLst>
          </p:cNvPr>
          <p:cNvPicPr>
            <a:picLocks noChangeAspect="1"/>
          </p:cNvPicPr>
          <p:nvPr/>
        </p:nvPicPr>
        <p:blipFill>
          <a:blip r:embed="rId9">
            <a:alphaModFix amt="40000"/>
          </a:blip>
          <a:stretch>
            <a:fillRect/>
          </a:stretch>
        </p:blipFill>
        <p:spPr>
          <a:xfrm>
            <a:off x="4693776" y="6304791"/>
            <a:ext cx="1392475" cy="537688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D05D14B0-D117-0C72-AD10-15B038C2BC6B}"/>
              </a:ext>
            </a:extLst>
          </p:cNvPr>
          <p:cNvSpPr txBox="1"/>
          <p:nvPr/>
        </p:nvSpPr>
        <p:spPr>
          <a:xfrm>
            <a:off x="110777" y="4342740"/>
            <a:ext cx="4347975" cy="1782342"/>
          </a:xfrm>
          <a:prstGeom prst="rect">
            <a:avLst/>
          </a:prstGeom>
          <a:noFill/>
          <a:ln w="12700">
            <a:solidFill>
              <a:srgbClr val="2F528F"/>
            </a:solidFill>
          </a:ln>
        </p:spPr>
        <p:txBody>
          <a:bodyPr wrap="square" lIns="31862" tIns="31862" rIns="31862" bIns="31862" rtlCol="0">
            <a:noAutofit/>
          </a:bodyPr>
          <a:lstStyle/>
          <a:p>
            <a:pPr algn="just">
              <a:lnSpc>
                <a:spcPts val="1062"/>
              </a:lnSpc>
            </a:pPr>
            <a:r>
              <a:rPr lang="fr-FR" sz="10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lang="fr-FR" sz="1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fr-FR" sz="10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fr-FR" sz="1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</a:t>
            </a:r>
            <a:r>
              <a:rPr lang="fr-FR" sz="1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challenge, </a:t>
            </a:r>
            <a:r>
              <a:rPr lang="fr-FR" sz="10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explain</a:t>
            </a:r>
            <a:r>
              <a:rPr lang="fr-FR" sz="1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relevance of </a:t>
            </a:r>
            <a:r>
              <a:rPr lang="fr-FR" sz="10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fr-FR" sz="1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  <a:r>
              <a:rPr lang="fr-FR" sz="1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fr-FR" sz="10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strive</a:t>
            </a:r>
            <a:r>
              <a:rPr lang="fr-FR" sz="1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 </a:t>
            </a:r>
            <a:r>
              <a:rPr lang="fr-FR" sz="10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customer-centric</a:t>
            </a:r>
            <a:r>
              <a:rPr lang="fr-FR" sz="1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</a:t>
            </a:r>
            <a:r>
              <a:rPr lang="fr-FR" sz="1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The </a:t>
            </a:r>
            <a:r>
              <a:rPr lang="fr-FR" sz="10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added</a:t>
            </a:r>
            <a:r>
              <a:rPr lang="fr-FR" sz="1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value of </a:t>
            </a:r>
            <a:r>
              <a:rPr lang="fr-FR" sz="10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fr-FR" sz="1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  <a:r>
              <a:rPr lang="fr-FR" sz="1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could</a:t>
            </a:r>
            <a:r>
              <a:rPr lang="fr-FR" sz="1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solve to a certain </a:t>
            </a:r>
            <a:r>
              <a:rPr lang="fr-FR" sz="10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extent</a:t>
            </a:r>
            <a:r>
              <a:rPr lang="fr-FR" sz="1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challenge.  </a:t>
            </a:r>
          </a:p>
          <a:p>
            <a:pPr algn="just">
              <a:lnSpc>
                <a:spcPts val="1062"/>
              </a:lnSpc>
            </a:pPr>
            <a:r>
              <a:rPr lang="fr-FR" sz="1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(Maximum : 740 </a:t>
            </a:r>
            <a:r>
              <a:rPr lang="fr-FR" sz="10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characters</a:t>
            </a:r>
            <a:r>
              <a:rPr lang="fr-FR" sz="1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fr-FR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phique 3" descr="Microscope contour">
            <a:extLst>
              <a:ext uri="{FF2B5EF4-FFF2-40B4-BE49-F238E27FC236}">
                <a16:creationId xmlns:a16="http://schemas.microsoft.com/office/drawing/2014/main" id="{B70808C8-7117-C755-BA53-5C5B9E12AEE6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548713" y="2739037"/>
            <a:ext cx="239973" cy="239973"/>
          </a:xfrm>
          <a:prstGeom prst="rect">
            <a:avLst/>
          </a:prstGeom>
        </p:spPr>
      </p:pic>
      <p:pic>
        <p:nvPicPr>
          <p:cNvPr id="8" name="Graphique 7" descr="Aspiration avec un remplissage uni">
            <a:extLst>
              <a:ext uri="{FF2B5EF4-FFF2-40B4-BE49-F238E27FC236}">
                <a16:creationId xmlns:a16="http://schemas.microsoft.com/office/drawing/2014/main" id="{4D08A890-AEDD-20CD-577F-FE03B1ED45C8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949807" y="2712687"/>
            <a:ext cx="265412" cy="265412"/>
          </a:xfrm>
          <a:prstGeom prst="rect">
            <a:avLst/>
          </a:prstGeom>
        </p:spPr>
      </p:pic>
      <p:pic>
        <p:nvPicPr>
          <p:cNvPr id="12" name="Graphique 11" descr="Cible avec un remplissage uni">
            <a:extLst>
              <a:ext uri="{FF2B5EF4-FFF2-40B4-BE49-F238E27FC236}">
                <a16:creationId xmlns:a16="http://schemas.microsoft.com/office/drawing/2014/main" id="{47412463-1373-BEA7-E54A-CD1039AEBD63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743479" y="1339978"/>
            <a:ext cx="224568" cy="224568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D5A0FE99-A2DF-013F-44B2-CA74ED804B33}"/>
              </a:ext>
            </a:extLst>
          </p:cNvPr>
          <p:cNvSpPr txBox="1"/>
          <p:nvPr/>
        </p:nvSpPr>
        <p:spPr>
          <a:xfrm>
            <a:off x="119689" y="158325"/>
            <a:ext cx="1558011" cy="5232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LOGO OF THE COMPANY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5133CE4-03B3-0BD5-83A8-C3F0084BBAD0}"/>
              </a:ext>
            </a:extLst>
          </p:cNvPr>
          <p:cNvSpPr txBox="1"/>
          <p:nvPr/>
        </p:nvSpPr>
        <p:spPr>
          <a:xfrm>
            <a:off x="4114800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379E0AE4-9F82-F16D-07AF-874524145A2E}"/>
              </a:ext>
            </a:extLst>
          </p:cNvPr>
          <p:cNvSpPr txBox="1"/>
          <p:nvPr/>
        </p:nvSpPr>
        <p:spPr>
          <a:xfrm flipH="1">
            <a:off x="4589660" y="4342740"/>
            <a:ext cx="2420047" cy="1782342"/>
          </a:xfrm>
          <a:prstGeom prst="rect">
            <a:avLst/>
          </a:prstGeom>
          <a:noFill/>
          <a:ln w="12700">
            <a:solidFill>
              <a:srgbClr val="2F528F"/>
            </a:solidFill>
          </a:ln>
        </p:spPr>
        <p:txBody>
          <a:bodyPr wrap="square" lIns="31862" tIns="31862" rIns="31862" bIns="31862" rtlCol="0">
            <a:noAutofit/>
          </a:bodyPr>
          <a:lstStyle/>
          <a:p>
            <a:pPr algn="just">
              <a:lnSpc>
                <a:spcPts val="1062"/>
              </a:lnSpc>
            </a:pPr>
            <a:r>
              <a:rPr lang="fr-FR" sz="10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</a:t>
            </a:r>
            <a:r>
              <a:rPr lang="fr-FR" sz="1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one or more services </a:t>
            </a:r>
            <a:r>
              <a:rPr lang="fr-FR" sz="10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provided</a:t>
            </a:r>
            <a:r>
              <a:rPr lang="fr-FR" sz="1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FR" sz="10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fr-FR" sz="1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clients, </a:t>
            </a:r>
            <a:r>
              <a:rPr lang="fr-FR" sz="10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related</a:t>
            </a:r>
            <a:r>
              <a:rPr lang="fr-FR" sz="1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the challenge.</a:t>
            </a:r>
          </a:p>
          <a:p>
            <a:pPr algn="just">
              <a:lnSpc>
                <a:spcPts val="1062"/>
              </a:lnSpc>
            </a:pPr>
            <a:r>
              <a:rPr lang="fr-FR" sz="1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(Maximum : 370 </a:t>
            </a:r>
            <a:r>
              <a:rPr lang="fr-FR" sz="10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characters</a:t>
            </a:r>
            <a:r>
              <a:rPr lang="fr-FR" sz="1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4BC6196B-ABD1-044E-EA8D-2F9252274F8E}"/>
              </a:ext>
            </a:extLst>
          </p:cNvPr>
          <p:cNvSpPr txBox="1"/>
          <p:nvPr/>
        </p:nvSpPr>
        <p:spPr>
          <a:xfrm>
            <a:off x="110779" y="1573016"/>
            <a:ext cx="3409269" cy="1122553"/>
          </a:xfrm>
          <a:prstGeom prst="rect">
            <a:avLst/>
          </a:prstGeom>
          <a:noFill/>
          <a:ln w="12700">
            <a:solidFill>
              <a:srgbClr val="2F528F"/>
            </a:solidFill>
          </a:ln>
        </p:spPr>
        <p:txBody>
          <a:bodyPr wrap="square" lIns="31862" tIns="31862" rIns="31862" bIns="31862" rtlCol="0">
            <a:noAutofit/>
          </a:bodyPr>
          <a:lstStyle/>
          <a:p>
            <a:pPr algn="just">
              <a:lnSpc>
                <a:spcPts val="1071"/>
              </a:lnSpc>
              <a:tabLst>
                <a:tab pos="312493" algn="l"/>
              </a:tabLst>
            </a:pPr>
            <a:r>
              <a:rPr lang="fr-FR" sz="1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 the </a:t>
            </a:r>
            <a:r>
              <a:rPr lang="fr-FR" sz="10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scene</a:t>
            </a:r>
            <a:r>
              <a:rPr lang="fr-FR" sz="1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fr-FR" sz="10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</a:t>
            </a:r>
            <a:r>
              <a:rPr lang="fr-FR" sz="1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fr-FR" sz="1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  <a:r>
              <a:rPr lang="fr-FR" sz="1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fr-FR" sz="10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</a:t>
            </a:r>
            <a:r>
              <a:rPr lang="fr-FR" sz="1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/service, the main </a:t>
            </a:r>
            <a:r>
              <a:rPr lang="fr-FR" sz="10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features</a:t>
            </a:r>
            <a:r>
              <a:rPr lang="fr-FR" sz="1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 applications </a:t>
            </a:r>
            <a:r>
              <a:rPr lang="fr-FR" sz="10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fields</a:t>
            </a:r>
            <a:r>
              <a:rPr lang="fr-FR" sz="1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ts val="1071"/>
              </a:lnSpc>
              <a:tabLst>
                <a:tab pos="312493" algn="l"/>
              </a:tabLst>
            </a:pPr>
            <a:r>
              <a:rPr lang="fr-FR" sz="1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(Maximum : 370 </a:t>
            </a:r>
            <a:r>
              <a:rPr lang="fr-FR" sz="10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characters</a:t>
            </a:r>
            <a:r>
              <a:rPr lang="fr-FR" sz="1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A6FFDF12-8B93-984E-69F3-5A99A22CF46A}"/>
              </a:ext>
            </a:extLst>
          </p:cNvPr>
          <p:cNvSpPr txBox="1"/>
          <p:nvPr/>
        </p:nvSpPr>
        <p:spPr>
          <a:xfrm>
            <a:off x="50051" y="6138247"/>
            <a:ext cx="68676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0" i="1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The information provided will only be used to assess companies' applications and the personal data you provide are not stored in any database</a:t>
            </a:r>
            <a:endParaRPr lang="fr-FR" sz="8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9BC3C30-C75B-9A62-EDB7-36B89DA8E8C3}"/>
              </a:ext>
            </a:extLst>
          </p:cNvPr>
          <p:cNvSpPr/>
          <p:nvPr/>
        </p:nvSpPr>
        <p:spPr>
          <a:xfrm>
            <a:off x="7116863" y="4456551"/>
            <a:ext cx="1911740" cy="881045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776" rIns="33655" rtlCol="0" anchor="t"/>
          <a:lstStyle/>
          <a:p>
            <a:r>
              <a:rPr lang="fr-FR" sz="92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Turnover :</a:t>
            </a:r>
          </a:p>
          <a:p>
            <a:endParaRPr lang="fr-FR" sz="53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53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91">
              <a:lnSpc>
                <a:spcPts val="1071"/>
              </a:lnSpc>
              <a:tabLst>
                <a:tab pos="1111432" algn="r"/>
              </a:tabLst>
            </a:pPr>
            <a:r>
              <a:rPr lang="fr-FR" sz="92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  <a:r>
              <a:rPr lang="fr-FR" sz="92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xxx k€	</a:t>
            </a:r>
          </a:p>
          <a:p>
            <a:pPr marL="80091">
              <a:lnSpc>
                <a:spcPts val="1071"/>
              </a:lnSpc>
              <a:tabLst>
                <a:tab pos="1111432" algn="r"/>
              </a:tabLst>
            </a:pPr>
            <a:r>
              <a:rPr lang="fr-FR" sz="92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r>
              <a:rPr lang="fr-FR" sz="92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xxx k€	 	   </a:t>
            </a:r>
          </a:p>
          <a:p>
            <a:pPr marL="80091">
              <a:lnSpc>
                <a:spcPts val="1071"/>
              </a:lnSpc>
              <a:tabLst>
                <a:tab pos="1111432" algn="r"/>
              </a:tabLst>
            </a:pPr>
            <a:r>
              <a:rPr lang="fr-FR" sz="92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  <a:r>
              <a:rPr lang="fr-FR" sz="92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xxx k€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19C7BD30-FBA0-083C-23D4-6BB8F0C557A1}"/>
              </a:ext>
            </a:extLst>
          </p:cNvPr>
          <p:cNvSpPr txBox="1"/>
          <p:nvPr/>
        </p:nvSpPr>
        <p:spPr>
          <a:xfrm>
            <a:off x="7362975" y="158325"/>
            <a:ext cx="1638863" cy="5232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ALPHANUMERIC</a:t>
            </a:r>
          </a:p>
          <a:p>
            <a:pPr algn="ctr"/>
            <a:r>
              <a:rPr lang="fr-FR" sz="1400" b="1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CODE</a:t>
            </a:r>
          </a:p>
        </p:txBody>
      </p:sp>
    </p:spTree>
    <p:extLst>
      <p:ext uri="{BB962C8B-B14F-4D97-AF65-F5344CB8AC3E}">
        <p14:creationId xmlns:p14="http://schemas.microsoft.com/office/powerpoint/2010/main" val="262440039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Rouge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3326</TotalTime>
  <Words>252</Words>
  <Application>Microsoft Office PowerPoint</Application>
  <PresentationFormat>Affichage à l'écran (4:3)</PresentationFormat>
  <Paragraphs>51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GIE - CCI PARIS IDF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REQUIER Clement</dc:creator>
  <cp:lastModifiedBy>REQUIER Clement</cp:lastModifiedBy>
  <cp:revision>111</cp:revision>
  <cp:lastPrinted>2023-09-11T08:32:52Z</cp:lastPrinted>
  <dcterms:created xsi:type="dcterms:W3CDTF">2023-08-09T07:51:49Z</dcterms:created>
  <dcterms:modified xsi:type="dcterms:W3CDTF">2025-03-14T10:53:08Z</dcterms:modified>
</cp:coreProperties>
</file>